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1"/>
  </p:notesMasterIdLst>
  <p:sldIdLst>
    <p:sldId id="256" r:id="rId2"/>
    <p:sldId id="274" r:id="rId3"/>
    <p:sldId id="294" r:id="rId4"/>
    <p:sldId id="300" r:id="rId5"/>
    <p:sldId id="299" r:id="rId6"/>
    <p:sldId id="301" r:id="rId7"/>
    <p:sldId id="317" r:id="rId8"/>
    <p:sldId id="302" r:id="rId9"/>
    <p:sldId id="305" r:id="rId10"/>
    <p:sldId id="316" r:id="rId11"/>
    <p:sldId id="304" r:id="rId12"/>
    <p:sldId id="313" r:id="rId13"/>
    <p:sldId id="321" r:id="rId14"/>
    <p:sldId id="306" r:id="rId15"/>
    <p:sldId id="314" r:id="rId16"/>
    <p:sldId id="319" r:id="rId17"/>
    <p:sldId id="318" r:id="rId18"/>
    <p:sldId id="320" r:id="rId19"/>
    <p:sldId id="270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24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44FE9D65-971C-45B7-B596-95D43BD14455}"/>
    <pc:docChg chg="custSel modSld">
      <pc:chgData name="Bryn Portella" userId="cac9ba8b-dbd7-41cd-af06-e643c8802b55" providerId="ADAL" clId="{44FE9D65-971C-45B7-B596-95D43BD14455}" dt="2021-04-30T15:21:33.246" v="0" actId="478"/>
      <pc:docMkLst>
        <pc:docMk/>
      </pc:docMkLst>
      <pc:sldChg chg="delSp mod">
        <pc:chgData name="Bryn Portella" userId="cac9ba8b-dbd7-41cd-af06-e643c8802b55" providerId="ADAL" clId="{44FE9D65-971C-45B7-B596-95D43BD14455}" dt="2021-04-30T15:21:33.246" v="0" actId="478"/>
        <pc:sldMkLst>
          <pc:docMk/>
          <pc:sldMk cId="2309472762" sldId="256"/>
        </pc:sldMkLst>
        <pc:spChg chg="del">
          <ac:chgData name="Bryn Portella" userId="cac9ba8b-dbd7-41cd-af06-e643c8802b55" providerId="ADAL" clId="{44FE9D65-971C-45B7-B596-95D43BD14455}" dt="2021-04-30T15:21:33.246" v="0" actId="478"/>
          <ac:spMkLst>
            <pc:docMk/>
            <pc:sldMk cId="2309472762" sldId="256"/>
            <ac:spMk id="3" creationId="{5AFB3A1C-1089-407C-954E-4471EEF07C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BF54-D46F-48F7-AC61-EED38DB2F72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31971-612A-4A21-A4EE-16E1B1A3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create-procedure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create-function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EC7D-3A60-404A-91DB-E1AE2D168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Continued</a:t>
            </a:r>
          </a:p>
        </p:txBody>
      </p:sp>
    </p:spTree>
    <p:extLst>
      <p:ext uri="{BB962C8B-B14F-4D97-AF65-F5344CB8AC3E}">
        <p14:creationId xmlns:p14="http://schemas.microsoft.com/office/powerpoint/2010/main" val="230947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288A2-D124-4AC5-95C7-4609B62B90F5}"/>
              </a:ext>
            </a:extLst>
          </p:cNvPr>
          <p:cNvSpPr/>
          <p:nvPr/>
        </p:nvSpPr>
        <p:spPr>
          <a:xfrm>
            <a:off x="380010" y="133847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count_emp_salary_in_range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RETURNS INTEGER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DECLARE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count(*)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INTO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4B595-A0BE-40F8-ACD0-785DDAD07EA8}"/>
              </a:ext>
            </a:extLst>
          </p:cNvPr>
          <p:cNvSpPr/>
          <p:nvPr/>
        </p:nvSpPr>
        <p:spPr>
          <a:xfrm>
            <a:off x="380010" y="406125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RETURNS TRIGGER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BEGIN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IS NULL THEN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:=NEXTVAL(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RETURN NEW;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END IF;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PLPGSQL;</a:t>
            </a:r>
          </a:p>
        </p:txBody>
      </p:sp>
    </p:spTree>
    <p:extLst>
      <p:ext uri="{BB962C8B-B14F-4D97-AF65-F5344CB8AC3E}">
        <p14:creationId xmlns:p14="http://schemas.microsoft.com/office/powerpoint/2010/main" val="222637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is an object that will maintain a counter for you.</a:t>
            </a:r>
          </a:p>
          <a:p>
            <a:r>
              <a:rPr lang="en-US" dirty="0"/>
              <a:t>A counter can be used to automatically increment a value.</a:t>
            </a:r>
          </a:p>
          <a:p>
            <a:r>
              <a:rPr lang="en-US" dirty="0"/>
              <a:t>You can use the built-in ‘NEXTVAL’ function to reference the next value of a given sequence.</a:t>
            </a:r>
          </a:p>
          <a:p>
            <a:pPr lvl="1"/>
            <a:r>
              <a:rPr lang="en-US" b="1" dirty="0" err="1"/>
              <a:t>nextval</a:t>
            </a:r>
            <a:r>
              <a:rPr lang="en-US" dirty="0"/>
              <a:t>(‘</a:t>
            </a:r>
            <a:r>
              <a:rPr lang="en-US" dirty="0" err="1"/>
              <a:t>sequnce_name</a:t>
            </a:r>
            <a:r>
              <a:rPr lang="en-US" dirty="0"/>
              <a:t>’)</a:t>
            </a:r>
          </a:p>
          <a:p>
            <a:r>
              <a:rPr lang="en-US" dirty="0"/>
              <a:t>You can use a sequence directly within an insert statement, or you can create a custom function and trigger which can reference the sequence to be utilized given a particular event.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 -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82571-BD7F-4E8D-8BF6-F71046DDE24A}"/>
              </a:ext>
            </a:extLst>
          </p:cNvPr>
          <p:cNvSpPr/>
          <p:nvPr/>
        </p:nvSpPr>
        <p:spPr>
          <a:xfrm>
            <a:off x="2089144" y="1789043"/>
            <a:ext cx="4965712" cy="1061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1000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51B1-E9E7-4303-998A-5589860BD9AD}"/>
              </a:ext>
            </a:extLst>
          </p:cNvPr>
          <p:cNvSpPr/>
          <p:nvPr/>
        </p:nvSpPr>
        <p:spPr>
          <a:xfrm>
            <a:off x="267417" y="3531963"/>
            <a:ext cx="8609163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users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VALUES (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(‘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’),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‘Example Name’);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B4CEA-43A3-4E57-8579-89D78A22F8F8}"/>
              </a:ext>
            </a:extLst>
          </p:cNvPr>
          <p:cNvSpPr/>
          <p:nvPr/>
        </p:nvSpPr>
        <p:spPr>
          <a:xfrm>
            <a:off x="1231947" y="5163572"/>
            <a:ext cx="6680101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DROP SEQUENCE IF EXISTS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CASCADE;</a:t>
            </a:r>
          </a:p>
        </p:txBody>
      </p:sp>
    </p:spTree>
    <p:extLst>
      <p:ext uri="{BB962C8B-B14F-4D97-AF65-F5344CB8AC3E}">
        <p14:creationId xmlns:p14="http://schemas.microsoft.com/office/powerpoint/2010/main" val="229378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&amp; DDL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639258"/>
          </a:xfrm>
        </p:spPr>
        <p:txBody>
          <a:bodyPr>
            <a:normAutofit/>
          </a:bodyPr>
          <a:lstStyle/>
          <a:p>
            <a:r>
              <a:rPr lang="en-US" dirty="0"/>
              <a:t>Additionally, Sequences can be used in place of the serial datatype when defining Database tables: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E61E73-A4C2-484F-A49B-EF692012DD67}"/>
              </a:ext>
            </a:extLst>
          </p:cNvPr>
          <p:cNvSpPr/>
          <p:nvPr/>
        </p:nvSpPr>
        <p:spPr>
          <a:xfrm>
            <a:off x="1023458" y="3120704"/>
            <a:ext cx="7099300" cy="2187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emp_id_seq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2000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1;</a:t>
            </a:r>
          </a:p>
          <a:p>
            <a:pPr defTabSz="228600"/>
            <a:endParaRPr lang="en-US" sz="16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CREATE TABLE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examples.employees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(</a:t>
            </a: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INTEGER DEFAULT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emp_id_seq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') PRIMARY KEY,</a:t>
            </a: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emp_name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 VARCHAR(200),</a:t>
            </a: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emp_title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 VARCHAR(50),</a:t>
            </a: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 NUMERIC</a:t>
            </a: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);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52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Trigger is an object that we can create that waits for actions to occur on a specific table that the trigger was made for.</a:t>
            </a:r>
          </a:p>
          <a:p>
            <a:r>
              <a:rPr lang="en-US" sz="2400" dirty="0"/>
              <a:t>A trigger can be coded to react to events which correspond with transactional CRUD operations (non-select).</a:t>
            </a:r>
          </a:p>
          <a:p>
            <a:r>
              <a:rPr lang="en-US" sz="2400" dirty="0"/>
              <a:t>These events are:</a:t>
            </a:r>
          </a:p>
          <a:p>
            <a:pPr lvl="1"/>
            <a:r>
              <a:rPr lang="en-US" sz="2000" dirty="0"/>
              <a:t>INSERT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</a:t>
            </a:r>
          </a:p>
          <a:p>
            <a:pPr lvl="1"/>
            <a:r>
              <a:rPr lang="en-US" sz="2000" dirty="0"/>
              <a:t>TRUNCATE</a:t>
            </a:r>
          </a:p>
          <a:p>
            <a:r>
              <a:rPr lang="en-US" sz="2400" dirty="0"/>
              <a:t>Triggers can be configured to occur “BEFORE” or “AFTER” the event in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 -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F14CA-1333-499F-97DD-8CAF5F0F2467}"/>
              </a:ext>
            </a:extLst>
          </p:cNvPr>
          <p:cNvSpPr/>
          <p:nvPr/>
        </p:nvSpPr>
        <p:spPr>
          <a:xfrm>
            <a:off x="380010" y="1859066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users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F7079-7D00-455B-B06B-F630D9DE4C76}"/>
              </a:ext>
            </a:extLst>
          </p:cNvPr>
          <p:cNvSpPr/>
          <p:nvPr/>
        </p:nvSpPr>
        <p:spPr>
          <a:xfrm>
            <a:off x="380010" y="4431322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purchase_time_trigger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orders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insert_current_datetime_func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337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2BDC-60C6-42B2-9A05-7C70219C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9C8B-8CCD-4451-9AD7-E92E3A86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252679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https://www.postgresqltutorial.com/postgresql-create-procedure/</a:t>
            </a:r>
            <a:endParaRPr lang="en-US" dirty="0"/>
          </a:p>
          <a:p>
            <a:r>
              <a:rPr lang="en-US" dirty="0"/>
              <a:t>Do not return a value </a:t>
            </a:r>
          </a:p>
          <a:p>
            <a:r>
              <a:rPr lang="en-US" dirty="0"/>
              <a:t>Take in some input </a:t>
            </a:r>
          </a:p>
          <a:p>
            <a:r>
              <a:rPr lang="en-US" dirty="0"/>
              <a:t>Perform some transaction or set of transactions</a:t>
            </a:r>
          </a:p>
          <a:p>
            <a:r>
              <a:rPr lang="en-US" dirty="0"/>
              <a:t>Executed using the CALL command– </a:t>
            </a:r>
          </a:p>
          <a:p>
            <a:r>
              <a:rPr lang="en-US" dirty="0"/>
              <a:t>CALL </a:t>
            </a:r>
            <a:r>
              <a:rPr lang="en-US" dirty="0" err="1"/>
              <a:t>stored_proc_name</a:t>
            </a:r>
            <a:r>
              <a:rPr lang="en-US" dirty="0"/>
              <a:t>(</a:t>
            </a:r>
            <a:r>
              <a:rPr lang="en-US" dirty="0" err="1"/>
              <a:t>argument_list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7F5B-54DF-4CD2-A6C1-142EAD34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CAFDA-05E8-42C6-AD76-6D65D75E8DA5}"/>
              </a:ext>
            </a:extLst>
          </p:cNvPr>
          <p:cNvSpPr/>
          <p:nvPr/>
        </p:nvSpPr>
        <p:spPr>
          <a:xfrm>
            <a:off x="455511" y="4008242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percentage_raise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(increase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DEC,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employee_id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LANGUAGE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plpgsql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AS $$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example.employees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* increase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WHERE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employee_id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 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COMMIT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 $$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3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C7C6-CF44-4669-9CBB-E0B34F0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86C3-658F-4484-A542-68B6E252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of a query </a:t>
            </a:r>
          </a:p>
          <a:p>
            <a:r>
              <a:rPr lang="en-US" dirty="0"/>
              <a:t>CREATE VIEW </a:t>
            </a:r>
            <a:r>
              <a:rPr lang="en-US" dirty="0" err="1"/>
              <a:t>my_view</a:t>
            </a:r>
            <a:r>
              <a:rPr lang="en-US" dirty="0"/>
              <a:t> AS </a:t>
            </a:r>
            <a:r>
              <a:rPr lang="en-US" i="1" dirty="0"/>
              <a:t>QUERY; </a:t>
            </a:r>
          </a:p>
          <a:p>
            <a:r>
              <a:rPr lang="en-US" dirty="0"/>
              <a:t>Then you can run queries on this view of the table. </a:t>
            </a:r>
          </a:p>
          <a:p>
            <a:r>
              <a:rPr lang="en-US" dirty="0"/>
              <a:t>You want to use these frequently. </a:t>
            </a:r>
          </a:p>
          <a:p>
            <a:r>
              <a:rPr lang="en-US" dirty="0"/>
              <a:t>They provide an interface through which to access your underlying tables. </a:t>
            </a:r>
          </a:p>
          <a:p>
            <a:r>
              <a:rPr lang="en-US" dirty="0"/>
              <a:t>Can be </a:t>
            </a:r>
            <a:r>
              <a:rPr lang="en-US" dirty="0" err="1"/>
              <a:t>DROPed</a:t>
            </a:r>
            <a:r>
              <a:rPr lang="en-US" dirty="0"/>
              <a:t> and can CREATE OR REPLACE in instances where the view may already exist.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852B-C496-48A1-9A81-51A9CCE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C7C6-CF44-4669-9CBB-E0B34F0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(Syntax)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852B-C496-48A1-9A81-51A9CCE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F9603-6D4E-41AD-9C36-E3B8CF77785D}"/>
              </a:ext>
            </a:extLst>
          </p:cNvPr>
          <p:cNvSpPr/>
          <p:nvPr/>
        </p:nvSpPr>
        <p:spPr>
          <a:xfrm>
            <a:off x="380010" y="2159984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VIEW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high_salaries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emp_name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examples.employees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&gt;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avg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examples.employees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high_salaries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7142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Transaction is a unit of work performed against a database. It is the propagation of one or more changes to the database.</a:t>
            </a:r>
          </a:p>
          <a:p>
            <a:r>
              <a:rPr lang="en-US" dirty="0"/>
              <a:t>Ex: UPDATE, DELETE, INSERT</a:t>
            </a:r>
          </a:p>
          <a:p>
            <a:r>
              <a:rPr lang="en-US" dirty="0"/>
              <a:t>In practice, you will group multiple operations together, and then execute them all at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Properties of a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A</a:t>
            </a:r>
            <a:r>
              <a:rPr lang="en-US" dirty="0"/>
              <a:t>tomicity – Ensures that all operations either successfully complete or none will, and the transaction will be aborted and the changed reverted.</a:t>
            </a:r>
          </a:p>
          <a:p>
            <a:r>
              <a:rPr lang="en-US" b="1" u="sng" dirty="0"/>
              <a:t>C</a:t>
            </a:r>
            <a:r>
              <a:rPr lang="en-US" dirty="0"/>
              <a:t>onsistency – Ensure that the database properly changes states upon successfully committed transactions. No transaction should have any adverse effect on the data residing in the database/table. Referential integrity and constraints are maintained.</a:t>
            </a:r>
          </a:p>
          <a:p>
            <a:r>
              <a:rPr lang="en-US" b="1" u="sng" dirty="0"/>
              <a:t>I</a:t>
            </a:r>
            <a:r>
              <a:rPr lang="en-US" dirty="0"/>
              <a:t>solation – Enables transactions to operate independently of each other</a:t>
            </a:r>
          </a:p>
          <a:p>
            <a:r>
              <a:rPr lang="en-US" b="1" u="sng" dirty="0"/>
              <a:t>D</a:t>
            </a:r>
            <a:r>
              <a:rPr lang="en-US" dirty="0"/>
              <a:t>urability – Ensures that the result or effect of a committed transaction persists, even in the case of system failure.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Isolation levels measure the degree to which two transactions will interact with each other over the same data.</a:t>
            </a:r>
          </a:p>
          <a:p>
            <a:r>
              <a:rPr lang="en-US" dirty="0"/>
              <a:t>As our applications become more complex, we must account for transactions that may occur at the same time.</a:t>
            </a:r>
          </a:p>
          <a:p>
            <a:r>
              <a:rPr lang="en-US" dirty="0"/>
              <a:t>The higher the isolation level, the more careful the system is to avoid conflicts; however, locking overhead can increase processing time and decrease concurrency.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Dirty Read</a:t>
            </a:r>
            <a:r>
              <a:rPr lang="en-US" dirty="0"/>
              <a:t> – When a transaction reads data that has been added by a different transaction, which has not yet been committed.</a:t>
            </a:r>
          </a:p>
          <a:p>
            <a:r>
              <a:rPr lang="en-US" b="1" dirty="0"/>
              <a:t>Non-repeatable read</a:t>
            </a:r>
            <a:r>
              <a:rPr lang="en-US" dirty="0"/>
              <a:t> – Transactions re-read data that it has previously read, and finds another committed transaction as modified or deleted data</a:t>
            </a:r>
          </a:p>
          <a:p>
            <a:r>
              <a:rPr lang="en-US" b="1" dirty="0"/>
              <a:t>Phantom Read</a:t>
            </a:r>
            <a:r>
              <a:rPr lang="en-US" dirty="0"/>
              <a:t> – Transaction returns a query to find that the number of records that satisfies a certain condition has changed.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Read Uncommitted</a:t>
            </a:r>
            <a:r>
              <a:rPr lang="en-US" dirty="0"/>
              <a:t> – Allows the application to read uncommitted data</a:t>
            </a:r>
          </a:p>
          <a:p>
            <a:r>
              <a:rPr lang="en-US" dirty="0"/>
              <a:t>*</a:t>
            </a:r>
            <a:r>
              <a:rPr lang="en-US" b="1" dirty="0"/>
              <a:t>Read Committed</a:t>
            </a:r>
            <a:r>
              <a:rPr lang="en-US" dirty="0"/>
              <a:t> – You can only read data that has been committed – prevents Dirty Read</a:t>
            </a:r>
          </a:p>
          <a:p>
            <a:r>
              <a:rPr lang="en-US" b="1" dirty="0"/>
              <a:t>Repeatable Read</a:t>
            </a:r>
            <a:r>
              <a:rPr lang="en-US" dirty="0"/>
              <a:t> – Prevents non-repeatable read</a:t>
            </a:r>
          </a:p>
          <a:p>
            <a:r>
              <a:rPr lang="en-US" b="1" dirty="0"/>
              <a:t>Serializable</a:t>
            </a:r>
            <a:r>
              <a:rPr lang="en-US" dirty="0"/>
              <a:t> – You do not allow transactions to occur simultaneously – prevents Phantom Read</a:t>
            </a:r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*Default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2D3E-DE4A-4D69-BB27-2F51C8A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0D3F-47B1-4AC0-8E3B-EC95A40A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 to manage the transactions that are saved to the database </a:t>
            </a:r>
          </a:p>
          <a:p>
            <a:r>
              <a:rPr lang="en-US" dirty="0"/>
              <a:t>BEGIN; … COMMIT;</a:t>
            </a:r>
          </a:p>
          <a:p>
            <a:r>
              <a:rPr lang="en-US" dirty="0"/>
              <a:t>We can group multiple transactional commands together.</a:t>
            </a:r>
          </a:p>
          <a:p>
            <a:r>
              <a:rPr lang="en-US" dirty="0"/>
              <a:t>SAVEPOINT </a:t>
            </a:r>
            <a:r>
              <a:rPr lang="en-US" dirty="0" err="1"/>
              <a:t>name_of_savepoint</a:t>
            </a:r>
            <a:r>
              <a:rPr lang="en-US" dirty="0"/>
              <a:t>; can be used to more granularly control transactions. </a:t>
            </a:r>
          </a:p>
          <a:p>
            <a:r>
              <a:rPr lang="en-US" dirty="0"/>
              <a:t>ROLLBACK; or ROLLBACK TO …;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43199-95E0-44BD-A9FF-B1251074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3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Pg</a:t>
            </a:r>
            <a:r>
              <a:rPr lang="en-US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Procedural Language/SQL is a programming language supported by </a:t>
            </a:r>
            <a:r>
              <a:rPr lang="en-US" dirty="0" err="1"/>
              <a:t>postgresql</a:t>
            </a:r>
            <a:r>
              <a:rPr lang="en-US" dirty="0"/>
              <a:t> that provides a means to write code in SQL that more reminiscent of a programming-type language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r>
              <a:rPr lang="en-US" dirty="0"/>
              <a:t>functions, sequences and triggers</a:t>
            </a:r>
          </a:p>
          <a:p>
            <a:pPr lvl="1"/>
            <a:r>
              <a:rPr lang="en-US" dirty="0"/>
              <a:t>As well as ways to handle exceptions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closely resembles Oracle’s PL/SQL Language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Functions are a series of operations and/or statements which can be referenced and executed as a batch when invoked. (Think, methods in Java).</a:t>
            </a:r>
          </a:p>
          <a:p>
            <a:pPr lvl="1"/>
            <a:r>
              <a:rPr lang="en-US" dirty="0"/>
              <a:t>Functions cannot be used to execute transactions (CRUD operations).</a:t>
            </a:r>
          </a:p>
          <a:p>
            <a:pPr lvl="1"/>
            <a:r>
              <a:rPr lang="en-US" dirty="0"/>
              <a:t>Stored Procedures, which were introduced in </a:t>
            </a:r>
            <a:r>
              <a:rPr lang="en-US" dirty="0" err="1"/>
              <a:t>postgresql</a:t>
            </a:r>
            <a:r>
              <a:rPr lang="en-US" dirty="0"/>
              <a:t> 11, provide that functionality.</a:t>
            </a:r>
          </a:p>
          <a:p>
            <a:r>
              <a:rPr lang="en-US" dirty="0"/>
              <a:t>If you drop, then recreate a function, </a:t>
            </a:r>
            <a:r>
              <a:rPr lang="en-US" b="1" u="sng" dirty="0"/>
              <a:t>the new function is not the same entity as the old</a:t>
            </a:r>
            <a:r>
              <a:rPr lang="en-US" dirty="0"/>
              <a:t>. You will have to drop existing rules, triggers, views, </a:t>
            </a:r>
            <a:r>
              <a:rPr lang="en-US" dirty="0" err="1"/>
              <a:t>etc</a:t>
            </a:r>
            <a:r>
              <a:rPr lang="en-US" dirty="0"/>
              <a:t>… which reference the old function.</a:t>
            </a:r>
          </a:p>
          <a:p>
            <a:r>
              <a:rPr lang="en-US" dirty="0"/>
              <a:t>To change a function definition without breaking old references use the CREATE OR REPLACE statement</a:t>
            </a:r>
          </a:p>
          <a:p>
            <a:r>
              <a:rPr lang="en-US" dirty="0">
                <a:hlinkClick r:id="rId2"/>
              </a:rPr>
              <a:t>https://www.postgresqltutorial.com/postgresql-create-function/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249</TotalTime>
  <Words>1260</Words>
  <Application>Microsoft Office PowerPoint</Application>
  <PresentationFormat>On-screen Show (4:3)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Revature</vt:lpstr>
      <vt:lpstr>SQL Continued</vt:lpstr>
      <vt:lpstr>Transactions</vt:lpstr>
      <vt:lpstr>ACID: Properties of a transaction</vt:lpstr>
      <vt:lpstr>Transaction Isolation Levels</vt:lpstr>
      <vt:lpstr>Transaction Problems</vt:lpstr>
      <vt:lpstr>Transaction Solutions</vt:lpstr>
      <vt:lpstr>Transaction Control Language </vt:lpstr>
      <vt:lpstr>PL/Pg SQL</vt:lpstr>
      <vt:lpstr>Functions</vt:lpstr>
      <vt:lpstr>Syntax - Functions</vt:lpstr>
      <vt:lpstr>Sequence</vt:lpstr>
      <vt:lpstr>Syntax Examples - Sequences</vt:lpstr>
      <vt:lpstr>Sequences &amp; DDL</vt:lpstr>
      <vt:lpstr>Triggers</vt:lpstr>
      <vt:lpstr>Syntax Example - Triggers</vt:lpstr>
      <vt:lpstr>Stored Procedure</vt:lpstr>
      <vt:lpstr>VIEWS</vt:lpstr>
      <vt:lpstr>VIEWS (Syntax)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Continued</dc:title>
  <dc:creator>Bryn Portella</dc:creator>
  <cp:lastModifiedBy>Joseph Highe</cp:lastModifiedBy>
  <cp:revision>11</cp:revision>
  <dcterms:created xsi:type="dcterms:W3CDTF">2021-04-26T13:52:06Z</dcterms:created>
  <dcterms:modified xsi:type="dcterms:W3CDTF">2021-10-15T16:59:34Z</dcterms:modified>
</cp:coreProperties>
</file>