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321" r:id="rId3"/>
    <p:sldId id="336" r:id="rId4"/>
    <p:sldId id="332" r:id="rId5"/>
    <p:sldId id="320" r:id="rId6"/>
    <p:sldId id="327" r:id="rId7"/>
    <p:sldId id="328" r:id="rId8"/>
    <p:sldId id="323" r:id="rId9"/>
    <p:sldId id="324" r:id="rId10"/>
    <p:sldId id="305" r:id="rId11"/>
    <p:sldId id="306" r:id="rId12"/>
    <p:sldId id="333" r:id="rId13"/>
    <p:sldId id="329" r:id="rId14"/>
    <p:sldId id="334" r:id="rId15"/>
    <p:sldId id="337" r:id="rId16"/>
    <p:sldId id="338" r:id="rId17"/>
    <p:sldId id="270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9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06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16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Maven, JDBC</a:t>
            </a:r>
            <a:br>
              <a:rPr lang="en-US" dirty="0"/>
            </a:br>
            <a:r>
              <a:rPr lang="en-US" dirty="0"/>
              <a:t>and basic Design Patterns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POJO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 stands for ‘Plain Old Java Object’.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an incredibly simply, and otherwise ordinary java object.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not bound by any special restrictions other than those enforced naturally by the java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used due to readability and re-usability of a program.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simply a way to retain state.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A POJO should NOT: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Extends pre-defined classes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Implement pre-defined interfaces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Contain pre-defined annotations</a:t>
            </a: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7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Bean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Beans are special types of POJOs that apply certain restrictions to their creation.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used to represent data and state: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are POJOs, but not all POJOs are JavaBeans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should implement the Serializable Interface (though some beans may not)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should be private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accessor and mutator (getters and setters) methods must be named get&lt;</a:t>
            </a:r>
            <a:r>
              <a:rPr lang="en-US" dirty="0" err="1"/>
              <a:t>VarName</a:t>
            </a:r>
            <a:r>
              <a:rPr lang="en-US" dirty="0"/>
              <a:t>&gt;/set&lt;</a:t>
            </a:r>
            <a:r>
              <a:rPr lang="en-US" dirty="0" err="1"/>
              <a:t>VarName</a:t>
            </a:r>
            <a:r>
              <a:rPr lang="en-US" dirty="0"/>
              <a:t>&gt;, where &lt;</a:t>
            </a:r>
            <a:r>
              <a:rPr lang="en-US" dirty="0" err="1"/>
              <a:t>VarName</a:t>
            </a:r>
            <a:r>
              <a:rPr lang="en-US" dirty="0"/>
              <a:t>&gt; matches the name of the corresponding field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are only accessed using the accessor method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Must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Provide an </a:t>
            </a:r>
            <a:r>
              <a:rPr lang="en-US" dirty="0" err="1"/>
              <a:t>overriden</a:t>
            </a:r>
            <a:r>
              <a:rPr lang="en-US" dirty="0"/>
              <a:t> version of the equals(),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 methods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8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– Model Classes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designing classes to work with databases, we often create “Model” classes.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Used with Relational databases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Represent data in our java application, as it is stored within a database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Communicates information between database and Java Application.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Model classes are used as part of other design patterns (DAO, Repository, Service,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3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6E04BB-2889-4927-BD19-78F73A04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2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SQL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B51B15C2-463C-45FB-9095-7D638494C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6" name="Google Shape;296;p27">
            <a:extLst>
              <a:ext uri="{FF2B5EF4-FFF2-40B4-BE49-F238E27FC236}">
                <a16:creationId xmlns:a16="http://schemas.microsoft.com/office/drawing/2014/main" id="{AC2AF8AB-9369-4B5E-AC04-263C48A2D78C}"/>
              </a:ext>
            </a:extLst>
          </p:cNvPr>
          <p:cNvSpPr txBox="1">
            <a:spLocks/>
          </p:cNvSpPr>
          <p:nvPr/>
        </p:nvSpPr>
        <p:spPr>
          <a:xfrm>
            <a:off x="532410" y="15301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Java supports a variety of Date and Time classes to represent moments in time. The primary two classes are </a:t>
            </a:r>
            <a:r>
              <a:rPr lang="en-US" dirty="0" err="1"/>
              <a:t>java.util.Date</a:t>
            </a:r>
            <a:r>
              <a:rPr lang="en-US" dirty="0"/>
              <a:t> and </a:t>
            </a:r>
            <a:r>
              <a:rPr lang="en-US" dirty="0" err="1"/>
              <a:t>java.sql.Date</a:t>
            </a:r>
            <a:r>
              <a:rPr lang="en-US" dirty="0"/>
              <a:t>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java.sql.Date</a:t>
            </a:r>
            <a:r>
              <a:rPr lang="en-US" dirty="0"/>
              <a:t> acts as a wrapper around </a:t>
            </a:r>
            <a:r>
              <a:rPr lang="en-US" dirty="0" err="1"/>
              <a:t>java.util.Date</a:t>
            </a:r>
            <a:r>
              <a:rPr lang="en-US" dirty="0"/>
              <a:t>, providing functionality more suitable for working with databases (particularly SQL databases, as the package declaration implies).</a:t>
            </a:r>
          </a:p>
          <a:p>
            <a:pPr marL="800100" lvl="1" indent="-342900">
              <a:spcBef>
                <a:spcPts val="0"/>
              </a:spcBef>
              <a:buSzPts val="28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java.util.Date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B51B15C2-463C-45FB-9095-7D638494C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6" name="Google Shape;296;p27">
            <a:extLst>
              <a:ext uri="{FF2B5EF4-FFF2-40B4-BE49-F238E27FC236}">
                <a16:creationId xmlns:a16="http://schemas.microsoft.com/office/drawing/2014/main" id="{AC2AF8AB-9369-4B5E-AC04-263C48A2D78C}"/>
              </a:ext>
            </a:extLst>
          </p:cNvPr>
          <p:cNvSpPr txBox="1">
            <a:spLocks/>
          </p:cNvSpPr>
          <p:nvPr/>
        </p:nvSpPr>
        <p:spPr>
          <a:xfrm>
            <a:off x="532410" y="1530152"/>
            <a:ext cx="8383980" cy="27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Java Dates are created using a constructor which takes a long value. This value represents milliseconds since Jan 01</a:t>
            </a:r>
            <a:r>
              <a:rPr lang="en-US"/>
              <a:t>, 1970 </a:t>
            </a:r>
            <a:r>
              <a:rPr lang="en-US" dirty="0"/>
              <a:t>(based on the United States Naval Observatory Master clock).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Java dates will display in the following format: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Dow Mon DD </a:t>
            </a:r>
            <a:r>
              <a:rPr lang="en-US" dirty="0" err="1"/>
              <a:t>hh:mm:ss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3A122-FF1D-45B4-9D2C-294A3BC48189}"/>
              </a:ext>
            </a:extLst>
          </p:cNvPr>
          <p:cNvSpPr/>
          <p:nvPr/>
        </p:nvSpPr>
        <p:spPr>
          <a:xfrm>
            <a:off x="532410" y="4265716"/>
            <a:ext cx="8231579" cy="173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javaDate_1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javaDate_2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javaDate_1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// Thu Jan 01 00:00:00 GMT 1970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javaDate_2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current date and time</a:t>
            </a:r>
          </a:p>
        </p:txBody>
      </p:sp>
      <p:sp>
        <p:nvSpPr>
          <p:cNvPr id="9" name="Google Shape;296;p27">
            <a:extLst>
              <a:ext uri="{FF2B5EF4-FFF2-40B4-BE49-F238E27FC236}">
                <a16:creationId xmlns:a16="http://schemas.microsoft.com/office/drawing/2014/main" id="{816F96CE-CDB7-4CC8-BB9E-BBD27380B18F}"/>
              </a:ext>
            </a:extLst>
          </p:cNvPr>
          <p:cNvSpPr txBox="1">
            <a:spLocks/>
          </p:cNvSpPr>
          <p:nvPr/>
        </p:nvSpPr>
        <p:spPr>
          <a:xfrm>
            <a:off x="380010" y="6181149"/>
            <a:ext cx="8383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Note: the JVM will convert to your machine’s local time-zone.</a:t>
            </a:r>
          </a:p>
        </p:txBody>
      </p:sp>
    </p:spTree>
    <p:extLst>
      <p:ext uri="{BB962C8B-B14F-4D97-AF65-F5344CB8AC3E}">
        <p14:creationId xmlns:p14="http://schemas.microsoft.com/office/powerpoint/2010/main" val="41423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java.sql.Date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B51B15C2-463C-45FB-9095-7D638494C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6" name="Google Shape;296;p27">
            <a:extLst>
              <a:ext uri="{FF2B5EF4-FFF2-40B4-BE49-F238E27FC236}">
                <a16:creationId xmlns:a16="http://schemas.microsoft.com/office/drawing/2014/main" id="{AC2AF8AB-9369-4B5E-AC04-263C48A2D78C}"/>
              </a:ext>
            </a:extLst>
          </p:cNvPr>
          <p:cNvSpPr txBox="1">
            <a:spLocks/>
          </p:cNvSpPr>
          <p:nvPr/>
        </p:nvSpPr>
        <p:spPr>
          <a:xfrm>
            <a:off x="532410" y="1530152"/>
            <a:ext cx="8383980" cy="27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SQL Dates are also created using a constructor which takes a long value. The primary difference in how </a:t>
            </a:r>
            <a:r>
              <a:rPr lang="en-US" dirty="0" err="1"/>
              <a:t>sql</a:t>
            </a:r>
            <a:r>
              <a:rPr lang="en-US" dirty="0"/>
              <a:t> dates are stored, is the </a:t>
            </a:r>
            <a:r>
              <a:rPr lang="en-US" dirty="0" err="1"/>
              <a:t>sql</a:t>
            </a:r>
            <a:r>
              <a:rPr lang="en-US" dirty="0"/>
              <a:t> dates will normalize the time (i.e. convert all times to midnight or 00:00:00).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The representation will also display using the following format: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YYYY-MM-DD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3A122-FF1D-45B4-9D2C-294A3BC48189}"/>
              </a:ext>
            </a:extLst>
          </p:cNvPr>
          <p:cNvSpPr/>
          <p:nvPr/>
        </p:nvSpPr>
        <p:spPr>
          <a:xfrm>
            <a:off x="380010" y="4265716"/>
            <a:ext cx="8536380" cy="1843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1970-01-01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current date</a:t>
            </a:r>
          </a:p>
        </p:txBody>
      </p:sp>
    </p:spTree>
    <p:extLst>
      <p:ext uri="{BB962C8B-B14F-4D97-AF65-F5344CB8AC3E}">
        <p14:creationId xmlns:p14="http://schemas.microsoft.com/office/powerpoint/2010/main" val="2913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comes from a Yiddish word meaning “Accumulation of knowledge”</a:t>
            </a:r>
          </a:p>
          <a:p>
            <a:r>
              <a:rPr lang="en-US" dirty="0"/>
              <a:t>Maven is a tool that can be used for building and managing programming projects</a:t>
            </a:r>
          </a:p>
          <a:p>
            <a:pPr lvl="1"/>
            <a:r>
              <a:rPr lang="en-US" dirty="0"/>
              <a:t>Maven automates the process of importing files into your build path/project structure</a:t>
            </a:r>
          </a:p>
          <a:p>
            <a:r>
              <a:rPr lang="en-US" dirty="0"/>
              <a:t>Sometimes you want to use code from a jar (java archive) that some else made…Once maven is given certain instructions, it will go and download the particular dependencies that you need</a:t>
            </a:r>
          </a:p>
          <a:p>
            <a:r>
              <a:rPr lang="en-US" dirty="0"/>
              <a:t>Maven uses a large online repository full or projects that have been deployed to it that are all ready to be downloaded and used if desired.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maven repository holds build artifacts including libraries and other dependencies that a maven project may access based on the configurations in the project’s POM file.</a:t>
            </a:r>
          </a:p>
          <a:p>
            <a:r>
              <a:rPr lang="en-US" dirty="0"/>
              <a:t>Maven will search this repository and remotely download and cache this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groupId</a:t>
            </a:r>
            <a:r>
              <a:rPr lang="en-US" dirty="0"/>
              <a:t> – The group id unique identifies your project, across any other. The typical naming convention is to follow Java package naming rules. </a:t>
            </a:r>
          </a:p>
          <a:p>
            <a:pPr lvl="1"/>
            <a:r>
              <a:rPr lang="en-US" dirty="0"/>
              <a:t>All lower case.</a:t>
            </a:r>
          </a:p>
          <a:p>
            <a:pPr lvl="1"/>
            <a:r>
              <a:rPr lang="en-US" dirty="0"/>
              <a:t>Words are divided with a period</a:t>
            </a:r>
          </a:p>
          <a:p>
            <a:pPr lvl="1"/>
            <a:r>
              <a:rPr lang="en-US" dirty="0"/>
              <a:t>The name generally matches a reversed website domain to ensure uniqueness.</a:t>
            </a:r>
          </a:p>
          <a:p>
            <a:pPr lvl="1"/>
            <a:r>
              <a:rPr lang="en-US" dirty="0"/>
              <a:t>Ex: ‘</a:t>
            </a:r>
            <a:r>
              <a:rPr lang="en-US" dirty="0" err="1"/>
              <a:t>com.revature</a:t>
            </a:r>
            <a:r>
              <a:rPr lang="en-US" dirty="0"/>
              <a:t>’.</a:t>
            </a:r>
          </a:p>
          <a:p>
            <a:r>
              <a:rPr lang="en-US" b="1" dirty="0" err="1"/>
              <a:t>artifactId</a:t>
            </a:r>
            <a:r>
              <a:rPr lang="en-US" dirty="0"/>
              <a:t> – The Artifact ID is the name of the jar/war file to be created, without a version appended. </a:t>
            </a:r>
          </a:p>
          <a:p>
            <a:r>
              <a:rPr lang="en-US" b="1" dirty="0"/>
              <a:t>version</a:t>
            </a:r>
            <a:r>
              <a:rPr lang="en-US" dirty="0"/>
              <a:t> – Corresponds to the version number when distributed. Default is 0.0.1-Snapshot.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Maven manages your project through the configuration of an XML POM file.</a:t>
            </a:r>
          </a:p>
          <a:p>
            <a:pPr lvl="1"/>
            <a:r>
              <a:rPr lang="en-US" dirty="0"/>
              <a:t>XML – Extensible Markup File</a:t>
            </a:r>
          </a:p>
          <a:p>
            <a:pPr lvl="1"/>
            <a:r>
              <a:rPr lang="en-US" dirty="0"/>
              <a:t>POM – Project Object Model</a:t>
            </a:r>
          </a:p>
          <a:p>
            <a:r>
              <a:rPr lang="en-US" dirty="0"/>
              <a:t>The POM.xml file is a singleton configuration file that contains most of the information that is required to build a project in just the way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There are technically 3 lifecycles, Cleaning, Default* and Site. Typically, when referring to the Maven Lifecycles, we refer to the Default cycle.</a:t>
            </a:r>
          </a:p>
          <a:p>
            <a:r>
              <a:rPr lang="en-US" b="1" dirty="0"/>
              <a:t>Cleaning</a:t>
            </a:r>
            <a:r>
              <a:rPr lang="en-US" dirty="0"/>
              <a:t> – Used to remove excess files &amp; reduce clutter</a:t>
            </a:r>
          </a:p>
          <a:p>
            <a:r>
              <a:rPr lang="en-US" b="1" dirty="0"/>
              <a:t>Site</a:t>
            </a:r>
            <a:r>
              <a:rPr lang="en-US" dirty="0"/>
              <a:t> – Documentation of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Goals- Default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– Confirm the project is correct and all necessary information is available. We check the pom.xml, parse it, then locate and download dependencies</a:t>
            </a:r>
          </a:p>
          <a:p>
            <a:pPr lvl="1"/>
            <a:r>
              <a:rPr lang="en-US" dirty="0"/>
              <a:t>After validation, we write code</a:t>
            </a:r>
          </a:p>
          <a:p>
            <a:r>
              <a:rPr lang="en-US" b="1" dirty="0"/>
              <a:t>Compile</a:t>
            </a:r>
            <a:r>
              <a:rPr lang="en-US" dirty="0"/>
              <a:t> – Source Code is Compiled</a:t>
            </a:r>
          </a:p>
          <a:p>
            <a:r>
              <a:rPr lang="en-US" b="1" dirty="0"/>
              <a:t>Testing</a:t>
            </a:r>
            <a:r>
              <a:rPr lang="en-US" dirty="0"/>
              <a:t> – Code is tested using suitable unit testing frameworks, such as JUNIT</a:t>
            </a:r>
          </a:p>
          <a:p>
            <a:r>
              <a:rPr lang="en-US" b="1" dirty="0"/>
              <a:t>Package</a:t>
            </a:r>
            <a:r>
              <a:rPr lang="en-US" dirty="0"/>
              <a:t> – Compiled code is packages into a distributable format, such as a jar or war.</a:t>
            </a:r>
          </a:p>
          <a:p>
            <a:r>
              <a:rPr lang="en-US" b="1" dirty="0"/>
              <a:t>Verify</a:t>
            </a:r>
            <a:r>
              <a:rPr lang="en-US" dirty="0"/>
              <a:t> – Run check on results of integration tests to ensure quality is met</a:t>
            </a:r>
          </a:p>
          <a:p>
            <a:r>
              <a:rPr lang="en-US" b="1" dirty="0"/>
              <a:t>Install </a:t>
            </a:r>
            <a:r>
              <a:rPr lang="en-US" dirty="0"/>
              <a:t>– Installs the project as a potential dependency in the local repo</a:t>
            </a:r>
            <a:endParaRPr lang="en-US" b="1" dirty="0"/>
          </a:p>
          <a:p>
            <a:r>
              <a:rPr lang="en-US" b="1" dirty="0"/>
              <a:t>Deploy</a:t>
            </a:r>
            <a:r>
              <a:rPr lang="en-US" dirty="0"/>
              <a:t> – Copies packages into remote repository. Performed in build environment.</a:t>
            </a:r>
          </a:p>
          <a:p>
            <a:pPr lvl="1"/>
            <a:r>
              <a:rPr lang="en-US" dirty="0"/>
              <a:t>If any of the steps above are called, all the steps before are called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JDBC [Java Database Connectivity] is an API used to allow Java applications to interact with SQL databases.</a:t>
            </a:r>
          </a:p>
          <a:p>
            <a:endParaRPr lang="en-US" dirty="0"/>
          </a:p>
          <a:p>
            <a:r>
              <a:rPr lang="en-US" dirty="0"/>
              <a:t>Located in the </a:t>
            </a:r>
            <a:r>
              <a:rPr lang="en-US" dirty="0" err="1"/>
              <a:t>java.sql</a:t>
            </a:r>
            <a:r>
              <a:rPr lang="en-US" dirty="0"/>
              <a:t> package.</a:t>
            </a:r>
          </a:p>
          <a:p>
            <a:endParaRPr lang="en-US" dirty="0"/>
          </a:p>
          <a:p>
            <a:r>
              <a:rPr lang="en-US" dirty="0"/>
              <a:t>To fully leverage JDBC, an SQL database driver should be downloaded and configured (this can be done using Maven).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JDBC Includes six (6) important classes and interfaces:</a:t>
            </a:r>
          </a:p>
          <a:p>
            <a:pPr lvl="1"/>
            <a:r>
              <a:rPr lang="en-US" b="1" dirty="0" err="1"/>
              <a:t>DriverManager</a:t>
            </a:r>
            <a:r>
              <a:rPr lang="en-US" dirty="0"/>
              <a:t> [class] – Provides instance of specific drivers (uses a factory design pattern)</a:t>
            </a:r>
          </a:p>
          <a:p>
            <a:pPr lvl="1"/>
            <a:r>
              <a:rPr lang="en-US" b="1" i="1" dirty="0"/>
              <a:t>Driver</a:t>
            </a:r>
            <a:r>
              <a:rPr lang="en-US" dirty="0"/>
              <a:t> &lt;interface&gt; - Interfacing entity that speak to SQL</a:t>
            </a:r>
          </a:p>
          <a:p>
            <a:pPr lvl="1"/>
            <a:r>
              <a:rPr lang="en-US" b="1" i="1" dirty="0"/>
              <a:t>Connection</a:t>
            </a:r>
            <a:r>
              <a:rPr lang="en-US" dirty="0"/>
              <a:t> &lt;interface&gt; - Connection between the application in java and the database</a:t>
            </a:r>
          </a:p>
          <a:p>
            <a:pPr lvl="1"/>
            <a:r>
              <a:rPr lang="en-US" b="1" i="1" dirty="0"/>
              <a:t>Statement</a:t>
            </a:r>
            <a:r>
              <a:rPr lang="en-US" dirty="0"/>
              <a:t> &lt;interface&gt; - Responsible for executing actions on the database</a:t>
            </a:r>
          </a:p>
          <a:p>
            <a:pPr lvl="1"/>
            <a:r>
              <a:rPr lang="en-US" b="1" i="1" dirty="0" err="1"/>
              <a:t>ResultSet</a:t>
            </a:r>
            <a:r>
              <a:rPr lang="en-US" dirty="0"/>
              <a:t> &lt;interface&gt; - Responsible for transporting query results from the database</a:t>
            </a:r>
          </a:p>
          <a:p>
            <a:pPr lvl="1"/>
            <a:r>
              <a:rPr lang="en-US" b="1" dirty="0" err="1"/>
              <a:t>SQLException</a:t>
            </a:r>
            <a:r>
              <a:rPr lang="en-US" dirty="0"/>
              <a:t> [class] – Provides information regarding mistakes accessing the database.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14545</TotalTime>
  <Words>1237</Words>
  <Application>Microsoft Office PowerPoint</Application>
  <PresentationFormat>On-screen Show (4:3)</PresentationFormat>
  <Paragraphs>120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2_Custom Design</vt:lpstr>
      <vt:lpstr>Maven, JDBC and basic Design Patterns</vt:lpstr>
      <vt:lpstr>Maven</vt:lpstr>
      <vt:lpstr>Maven Repository</vt:lpstr>
      <vt:lpstr>Maven Configurations</vt:lpstr>
      <vt:lpstr>POM</vt:lpstr>
      <vt:lpstr>Maven LifeCycles</vt:lpstr>
      <vt:lpstr>Maven Goals- Default Lifecycle</vt:lpstr>
      <vt:lpstr>JDBC Basics</vt:lpstr>
      <vt:lpstr>JDBC Classes and Interfaces</vt:lpstr>
      <vt:lpstr>Design Patterns - POJO</vt:lpstr>
      <vt:lpstr>Design Patterns - Bean</vt:lpstr>
      <vt:lpstr>Design Patterns – Model Classes</vt:lpstr>
      <vt:lpstr>Dates</vt:lpstr>
      <vt:lpstr>Java vs SQL Dates</vt:lpstr>
      <vt:lpstr>java.util.Date</vt:lpstr>
      <vt:lpstr>java.sql.Date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226</cp:revision>
  <dcterms:modified xsi:type="dcterms:W3CDTF">2021-10-25T16:28:54Z</dcterms:modified>
</cp:coreProperties>
</file>