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7"/>
  </p:notesMasterIdLst>
  <p:sldIdLst>
    <p:sldId id="256" r:id="rId2"/>
    <p:sldId id="321" r:id="rId3"/>
    <p:sldId id="329" r:id="rId4"/>
    <p:sldId id="334" r:id="rId5"/>
    <p:sldId id="333" r:id="rId6"/>
    <p:sldId id="332" r:id="rId7"/>
    <p:sldId id="331" r:id="rId8"/>
    <p:sldId id="335" r:id="rId9"/>
    <p:sldId id="336" r:id="rId10"/>
    <p:sldId id="342" r:id="rId11"/>
    <p:sldId id="345" r:id="rId12"/>
    <p:sldId id="346" r:id="rId13"/>
    <p:sldId id="344" r:id="rId14"/>
    <p:sldId id="343" r:id="rId15"/>
    <p:sldId id="270" r:id="rId16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6" y="102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808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dirty="0"/>
              <a:t>JDBC Statements and Connecting to the Database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DB46-CB77-43BD-8935-38A4C3F6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DAO Implementation – Add (insert)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26E6F-12C5-41EC-BF9D-EAF162B65B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78F680-6395-4351-ADEA-1FBB36C882BE}"/>
              </a:ext>
            </a:extLst>
          </p:cNvPr>
          <p:cNvSpPr/>
          <p:nvPr/>
        </p:nvSpPr>
        <p:spPr>
          <a:xfrm>
            <a:off x="589722" y="1401762"/>
            <a:ext cx="7964555" cy="53270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70000" lnSpcReduction="2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EmployeeDAOImpl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EmployeeDAO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other code...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    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insertIntoEmployees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(Employee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PreparedStatement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try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(Connection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ConnectionUtil.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"INSERT INTO 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bankapp.employees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 VALUES (NULL,?,?,?,?)"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.prepareStatement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nl-NL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ps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.setString(1, </a:t>
            </a:r>
            <a:r>
              <a:rPr lang="nl-NL" sz="1800" dirty="0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.getEmp_name());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(2,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.getEmp_title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(3,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.getEmp_salary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(4,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.getLogin_id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.executeUpdate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     // </a:t>
            </a:r>
            <a:r>
              <a:rPr lang="en-US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catch block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other code...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731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DB46-CB77-43BD-8935-38A4C3F6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DAO Implementation – Find (select)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26E6F-12C5-41EC-BF9D-EAF162B65B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A11AC-4036-4F2B-957E-7FF331372FA4}"/>
              </a:ext>
            </a:extLst>
          </p:cNvPr>
          <p:cNvSpPr/>
          <p:nvPr/>
        </p:nvSpPr>
        <p:spPr>
          <a:xfrm>
            <a:off x="589722" y="1401762"/>
            <a:ext cx="7964555" cy="53270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62500" lnSpcReduction="2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EmployeeDAOImpl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EmployeeDAO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other code...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    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selectEmployee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(Integer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PreparedStatement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Employee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try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(Connection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ConnectionUtil.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"SELECT * FROM 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bankapp.employees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 WHERE 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emp_id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=?"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.prepareStatement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(1,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while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    emp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Employee(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(1),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(2),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(3),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(4),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(5)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endParaRPr lang="en-US" sz="1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other code...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487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DB46-CB77-43BD-8935-38A4C3F6F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36" y="-4950"/>
            <a:ext cx="7021585" cy="1224150"/>
          </a:xfrm>
        </p:spPr>
        <p:txBody>
          <a:bodyPr/>
          <a:lstStyle/>
          <a:p>
            <a:r>
              <a:rPr lang="en-US" dirty="0"/>
              <a:t>DAO Implementation – Find Collection (select)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26E6F-12C5-41EC-BF9D-EAF162B65B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A11AC-4036-4F2B-957E-7FF331372FA4}"/>
              </a:ext>
            </a:extLst>
          </p:cNvPr>
          <p:cNvSpPr/>
          <p:nvPr/>
        </p:nvSpPr>
        <p:spPr>
          <a:xfrm>
            <a:off x="589722" y="1401762"/>
            <a:ext cx="7964555" cy="53270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62500" lnSpcReduction="2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EmployeeDAOImpl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EmployeeDAO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other code...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    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List&lt;Employee&gt;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selectAllEmployees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Statement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List&lt;Employee&gt;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try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(Connection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ConnectionUtil.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"SELECT * FROM 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bankapp.employees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.createStatement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&lt;Employee&gt;()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while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Employee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Employee();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.setEmp_id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(1));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.setEmp_name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(2));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.setEmp_title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emp_title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.setEmp_salary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emp_salary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.setLogin_id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login_id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elist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endParaRPr lang="en-US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other code...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506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DB46-CB77-43BD-8935-38A4C3F6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DAO Implementation – Alter (update)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26E6F-12C5-41EC-BF9D-EAF162B65B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5747BC-CCE6-4286-B838-F05CD0FAB315}"/>
              </a:ext>
            </a:extLst>
          </p:cNvPr>
          <p:cNvSpPr/>
          <p:nvPr/>
        </p:nvSpPr>
        <p:spPr>
          <a:xfrm>
            <a:off x="589722" y="1401762"/>
            <a:ext cx="7964555" cy="53270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62500" lnSpcReduction="2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EmployeeDAOImpl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EmployeeDAO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other code...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    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updateEmployee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(Employee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PreparedStatement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try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(Connection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ConnectionUtil.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"UPDATE 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bankapp.employees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 SET "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+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emp_name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=?, "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+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emp_title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=?, "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+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emp_salary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=?, "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+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login_id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=?"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+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"WHERE 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emp_id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=?"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.prepareStatement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nl-NL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ps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.setString(1, </a:t>
            </a:r>
            <a:r>
              <a:rPr lang="nl-NL" sz="1800" dirty="0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.getEmp_name());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(2,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.getEmp_title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(3,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.getEmp_salary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(4,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.getLogin_id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(5,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.getEmp_id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.executeUpdate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     // </a:t>
            </a:r>
            <a:r>
              <a:rPr lang="en-US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catch block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other code...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36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DB46-CB77-43BD-8935-38A4C3F6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DAO Implementation – Remove (delete)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26E6F-12C5-41EC-BF9D-EAF162B65B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75F1D3-12A3-4B81-A8B5-236F6E5D1734}"/>
              </a:ext>
            </a:extLst>
          </p:cNvPr>
          <p:cNvSpPr/>
          <p:nvPr/>
        </p:nvSpPr>
        <p:spPr>
          <a:xfrm>
            <a:off x="589037" y="1568741"/>
            <a:ext cx="7964555" cy="47146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EmployeeDAOImpl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EmployeeDAO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other code...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    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deleteEmployee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(Employee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PreparedStatement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try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(Connection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ConnectionUtil.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"DELETE FROM 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bankapp.employees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 WHERE 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emp_id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=?"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.prepareStatement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(1,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.getEmp_id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.executeUpdate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other code...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685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 Database Connections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268788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previously discussed, a Connection object created using the </a:t>
            </a:r>
            <a:r>
              <a:rPr lang="en-US" dirty="0" err="1"/>
              <a:t>the</a:t>
            </a:r>
            <a:r>
              <a:rPr lang="en-US" dirty="0"/>
              <a:t> static </a:t>
            </a:r>
            <a:r>
              <a:rPr lang="en-US" dirty="0" err="1"/>
              <a:t>getConnection</a:t>
            </a:r>
            <a:r>
              <a:rPr lang="en-US" dirty="0"/>
              <a:t> method from the </a:t>
            </a:r>
            <a:r>
              <a:rPr lang="en-US" dirty="0" err="1"/>
              <a:t>DriverManager</a:t>
            </a:r>
            <a:r>
              <a:rPr lang="en-US" dirty="0"/>
              <a:t> of JDBC.</a:t>
            </a:r>
          </a:p>
          <a:p>
            <a:r>
              <a:rPr lang="en-US" dirty="0"/>
              <a:t>The </a:t>
            </a:r>
            <a:r>
              <a:rPr lang="en-US" dirty="0" err="1"/>
              <a:t>getConnection</a:t>
            </a:r>
            <a:r>
              <a:rPr lang="en-US" dirty="0"/>
              <a:t> method takes three string arguments, the URL of the database, the username and password.</a:t>
            </a:r>
          </a:p>
          <a:p>
            <a:r>
              <a:rPr lang="en-US" dirty="0"/>
              <a:t>The </a:t>
            </a:r>
            <a:r>
              <a:rPr lang="en-US" dirty="0" err="1"/>
              <a:t>getConnection</a:t>
            </a:r>
            <a:r>
              <a:rPr lang="en-US" dirty="0"/>
              <a:t> method can result in various </a:t>
            </a:r>
            <a:r>
              <a:rPr lang="en-US" dirty="0" err="1"/>
              <a:t>SQLExceptions</a:t>
            </a:r>
            <a:r>
              <a:rPr lang="en-US" dirty="0"/>
              <a:t>.</a:t>
            </a:r>
          </a:p>
          <a:p>
            <a:r>
              <a:rPr lang="en-US" dirty="0"/>
              <a:t>It is typical to create a utility class which can be used throughout your project to establish a connection. This way you can provide utility methods to connect with different credentials, or leveraging different database drivers.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B0EFFC-3F80-4A7E-A06E-E30BBFA9FBAB}"/>
              </a:ext>
            </a:extLst>
          </p:cNvPr>
          <p:cNvSpPr/>
          <p:nvPr/>
        </p:nvSpPr>
        <p:spPr>
          <a:xfrm>
            <a:off x="767550" y="4372852"/>
            <a:ext cx="7608900" cy="16432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Connection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jdbc:postgresql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://localhost:5432/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postgres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"user"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pass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"password"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pass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714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try-with-resources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378814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situations where a particular resource is needed or is used with code that can result in an error,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/>
              <a:t>-with-resources statement can be used.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/>
              <a:t>-with-resources allows you to use a standard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try-catch</a:t>
            </a:r>
            <a:r>
              <a:rPr lang="en-US" dirty="0"/>
              <a:t> block but pass certain objects within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/>
              <a:t> statement.</a:t>
            </a:r>
          </a:p>
          <a:p>
            <a:pPr lvl="1"/>
            <a:r>
              <a:rPr lang="en-US" dirty="0"/>
              <a:t>These objects must implement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java.lang.AutoCloseable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java.lang.Closeable</a:t>
            </a:r>
            <a:r>
              <a:rPr lang="en-US" dirty="0"/>
              <a:t> interface.</a:t>
            </a:r>
          </a:p>
          <a:p>
            <a:r>
              <a:rPr lang="en-US" dirty="0"/>
              <a:t>Try-with-resources ensures that each resource will be closed at the end of the statement.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349C8C-AE06-490B-AE3B-6FC5768DA991}"/>
              </a:ext>
            </a:extLst>
          </p:cNvPr>
          <p:cNvSpPr/>
          <p:nvPr/>
        </p:nvSpPr>
        <p:spPr>
          <a:xfrm>
            <a:off x="1827251" y="5049079"/>
            <a:ext cx="5489498" cy="131463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92500" lnSpcReduction="20000"/>
          </a:bodyPr>
          <a:lstStyle/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try (resource) {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//	statements;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} catch (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Exception_type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e) {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//	statements;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823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Properties and 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establishing a connection including values directly in a method can pose some security, and maintainability issues. </a:t>
            </a:r>
          </a:p>
          <a:p>
            <a:r>
              <a:rPr lang="en-US" dirty="0"/>
              <a:t>As such, two methods are typically used to manage the configuration details: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Properties File</a:t>
            </a:r>
          </a:p>
          <a:p>
            <a:pPr marL="1447800" lvl="2" indent="-457200"/>
            <a:r>
              <a:rPr lang="en-US" dirty="0"/>
              <a:t>Greater reusability</a:t>
            </a:r>
          </a:p>
          <a:p>
            <a:pPr marL="1447800" lvl="2" indent="-457200"/>
            <a:r>
              <a:rPr lang="en-US" dirty="0"/>
              <a:t>More widely used with various frameworks</a:t>
            </a:r>
          </a:p>
          <a:p>
            <a:pPr marL="1447800" lvl="2" indent="-457200"/>
            <a:r>
              <a:rPr lang="en-US" dirty="0"/>
              <a:t>Typically scales better in production environments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Environment Variables</a:t>
            </a:r>
          </a:p>
          <a:p>
            <a:pPr marL="1447800" lvl="2" indent="-457200"/>
            <a:r>
              <a:rPr lang="en-US" dirty="0"/>
              <a:t>Better suited when multiple credentials are present or to quickly establish values for testing purposes.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0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306405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To more securely reference variables, you can utilize a properties file. A properties file is a popular method to store configuration or credentials, as the data is easier to maintain and offers more modularity.</a:t>
            </a:r>
          </a:p>
          <a:p>
            <a:r>
              <a:rPr lang="en-US" dirty="0"/>
              <a:t>The following details how to configure database connection using a properties file: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Create a file somewhere in your project with the ‘.properties’ extension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Add a property for the </a:t>
            </a:r>
            <a:r>
              <a:rPr lang="en-US" dirty="0" err="1"/>
              <a:t>url</a:t>
            </a:r>
            <a:r>
              <a:rPr lang="en-US" dirty="0"/>
              <a:t>, username, and password.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Use a </a:t>
            </a:r>
            <a:r>
              <a:rPr lang="en-US" dirty="0" err="1"/>
              <a:t>filestream</a:t>
            </a:r>
            <a:r>
              <a:rPr lang="en-US" dirty="0"/>
              <a:t> to read data from the properties file.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Create and use a ‘Properties’ object in Java to easily parse the properties file information.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3D8B37-EA32-4C0A-AC92-48AB07A03DCF}"/>
              </a:ext>
            </a:extLst>
          </p:cNvPr>
          <p:cNvSpPr/>
          <p:nvPr/>
        </p:nvSpPr>
        <p:spPr>
          <a:xfrm>
            <a:off x="1048559" y="4616447"/>
            <a:ext cx="7505033" cy="17472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70000" lnSpcReduction="2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Connection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()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"folder/</a:t>
            </a:r>
            <a:r>
              <a:rPr lang="en-US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db.properties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Properties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props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Properties();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props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.load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props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.getProperty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"CONNECTION_URL"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props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.getProperty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"CONNECTION_USERNAME"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pass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props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.getProperty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"CONNECTION_PASSWORD"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pass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0320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281428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Alternatively, using Eclipse, you can establish environment variables which may be accessed on a project-by-project basis.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Right-Click project : Run As &gt;&gt; Run Configurations…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Under the Java Application, Select the Connection Utility Class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Select the “Environment” tab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Add variables and values for </a:t>
            </a:r>
            <a:r>
              <a:rPr lang="en-US" dirty="0" err="1"/>
              <a:t>url</a:t>
            </a:r>
            <a:r>
              <a:rPr lang="en-US" dirty="0"/>
              <a:t>, username and password.</a:t>
            </a:r>
          </a:p>
          <a:p>
            <a:pPr marL="533400" indent="-457200"/>
            <a:r>
              <a:rPr lang="en-US" dirty="0"/>
              <a:t>The environment variables can be accessed using </a:t>
            </a:r>
            <a:r>
              <a:rPr lang="en-US" i="1" dirty="0" err="1"/>
              <a:t>System.getenv</a:t>
            </a:r>
            <a:r>
              <a:rPr lang="en-US" i="1" dirty="0"/>
              <a:t>(String variable)</a:t>
            </a:r>
          </a:p>
          <a:p>
            <a:pPr marL="9906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20DF43-19EB-44A1-9A64-D322634D5187}"/>
              </a:ext>
            </a:extLst>
          </p:cNvPr>
          <p:cNvSpPr/>
          <p:nvPr/>
        </p:nvSpPr>
        <p:spPr>
          <a:xfrm>
            <a:off x="1048559" y="4616448"/>
            <a:ext cx="7505033" cy="14265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Connection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()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getenv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"CONN_URL"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getenv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"CONN_NAME"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pass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getenv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"CONN_PASS"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pass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2394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Simple Statements</a:t>
            </a:r>
            <a:r>
              <a:rPr lang="en-US" dirty="0"/>
              <a:t> – Literal interpretation of SQL strings which are compiled and executed on the database side.</a:t>
            </a:r>
          </a:p>
          <a:p>
            <a:pPr lvl="1"/>
            <a:r>
              <a:rPr lang="en-US" dirty="0"/>
              <a:t>NOTE: These are risky because they are susceptible to SQL injection</a:t>
            </a:r>
          </a:p>
          <a:p>
            <a:pPr lvl="2"/>
            <a:r>
              <a:rPr lang="en-US" dirty="0"/>
              <a:t>Ex: </a:t>
            </a:r>
            <a:r>
              <a:rPr lang="en-US" dirty="0" err="1"/>
              <a:t>user_id</a:t>
            </a:r>
            <a:r>
              <a:rPr lang="en-US" dirty="0"/>
              <a:t> (1000, DROP table customers)</a:t>
            </a:r>
          </a:p>
          <a:p>
            <a:pPr lvl="1"/>
            <a:r>
              <a:rPr lang="en-US" b="1" dirty="0"/>
              <a:t>SQL Injection</a:t>
            </a:r>
            <a:r>
              <a:rPr lang="en-US" dirty="0"/>
              <a:t>: the inclusion of unintended SQL statements sent to a database through input streams</a:t>
            </a:r>
          </a:p>
          <a:p>
            <a:r>
              <a:rPr lang="en-US" b="1" dirty="0"/>
              <a:t>Prepared Statements**</a:t>
            </a:r>
            <a:r>
              <a:rPr lang="en-US" dirty="0"/>
              <a:t> – Parameterizing data that is passed into SQL</a:t>
            </a:r>
          </a:p>
          <a:p>
            <a:pPr lvl="1"/>
            <a:r>
              <a:rPr lang="en-US" dirty="0"/>
              <a:t>Compiled on the Java side, which can prevent SQL injection</a:t>
            </a:r>
          </a:p>
          <a:p>
            <a:r>
              <a:rPr lang="en-US" b="1" dirty="0"/>
              <a:t>Callable Statements</a:t>
            </a:r>
            <a:r>
              <a:rPr lang="en-US" dirty="0"/>
              <a:t> – Allow for the execution of stored procedures and functions and execution of PL/SQL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11+ supports the creation of stored procedures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0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– DAO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50651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Generally, full stack applications should handle business logic and database logic separately to create a more modular structure.</a:t>
            </a:r>
          </a:p>
          <a:p>
            <a:r>
              <a:rPr lang="en-US" dirty="0"/>
              <a:t>When database interaction is required, a logical separation in code can be created using </a:t>
            </a:r>
            <a:r>
              <a:rPr lang="en-US" b="1" i="1" dirty="0"/>
              <a:t>Data Access Object </a:t>
            </a:r>
            <a:r>
              <a:rPr lang="en-US" dirty="0"/>
              <a:t>or </a:t>
            </a:r>
            <a:r>
              <a:rPr lang="en-US" b="1" i="1" dirty="0"/>
              <a:t>DAO</a:t>
            </a:r>
            <a:r>
              <a:rPr lang="en-US" dirty="0"/>
              <a:t>s</a:t>
            </a:r>
          </a:p>
          <a:p>
            <a:r>
              <a:rPr lang="en-US" dirty="0"/>
              <a:t>A DAO pattern is implemented by performing the following:</a:t>
            </a:r>
          </a:p>
          <a:p>
            <a:pPr lvl="1"/>
            <a:r>
              <a:rPr lang="en-US" dirty="0"/>
              <a:t>Define an interface which declares methods through which the database will be queried.</a:t>
            </a:r>
          </a:p>
          <a:p>
            <a:pPr lvl="1"/>
            <a:r>
              <a:rPr lang="en-US" dirty="0"/>
              <a:t>Create concrete implementation classes which contain the access logic and return required data as retrieved from the database.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92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DB46-CB77-43BD-8935-38A4C3F6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DAO -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26E6F-12C5-41EC-BF9D-EAF162B65B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A11AC-4036-4F2B-957E-7FF331372FA4}"/>
              </a:ext>
            </a:extLst>
          </p:cNvPr>
          <p:cNvSpPr/>
          <p:nvPr/>
        </p:nvSpPr>
        <p:spPr>
          <a:xfrm>
            <a:off x="415292" y="2113032"/>
            <a:ext cx="8313415" cy="37371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com.revature.dao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com.revature.models.Employee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EmployeeDAO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selectEmployee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(Integer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List&lt;Employee&gt;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selectAllEmployees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insertIntoEmployees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(Employee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updateEmployee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(Employee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deleteEmployee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(Employee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b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449366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15016</TotalTime>
  <Words>1811</Words>
  <Application>Microsoft Office PowerPoint</Application>
  <PresentationFormat>On-screen Show (4:3)</PresentationFormat>
  <Paragraphs>274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Courier New</vt:lpstr>
      <vt:lpstr>2_Custom Design</vt:lpstr>
      <vt:lpstr>JDBC Statements and Connecting to the Database</vt:lpstr>
      <vt:lpstr>Establishing Database Connections</vt:lpstr>
      <vt:lpstr>try-with-resources</vt:lpstr>
      <vt:lpstr>Managing Properties and Security</vt:lpstr>
      <vt:lpstr>Properties File</vt:lpstr>
      <vt:lpstr>Environment Variables</vt:lpstr>
      <vt:lpstr>Statement</vt:lpstr>
      <vt:lpstr>Design Patterns – DAO</vt:lpstr>
      <vt:lpstr>DAO - Interface</vt:lpstr>
      <vt:lpstr>DAO Implementation – Add (insert)</vt:lpstr>
      <vt:lpstr>DAO Implementation – Find (select)</vt:lpstr>
      <vt:lpstr>DAO Implementation – Find Collection (select)</vt:lpstr>
      <vt:lpstr>DAO Implementation – Alter (update)</vt:lpstr>
      <vt:lpstr>DAO Implementation – Remove (delete)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and OOP</dc:title>
  <dc:creator>Joseph Highe</dc:creator>
  <cp:lastModifiedBy>Joseph Highe</cp:lastModifiedBy>
  <cp:revision>233</cp:revision>
  <dcterms:modified xsi:type="dcterms:W3CDTF">2021-10-27T18:06:33Z</dcterms:modified>
</cp:coreProperties>
</file>