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15"/>
  </p:notesMasterIdLst>
  <p:sldIdLst>
    <p:sldId id="256" r:id="rId2"/>
    <p:sldId id="293" r:id="rId3"/>
    <p:sldId id="318" r:id="rId4"/>
    <p:sldId id="323" r:id="rId5"/>
    <p:sldId id="321" r:id="rId6"/>
    <p:sldId id="327" r:id="rId7"/>
    <p:sldId id="324" r:id="rId8"/>
    <p:sldId id="325" r:id="rId9"/>
    <p:sldId id="326" r:id="rId10"/>
    <p:sldId id="332" r:id="rId11"/>
    <p:sldId id="315" r:id="rId12"/>
    <p:sldId id="320" r:id="rId13"/>
    <p:sldId id="270" r:id="rId14"/>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1308"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808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Logging</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Usage</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1818345"/>
          </a:xfrm>
        </p:spPr>
        <p:txBody>
          <a:bodyPr>
            <a:normAutofit fontScale="92500"/>
          </a:bodyPr>
          <a:lstStyle/>
          <a:p>
            <a:r>
              <a:rPr lang="en-US" sz="2400" dirty="0"/>
              <a:t>To utilize a logger, you must create a logger object (generally it is made static) using the </a:t>
            </a:r>
            <a:r>
              <a:rPr lang="en-US" sz="2400" dirty="0" err="1"/>
              <a:t>LogManager</a:t>
            </a:r>
            <a:r>
              <a:rPr lang="en-US" sz="2400" dirty="0"/>
              <a:t> class in Log4j.</a:t>
            </a:r>
          </a:p>
          <a:p>
            <a:r>
              <a:rPr lang="en-US" sz="2400"/>
              <a:t>Afterwards</a:t>
            </a:r>
            <a:r>
              <a:rPr lang="en-US" sz="2400" dirty="0"/>
              <a:t>, you simply call the log object with the type of log you want, and include a message: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8" name="Rectangle 7">
            <a:extLst>
              <a:ext uri="{FF2B5EF4-FFF2-40B4-BE49-F238E27FC236}">
                <a16:creationId xmlns:a16="http://schemas.microsoft.com/office/drawing/2014/main" id="{86C6FE0C-EF4C-4383-BEB7-71F6CC2E7173}"/>
              </a:ext>
            </a:extLst>
          </p:cNvPr>
          <p:cNvSpPr/>
          <p:nvPr/>
        </p:nvSpPr>
        <p:spPr>
          <a:xfrm>
            <a:off x="380010" y="3429000"/>
            <a:ext cx="8383980" cy="24483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20000"/>
          </a:bodyPr>
          <a:lstStyle/>
          <a:p>
            <a:pPr defTabSz="228600"/>
            <a:r>
              <a:rPr lang="en-US" sz="2000" dirty="0">
                <a:latin typeface="+mj-lt"/>
                <a:cs typeface="Courier New" panose="02070309020205020404" pitchFamily="49" charset="0"/>
              </a:rPr>
              <a:t>public class </a:t>
            </a:r>
            <a:r>
              <a:rPr lang="en-US" sz="2000" b="1" dirty="0">
                <a:latin typeface="+mj-lt"/>
                <a:cs typeface="Courier New" panose="02070309020205020404" pitchFamily="49" charset="0"/>
              </a:rPr>
              <a:t>Example</a:t>
            </a:r>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private static </a:t>
            </a:r>
            <a:r>
              <a:rPr lang="en-US" sz="2000" b="1" dirty="0">
                <a:latin typeface="+mj-lt"/>
                <a:cs typeface="Courier New" panose="02070309020205020404" pitchFamily="49" charset="0"/>
              </a:rPr>
              <a:t>Logger</a:t>
            </a:r>
            <a:r>
              <a:rPr lang="en-US" sz="2000" dirty="0">
                <a:latin typeface="+mj-lt"/>
                <a:cs typeface="Courier New" panose="02070309020205020404" pitchFamily="49" charset="0"/>
              </a:rPr>
              <a:t> log = </a:t>
            </a:r>
            <a:r>
              <a:rPr lang="en-US" sz="2000" dirty="0" err="1">
                <a:latin typeface="+mj-lt"/>
                <a:cs typeface="Courier New" panose="02070309020205020404" pitchFamily="49" charset="0"/>
              </a:rPr>
              <a:t>LogManager.getLogger</a:t>
            </a:r>
            <a:r>
              <a:rPr lang="en-US" sz="2000" dirty="0">
                <a:latin typeface="+mj-lt"/>
                <a:cs typeface="Courier New" panose="02070309020205020404" pitchFamily="49" charset="0"/>
              </a:rPr>
              <a:t>(</a:t>
            </a:r>
            <a:r>
              <a:rPr lang="en-US" sz="2000" b="1" dirty="0" err="1">
                <a:latin typeface="+mj-lt"/>
                <a:cs typeface="Courier New" panose="02070309020205020404" pitchFamily="49" charset="0"/>
              </a:rPr>
              <a:t>Example</a:t>
            </a:r>
            <a:r>
              <a:rPr lang="en-US" sz="2000" dirty="0" err="1">
                <a:latin typeface="+mj-lt"/>
                <a:cs typeface="Courier New" panose="02070309020205020404" pitchFamily="49" charset="0"/>
              </a:rPr>
              <a:t>.class</a:t>
            </a:r>
            <a:r>
              <a:rPr lang="en-US" sz="2000" dirty="0">
                <a:latin typeface="+mj-lt"/>
                <a:cs typeface="Courier New" panose="02070309020205020404" pitchFamily="49" charset="0"/>
              </a:rPr>
              <a:t>);</a:t>
            </a:r>
          </a:p>
          <a:p>
            <a:pPr defTabSz="228600"/>
            <a:r>
              <a:rPr lang="en-US" sz="2000" dirty="0">
                <a:latin typeface="+mj-lt"/>
                <a:cs typeface="Courier New" panose="02070309020205020404" pitchFamily="49" charset="0"/>
              </a:rPr>
              <a:t>	</a:t>
            </a:r>
          </a:p>
          <a:p>
            <a:pPr defTabSz="228600"/>
            <a:r>
              <a:rPr lang="en-US" sz="2000" dirty="0">
                <a:latin typeface="+mj-lt"/>
                <a:cs typeface="Courier New" panose="02070309020205020404" pitchFamily="49" charset="0"/>
              </a:rPr>
              <a:t>	public static void main(</a:t>
            </a:r>
            <a:r>
              <a:rPr lang="en-US" sz="2000" b="1" dirty="0">
                <a:latin typeface="+mj-lt"/>
                <a:cs typeface="Courier New" panose="02070309020205020404" pitchFamily="49" charset="0"/>
              </a:rPr>
              <a:t>String</a:t>
            </a:r>
            <a:r>
              <a:rPr lang="en-US" sz="2000" dirty="0">
                <a:latin typeface="+mj-lt"/>
                <a:cs typeface="Courier New" panose="02070309020205020404" pitchFamily="49" charset="0"/>
              </a:rPr>
              <a:t>[] </a:t>
            </a:r>
            <a:r>
              <a:rPr lang="en-US" sz="2000" dirty="0" err="1">
                <a:latin typeface="+mj-lt"/>
                <a:cs typeface="Courier New" panose="02070309020205020404" pitchFamily="49" charset="0"/>
              </a:rPr>
              <a:t>args</a:t>
            </a:r>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log.info(“Main Method!");	</a:t>
            </a:r>
          </a:p>
          <a:p>
            <a:pPr defTabSz="228600"/>
            <a:r>
              <a:rPr lang="en-US" sz="2000" dirty="0">
                <a:latin typeface="+mj-lt"/>
                <a:cs typeface="Courier New" panose="02070309020205020404" pitchFamily="49" charset="0"/>
              </a:rPr>
              <a:t>		</a:t>
            </a:r>
            <a:r>
              <a:rPr lang="en-US" sz="2000" dirty="0" err="1">
                <a:latin typeface="+mj-lt"/>
                <a:cs typeface="Courier New" panose="02070309020205020404" pitchFamily="49" charset="0"/>
              </a:rPr>
              <a:t>log.error</a:t>
            </a:r>
            <a:r>
              <a:rPr lang="en-US" sz="2000" dirty="0">
                <a:latin typeface="+mj-lt"/>
                <a:cs typeface="Courier New" panose="02070309020205020404" pitchFamily="49" charset="0"/>
              </a:rPr>
              <a:t>(“uh oh SpaghettiOs!");  </a:t>
            </a:r>
          </a:p>
          <a:p>
            <a:pPr defTabSz="228600"/>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public static void method() {</a:t>
            </a:r>
          </a:p>
          <a:p>
            <a:pPr defTabSz="228600"/>
            <a:r>
              <a:rPr lang="en-US" sz="2000" dirty="0">
                <a:latin typeface="+mj-lt"/>
                <a:cs typeface="Courier New" panose="02070309020205020404" pitchFamily="49" charset="0"/>
              </a:rPr>
              <a:t>		</a:t>
            </a:r>
            <a:r>
              <a:rPr lang="en-US" sz="2000" dirty="0" err="1">
                <a:latin typeface="+mj-lt"/>
                <a:cs typeface="Courier New" panose="02070309020205020404" pitchFamily="49" charset="0"/>
              </a:rPr>
              <a:t>log.trace</a:t>
            </a:r>
            <a:r>
              <a:rPr lang="en-US" sz="2000" dirty="0">
                <a:latin typeface="+mj-lt"/>
                <a:cs typeface="Courier New" panose="02070309020205020404" pitchFamily="49" charset="0"/>
              </a:rPr>
              <a:t>(“Trace Message”);</a:t>
            </a:r>
          </a:p>
          <a:p>
            <a:pPr defTabSz="228600"/>
            <a:r>
              <a:rPr lang="en-US" sz="2000" dirty="0">
                <a:latin typeface="+mj-lt"/>
                <a:cs typeface="Courier New" panose="02070309020205020404" pitchFamily="49" charset="0"/>
              </a:rPr>
              <a:t>	}</a:t>
            </a:r>
          </a:p>
          <a:p>
            <a:pPr defTabSz="228600"/>
            <a:r>
              <a:rPr lang="en-US" sz="2000" dirty="0">
                <a:latin typeface="+mj-lt"/>
                <a:cs typeface="Courier New" panose="02070309020205020404" pitchFamily="49" charset="0"/>
              </a:rPr>
              <a:t>}</a:t>
            </a:r>
          </a:p>
        </p:txBody>
      </p:sp>
    </p:spTree>
    <p:extLst>
      <p:ext uri="{BB962C8B-B14F-4D97-AF65-F5344CB8AC3E}">
        <p14:creationId xmlns:p14="http://schemas.microsoft.com/office/powerpoint/2010/main" val="1735244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t>Log4j has various ‘log levels’ which determine the threshold for what information should be logged:</a:t>
            </a:r>
          </a:p>
          <a:p>
            <a:pPr>
              <a:buFont typeface="+mj-lt"/>
              <a:buAutoNum type="arabicPeriod"/>
            </a:pPr>
            <a:r>
              <a:rPr lang="en-US" b="1" dirty="0"/>
              <a:t>ALL </a:t>
            </a:r>
            <a:r>
              <a:rPr lang="en-US" dirty="0"/>
              <a:t>=&gt; all levels</a:t>
            </a:r>
            <a:endParaRPr lang="en-US" b="1" dirty="0"/>
          </a:p>
          <a:p>
            <a:pPr>
              <a:buFont typeface="+mj-lt"/>
              <a:buAutoNum type="arabicPeriod"/>
            </a:pPr>
            <a:r>
              <a:rPr lang="en-US" b="1" dirty="0"/>
              <a:t>TRACE</a:t>
            </a:r>
            <a:r>
              <a:rPr lang="en-US" dirty="0"/>
              <a:t> =&gt; finer-grained informational events than DEBUG</a:t>
            </a:r>
          </a:p>
          <a:p>
            <a:pPr>
              <a:buFont typeface="+mj-lt"/>
              <a:buAutoNum type="arabicPeriod"/>
            </a:pPr>
            <a:r>
              <a:rPr lang="en-US" b="1" dirty="0"/>
              <a:t>DEBUG</a:t>
            </a:r>
            <a:r>
              <a:rPr lang="en-US" dirty="0"/>
              <a:t> =&gt; designates informational events that are most useful to debug an application</a:t>
            </a:r>
          </a:p>
          <a:p>
            <a:pPr>
              <a:buFont typeface="+mj-lt"/>
              <a:buAutoNum type="arabicPeriod"/>
            </a:pPr>
            <a:r>
              <a:rPr lang="en-US" b="1" dirty="0"/>
              <a:t>INFO</a:t>
            </a:r>
            <a:r>
              <a:rPr lang="en-US" dirty="0"/>
              <a:t> =&gt; informational messages that highlight the progress of the application at the coarse-grained level</a:t>
            </a:r>
          </a:p>
          <a:p>
            <a:pPr>
              <a:buFont typeface="+mj-lt"/>
              <a:buAutoNum type="arabicPeriod"/>
            </a:pPr>
            <a:r>
              <a:rPr lang="en-US" b="1" dirty="0"/>
              <a:t>WARN</a:t>
            </a:r>
            <a:r>
              <a:rPr lang="en-US" dirty="0"/>
              <a:t> =&gt; designates potentially harmful situations</a:t>
            </a:r>
          </a:p>
          <a:p>
            <a:pPr>
              <a:buFont typeface="+mj-lt"/>
              <a:buAutoNum type="arabicPeriod"/>
            </a:pPr>
            <a:r>
              <a:rPr lang="en-US" b="1" dirty="0"/>
              <a:t>ERROR</a:t>
            </a:r>
            <a:r>
              <a:rPr lang="en-US" dirty="0"/>
              <a:t> =&gt; designates error events that might still allow the application to continue running</a:t>
            </a:r>
          </a:p>
          <a:p>
            <a:pPr>
              <a:buFont typeface="+mj-lt"/>
              <a:buAutoNum type="arabicPeriod"/>
            </a:pPr>
            <a:r>
              <a:rPr lang="en-US" b="1" dirty="0"/>
              <a:t>FATAL</a:t>
            </a:r>
            <a:r>
              <a:rPr lang="en-US" dirty="0"/>
              <a:t> =&gt; severe error events that presumably lead the application to abort</a:t>
            </a:r>
          </a:p>
          <a:p>
            <a:pPr>
              <a:buFont typeface="+mj-lt"/>
              <a:buAutoNum type="arabicPeriod"/>
            </a:pPr>
            <a:r>
              <a:rPr lang="en-US" b="1" dirty="0"/>
              <a:t>OFF</a:t>
            </a:r>
            <a:r>
              <a:rPr lang="en-US" dirty="0"/>
              <a:t> =&gt; highest possible level, intended to turn off logging</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24599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The standard level for logs works in the following order:</a:t>
            </a:r>
          </a:p>
          <a:p>
            <a:r>
              <a:rPr lang="en-US" b="1" dirty="0"/>
              <a:t>ALL</a:t>
            </a:r>
            <a:r>
              <a:rPr lang="en-US" dirty="0"/>
              <a:t> &lt; </a:t>
            </a:r>
            <a:r>
              <a:rPr lang="en-US" b="1" dirty="0"/>
              <a:t>TRACE</a:t>
            </a:r>
            <a:r>
              <a:rPr lang="en-US" dirty="0"/>
              <a:t> &lt; </a:t>
            </a:r>
            <a:r>
              <a:rPr lang="en-US" b="1" dirty="0"/>
              <a:t>DEBUG</a:t>
            </a:r>
            <a:r>
              <a:rPr lang="en-US" dirty="0"/>
              <a:t> &lt; </a:t>
            </a:r>
            <a:r>
              <a:rPr lang="en-US" b="1" dirty="0"/>
              <a:t>INFO</a:t>
            </a:r>
            <a:r>
              <a:rPr lang="en-US" dirty="0"/>
              <a:t> &lt; </a:t>
            </a:r>
            <a:r>
              <a:rPr lang="en-US" b="1" dirty="0"/>
              <a:t>WARN</a:t>
            </a:r>
            <a:r>
              <a:rPr lang="en-US" dirty="0"/>
              <a:t> &lt; </a:t>
            </a:r>
            <a:r>
              <a:rPr lang="en-US" b="1" dirty="0"/>
              <a:t>ERROR</a:t>
            </a:r>
            <a:r>
              <a:rPr lang="en-US" dirty="0"/>
              <a:t> &lt; </a:t>
            </a:r>
            <a:r>
              <a:rPr lang="en-US" b="1" dirty="0"/>
              <a:t>FATAL</a:t>
            </a:r>
            <a:r>
              <a:rPr lang="en-US" dirty="0"/>
              <a:t> &lt; </a:t>
            </a:r>
            <a:r>
              <a:rPr lang="en-US" b="1" dirty="0"/>
              <a:t>OFF</a:t>
            </a:r>
          </a:p>
          <a:p>
            <a:r>
              <a:rPr lang="en-US" dirty="0"/>
              <a:t>A log request of a level ‘x’ in a logger with a ‘y’ threshold enabled will be recorded when x is greater than or equal to y.</a:t>
            </a:r>
          </a:p>
          <a:p>
            <a:r>
              <a:rPr lang="en-US" dirty="0"/>
              <a:t>For instance, if the logging level is set to ‘warn’ and an ‘info’ log is requested, then that ‘info’ log will not be recorded since it does not meet the threshold.</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366603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Basics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What is Logging?</a:t>
            </a:r>
          </a:p>
          <a:p>
            <a:pPr lvl="1"/>
            <a:r>
              <a:rPr lang="en-US" dirty="0"/>
              <a:t>Logging refers to the act of recording granular events within an application, such as transactions with a database, exceptions or debugging events. </a:t>
            </a:r>
          </a:p>
          <a:p>
            <a:pPr lvl="1"/>
            <a:r>
              <a:rPr lang="en-US" dirty="0"/>
              <a:t>Generally logs are maintained by writing them to a file.</a:t>
            </a:r>
          </a:p>
          <a:p>
            <a:r>
              <a:rPr lang="en-US" dirty="0"/>
              <a:t>Logging ensures that developers can access important information about applications to which we do not have direct access.</a:t>
            </a:r>
          </a:p>
          <a:p>
            <a:r>
              <a:rPr lang="en-US" dirty="0"/>
              <a:t>Without logs, it is difficult to impossible to know what went wrong when an application crashes, or monitor the performance of an application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201350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with Log4J 2</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a:t>Log4j is a reliable, fast and flexible logging framework for Java supported by Apache. It is commonly used to record application events and write them to a file.</a:t>
            </a:r>
          </a:p>
          <a:p>
            <a:r>
              <a:rPr lang="en-US" dirty="0"/>
              <a:t>We will explore the log4j 2, an updated version of the log4j architecture.</a:t>
            </a:r>
          </a:p>
          <a:p>
            <a:r>
              <a:rPr lang="en-US" dirty="0"/>
              <a:t>Log4j has a simply class architecture made of the following main components:</a:t>
            </a:r>
          </a:p>
          <a:p>
            <a:pPr lvl="1"/>
            <a:r>
              <a:rPr lang="en-US" b="1" dirty="0"/>
              <a:t>Logger</a:t>
            </a:r>
            <a:r>
              <a:rPr lang="en-US" dirty="0"/>
              <a:t> – logs the messages</a:t>
            </a:r>
          </a:p>
          <a:p>
            <a:pPr lvl="1"/>
            <a:r>
              <a:rPr lang="en-US" b="1" dirty="0"/>
              <a:t>Appender</a:t>
            </a:r>
            <a:r>
              <a:rPr lang="en-US" dirty="0"/>
              <a:t> – publishes logs to destination(s)</a:t>
            </a:r>
          </a:p>
          <a:p>
            <a:pPr lvl="1"/>
            <a:r>
              <a:rPr lang="en-US" b="1" dirty="0"/>
              <a:t>Layout</a:t>
            </a:r>
            <a:r>
              <a:rPr lang="en-US" dirty="0"/>
              <a:t> – formats logging information</a:t>
            </a:r>
          </a:p>
          <a:p>
            <a:pPr lvl="1"/>
            <a:r>
              <a:rPr lang="en-US" b="1" dirty="0"/>
              <a:t>Configuration</a:t>
            </a:r>
            <a:r>
              <a:rPr lang="en-US" dirty="0"/>
              <a:t> – stores settings</a:t>
            </a:r>
          </a:p>
          <a:p>
            <a:pPr lvl="1"/>
            <a:r>
              <a:rPr lang="en-US" b="1" dirty="0"/>
              <a:t>Filter</a:t>
            </a:r>
            <a:r>
              <a:rPr lang="en-US" dirty="0"/>
              <a:t> – used to filter logs that do not meet some threshold or are not required.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63957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Text Placeholder 2">
            <a:extLst>
              <a:ext uri="{FF2B5EF4-FFF2-40B4-BE49-F238E27FC236}">
                <a16:creationId xmlns:a16="http://schemas.microsoft.com/office/drawing/2014/main" id="{92D72DAA-A7B9-49A7-BF7B-93F422D98914}"/>
              </a:ext>
            </a:extLst>
          </p:cNvPr>
          <p:cNvSpPr>
            <a:spLocks noGrp="1"/>
          </p:cNvSpPr>
          <p:nvPr>
            <p:ph type="body" idx="1"/>
          </p:nvPr>
        </p:nvSpPr>
        <p:spPr>
          <a:xfrm>
            <a:off x="380010" y="1481446"/>
            <a:ext cx="8383980" cy="4882266"/>
          </a:xfrm>
        </p:spPr>
        <p:txBody>
          <a:bodyPr>
            <a:normAutofit fontScale="92500" lnSpcReduction="20000"/>
          </a:bodyPr>
          <a:lstStyle/>
          <a:p>
            <a:r>
              <a:rPr lang="en-US" dirty="0"/>
              <a:t>Log4j 2 can be configured with a configuration file, or programmatically</a:t>
            </a:r>
          </a:p>
          <a:p>
            <a:pPr marL="990600" lvl="1" indent="-457200">
              <a:buFont typeface="+mj-lt"/>
              <a:buAutoNum type="arabicPeriod"/>
            </a:pPr>
            <a:r>
              <a:rPr lang="en-US" dirty="0"/>
              <a:t>Through a configuration file*</a:t>
            </a:r>
          </a:p>
          <a:p>
            <a:pPr lvl="2"/>
            <a:r>
              <a:rPr lang="en-US" dirty="0"/>
              <a:t>Log4j supports configuration using 4 different file formats:</a:t>
            </a:r>
          </a:p>
          <a:p>
            <a:pPr lvl="3"/>
            <a:r>
              <a:rPr lang="en-US" dirty="0"/>
              <a:t>XML file</a:t>
            </a:r>
          </a:p>
          <a:p>
            <a:pPr lvl="3"/>
            <a:r>
              <a:rPr lang="en-US" dirty="0"/>
              <a:t>JSON file</a:t>
            </a:r>
          </a:p>
          <a:p>
            <a:pPr lvl="3"/>
            <a:r>
              <a:rPr lang="en-US" dirty="0"/>
              <a:t>YAML file</a:t>
            </a:r>
          </a:p>
          <a:p>
            <a:pPr lvl="3"/>
            <a:r>
              <a:rPr lang="en-US" dirty="0"/>
              <a:t>*Properties file</a:t>
            </a:r>
          </a:p>
          <a:p>
            <a:pPr marL="990600" lvl="1" indent="-457200">
              <a:buFont typeface="+mj-lt"/>
              <a:buAutoNum type="arabicPeriod"/>
            </a:pPr>
            <a:r>
              <a:rPr lang="en-US" dirty="0"/>
              <a:t>Programmatic implementation can be done using:</a:t>
            </a:r>
          </a:p>
          <a:p>
            <a:pPr marL="1447800" lvl="2" indent="-457200"/>
            <a:r>
              <a:rPr lang="en-US" dirty="0"/>
              <a:t>A factory design pattern and creating a </a:t>
            </a:r>
            <a:r>
              <a:rPr lang="en-US" dirty="0" err="1"/>
              <a:t>ConfigurationFactory</a:t>
            </a:r>
            <a:r>
              <a:rPr lang="en-US" dirty="0"/>
              <a:t> with Configuration implementation</a:t>
            </a:r>
          </a:p>
          <a:p>
            <a:pPr marL="1447800" lvl="2" indent="-457200"/>
            <a:r>
              <a:rPr lang="en-US" dirty="0"/>
              <a:t>Calling APIs exposed in the configuration interface</a:t>
            </a:r>
          </a:p>
          <a:p>
            <a:pPr marL="1447800" lvl="2" indent="-457200"/>
            <a:r>
              <a:rPr lang="en-US" dirty="0"/>
              <a:t>Calling methods on the internal Logger class</a:t>
            </a:r>
          </a:p>
          <a:p>
            <a:pPr marL="533400" indent="-457200"/>
            <a:r>
              <a:rPr lang="en-US" dirty="0"/>
              <a:t>*We will explore file configuration using a properties file.</a:t>
            </a:r>
          </a:p>
        </p:txBody>
      </p:sp>
    </p:spTree>
    <p:extLst>
      <p:ext uri="{BB962C8B-B14F-4D97-AF65-F5344CB8AC3E}">
        <p14:creationId xmlns:p14="http://schemas.microsoft.com/office/powerpoint/2010/main" val="184655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Maven</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535041"/>
          </a:xfrm>
        </p:spPr>
        <p:txBody>
          <a:bodyPr>
            <a:normAutofit/>
          </a:bodyPr>
          <a:lstStyle/>
          <a:p>
            <a:r>
              <a:rPr lang="en-US" sz="2400" dirty="0"/>
              <a:t>Maven Configurations:</a:t>
            </a:r>
          </a:p>
          <a:p>
            <a:endParaRPr lang="en-US" sz="2400" dirty="0"/>
          </a:p>
          <a:p>
            <a:endParaRPr lang="en-US" sz="2400" dirty="0"/>
          </a:p>
          <a:p>
            <a:pPr marL="50800" indent="0">
              <a:buNone/>
            </a:pPr>
            <a:endParaRPr lang="en-US" sz="2400" dirty="0"/>
          </a:p>
          <a:p>
            <a:pPr marL="50800" indent="0">
              <a:buNone/>
            </a:pPr>
            <a:endParaRPr lang="en-US" sz="2400"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Rectangle 4">
            <a:extLst>
              <a:ext uri="{FF2B5EF4-FFF2-40B4-BE49-F238E27FC236}">
                <a16:creationId xmlns:a16="http://schemas.microsoft.com/office/drawing/2014/main" id="{4DE10614-A6ED-4D66-8963-E9D098B4C492}"/>
              </a:ext>
            </a:extLst>
          </p:cNvPr>
          <p:cNvSpPr/>
          <p:nvPr/>
        </p:nvSpPr>
        <p:spPr>
          <a:xfrm>
            <a:off x="380010" y="2268484"/>
            <a:ext cx="8383980" cy="14804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20000"/>
          </a:bodyPr>
          <a:lstStyle/>
          <a:p>
            <a:pPr defTabSz="228600"/>
            <a:r>
              <a:rPr lang="en-US" sz="2000" dirty="0">
                <a:latin typeface="+mj-lt"/>
                <a:cs typeface="Courier New" panose="02070309020205020404" pitchFamily="49" charset="0"/>
              </a:rPr>
              <a:t>&lt;!-- https://mvnrepository.com/artifact/org.apache.logging.log4j/log4j-core --&gt;</a:t>
            </a:r>
          </a:p>
          <a:p>
            <a:pPr defTabSz="228600"/>
            <a:r>
              <a:rPr lang="en-US" sz="2000" dirty="0">
                <a:latin typeface="+mj-lt"/>
                <a:cs typeface="Courier New" panose="02070309020205020404" pitchFamily="49" charset="0"/>
              </a:rPr>
              <a:t>&lt;dependency&gt;   </a:t>
            </a:r>
          </a:p>
          <a:p>
            <a:pPr defTabSz="228600"/>
            <a:r>
              <a:rPr lang="en-US" sz="2000" dirty="0">
                <a:latin typeface="+mj-lt"/>
                <a:cs typeface="Courier New" panose="02070309020205020404" pitchFamily="49" charset="0"/>
              </a:rPr>
              <a:t>	&lt;</a:t>
            </a:r>
            <a:r>
              <a:rPr lang="en-US" sz="2000" dirty="0" err="1">
                <a:latin typeface="+mj-lt"/>
                <a:cs typeface="Courier New" panose="02070309020205020404" pitchFamily="49" charset="0"/>
              </a:rPr>
              <a:t>groupId</a:t>
            </a:r>
            <a:r>
              <a:rPr lang="en-US" sz="2000" dirty="0">
                <a:latin typeface="+mj-lt"/>
                <a:cs typeface="Courier New" panose="02070309020205020404" pitchFamily="49" charset="0"/>
              </a:rPr>
              <a:t>&gt;org.apache.logging.log4j&lt;/</a:t>
            </a:r>
            <a:r>
              <a:rPr lang="en-US" sz="2000" dirty="0" err="1">
                <a:latin typeface="+mj-lt"/>
                <a:cs typeface="Courier New" panose="02070309020205020404" pitchFamily="49" charset="0"/>
              </a:rPr>
              <a:t>groupId</a:t>
            </a:r>
            <a:r>
              <a:rPr lang="en-US" sz="2000" dirty="0">
                <a:latin typeface="+mj-lt"/>
                <a:cs typeface="Courier New" panose="02070309020205020404" pitchFamily="49" charset="0"/>
              </a:rPr>
              <a:t>&gt;</a:t>
            </a:r>
          </a:p>
          <a:p>
            <a:pPr defTabSz="228600"/>
            <a:r>
              <a:rPr lang="en-US" sz="2000" dirty="0">
                <a:latin typeface="+mj-lt"/>
                <a:cs typeface="Courier New" panose="02070309020205020404" pitchFamily="49" charset="0"/>
              </a:rPr>
              <a:t>	&lt;</a:t>
            </a:r>
            <a:r>
              <a:rPr lang="en-US" sz="2000" dirty="0" err="1">
                <a:latin typeface="+mj-lt"/>
                <a:cs typeface="Courier New" panose="02070309020205020404" pitchFamily="49" charset="0"/>
              </a:rPr>
              <a:t>artifactId</a:t>
            </a:r>
            <a:r>
              <a:rPr lang="en-US" sz="2000" dirty="0">
                <a:latin typeface="+mj-lt"/>
                <a:cs typeface="Courier New" panose="02070309020205020404" pitchFamily="49" charset="0"/>
              </a:rPr>
              <a:t>&gt;log4j-core&lt;/</a:t>
            </a:r>
            <a:r>
              <a:rPr lang="en-US" sz="2000" dirty="0" err="1">
                <a:latin typeface="+mj-lt"/>
                <a:cs typeface="Courier New" panose="02070309020205020404" pitchFamily="49" charset="0"/>
              </a:rPr>
              <a:t>artifactId</a:t>
            </a:r>
            <a:r>
              <a:rPr lang="en-US" sz="2000" dirty="0">
                <a:latin typeface="+mj-lt"/>
                <a:cs typeface="Courier New" panose="02070309020205020404" pitchFamily="49" charset="0"/>
              </a:rPr>
              <a:t>&gt;</a:t>
            </a:r>
          </a:p>
          <a:p>
            <a:pPr defTabSz="228600"/>
            <a:r>
              <a:rPr lang="en-US" sz="2000" dirty="0">
                <a:latin typeface="+mj-lt"/>
                <a:cs typeface="Courier New" panose="02070309020205020404" pitchFamily="49" charset="0"/>
              </a:rPr>
              <a:t>	&lt;version&gt;2.14.0&lt;/version&gt;</a:t>
            </a:r>
          </a:p>
          <a:p>
            <a:pPr defTabSz="228600"/>
            <a:r>
              <a:rPr lang="en-US" sz="2000" dirty="0">
                <a:latin typeface="+mj-lt"/>
                <a:cs typeface="Courier New" panose="02070309020205020404" pitchFamily="49" charset="0"/>
              </a:rPr>
              <a:t>&lt;/dependency&gt;</a:t>
            </a:r>
          </a:p>
        </p:txBody>
      </p:sp>
    </p:spTree>
    <p:extLst>
      <p:ext uri="{BB962C8B-B14F-4D97-AF65-F5344CB8AC3E}">
        <p14:creationId xmlns:p14="http://schemas.microsoft.com/office/powerpoint/2010/main" val="247851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3"/>
            <a:ext cx="8383980" cy="53638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mj-lt"/>
                <a:cs typeface="Courier New" panose="02070309020205020404" pitchFamily="49" charset="0"/>
              </a:rPr>
              <a:t>name</a:t>
            </a:r>
            <a:r>
              <a:rPr lang="en-US" sz="2000" dirty="0">
                <a:latin typeface="+mj-lt"/>
                <a:cs typeface="Courier New" panose="02070309020205020404" pitchFamily="49" charset="0"/>
              </a:rPr>
              <a:t> = PropertiesConfig</a:t>
            </a:r>
          </a:p>
          <a:p>
            <a:pPr defTabSz="228600"/>
            <a:r>
              <a:rPr lang="en-US" sz="2000" b="1" dirty="0">
                <a:latin typeface="+mj-lt"/>
                <a:cs typeface="Courier New" panose="02070309020205020404" pitchFamily="49" charset="0"/>
              </a:rPr>
              <a:t>appenders</a:t>
            </a:r>
            <a:r>
              <a:rPr lang="en-US" sz="2000" dirty="0">
                <a:latin typeface="+mj-lt"/>
                <a:cs typeface="Courier New" panose="02070309020205020404" pitchFamily="49" charset="0"/>
              </a:rPr>
              <a:t> = console, file</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rootLogger.level</a:t>
            </a:r>
            <a:r>
              <a:rPr lang="en-US" sz="2000" dirty="0">
                <a:latin typeface="+mj-lt"/>
                <a:cs typeface="Courier New" panose="02070309020205020404" pitchFamily="49" charset="0"/>
              </a:rPr>
              <a:t> = ALL</a:t>
            </a:r>
          </a:p>
          <a:p>
            <a:pPr defTabSz="228600"/>
            <a:r>
              <a:rPr lang="en-US" sz="2000" b="1" dirty="0">
                <a:latin typeface="+mj-lt"/>
                <a:cs typeface="Courier New" panose="02070309020205020404" pitchFamily="49" charset="0"/>
              </a:rPr>
              <a:t>rootLogger.appenderRef.stdout.ref</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appender.console.type</a:t>
            </a:r>
            <a:r>
              <a:rPr lang="en-US" sz="2000" dirty="0">
                <a:latin typeface="+mj-lt"/>
                <a:cs typeface="Courier New" panose="02070309020205020404" pitchFamily="49" charset="0"/>
              </a:rPr>
              <a:t> = Console</a:t>
            </a:r>
          </a:p>
          <a:p>
            <a:pPr defTabSz="228600"/>
            <a:r>
              <a:rPr lang="en-US" sz="2000" b="1" dirty="0">
                <a:latin typeface="+mj-lt"/>
                <a:cs typeface="Courier New" panose="02070309020205020404" pitchFamily="49" charset="0"/>
              </a:rPr>
              <a:t>appender.console.name</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appender.console.layout.pattern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appender.console.filter.threshold.level</a:t>
            </a:r>
            <a:r>
              <a:rPr lang="en-US" sz="2000" dirty="0">
                <a:latin typeface="+mj-lt"/>
                <a:cs typeface="Courier New" panose="02070309020205020404" pitchFamily="49" charset="0"/>
              </a:rPr>
              <a:t> = ALL</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appender.file.type</a:t>
            </a:r>
            <a:r>
              <a:rPr lang="en-US" sz="2000" dirty="0">
                <a:latin typeface="+mj-lt"/>
                <a:cs typeface="Courier New" panose="02070309020205020404" pitchFamily="49" charset="0"/>
              </a:rPr>
              <a:t> = File</a:t>
            </a:r>
          </a:p>
          <a:p>
            <a:pPr defTabSz="228600"/>
            <a:r>
              <a:rPr lang="en-US" sz="2000" b="1" dirty="0">
                <a:latin typeface="+mj-lt"/>
                <a:cs typeface="Courier New" panose="02070309020205020404" pitchFamily="49" charset="0"/>
              </a:rPr>
              <a:t>appender.file.name</a:t>
            </a:r>
            <a:r>
              <a:rPr lang="en-US" sz="2000" dirty="0">
                <a:latin typeface="+mj-lt"/>
                <a:cs typeface="Courier New" panose="02070309020205020404" pitchFamily="49" charset="0"/>
              </a:rPr>
              <a:t> = LOGFILE</a:t>
            </a:r>
          </a:p>
          <a:p>
            <a:pPr defTabSz="228600"/>
            <a:r>
              <a:rPr lang="en-US" sz="2000" b="1" dirty="0">
                <a:latin typeface="+mj-lt"/>
                <a:cs typeface="Courier New" panose="02070309020205020404" pitchFamily="49" charset="0"/>
              </a:rPr>
              <a:t>appender.file.filename </a:t>
            </a:r>
            <a:r>
              <a:rPr lang="en-US" sz="2000" dirty="0">
                <a:latin typeface="+mj-lt"/>
                <a:cs typeface="Courier New" panose="02070309020205020404" pitchFamily="49" charset="0"/>
              </a:rPr>
              <a:t>= logs/logfile.log</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appender.file.layout.pattern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appender.file.filter.threshold.level</a:t>
            </a:r>
            <a:r>
              <a:rPr lang="en-US" sz="2000" dirty="0">
                <a:latin typeface="+mj-lt"/>
                <a:cs typeface="Courier New" panose="02070309020205020404" pitchFamily="49" charset="0"/>
              </a:rPr>
              <a:t> = TRACE</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logger.file.name</a:t>
            </a:r>
            <a:r>
              <a:rPr lang="en-US" sz="2000" dirty="0">
                <a:latin typeface="+mj-lt"/>
                <a:cs typeface="Courier New" panose="02070309020205020404" pitchFamily="49" charset="0"/>
              </a:rPr>
              <a:t> = com.revature</a:t>
            </a:r>
          </a:p>
          <a:p>
            <a:pPr defTabSz="228600"/>
            <a:r>
              <a:rPr lang="en-US" sz="2000" b="1" dirty="0">
                <a:latin typeface="+mj-lt"/>
                <a:cs typeface="Courier New" panose="02070309020205020404" pitchFamily="49" charset="0"/>
              </a:rPr>
              <a:t>logger.file.level</a:t>
            </a:r>
            <a:r>
              <a:rPr lang="en-US" sz="2000" dirty="0">
                <a:latin typeface="+mj-lt"/>
                <a:cs typeface="Courier New" panose="02070309020205020404" pitchFamily="49" charset="0"/>
              </a:rPr>
              <a:t> = TRACE</a:t>
            </a:r>
          </a:p>
          <a:p>
            <a:pPr defTabSz="228600"/>
            <a:r>
              <a:rPr lang="en-US" sz="2000" b="1" dirty="0">
                <a:latin typeface="+mj-lt"/>
                <a:cs typeface="Courier New" panose="02070309020205020404" pitchFamily="49" charset="0"/>
              </a:rPr>
              <a:t>logger.file.appenderRef.file.ref</a:t>
            </a:r>
            <a:r>
              <a:rPr lang="en-US" sz="2000" dirty="0">
                <a:latin typeface="+mj-lt"/>
                <a:cs typeface="Courier New" panose="02070309020205020404" pitchFamily="49" charset="0"/>
              </a:rPr>
              <a:t> = LOGFILE</a:t>
            </a:r>
          </a:p>
        </p:txBody>
      </p:sp>
    </p:spTree>
    <p:extLst>
      <p:ext uri="{BB962C8B-B14F-4D97-AF65-F5344CB8AC3E}">
        <p14:creationId xmlns:p14="http://schemas.microsoft.com/office/powerpoint/2010/main" val="567323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3"/>
            <a:ext cx="8383980" cy="1828801"/>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b="1" dirty="0">
                <a:latin typeface="+mj-lt"/>
                <a:cs typeface="Courier New" panose="02070309020205020404" pitchFamily="49" charset="0"/>
              </a:rPr>
              <a:t>name</a:t>
            </a:r>
            <a:r>
              <a:rPr lang="en-US" dirty="0">
                <a:latin typeface="+mj-lt"/>
                <a:cs typeface="Courier New" panose="02070309020205020404" pitchFamily="49" charset="0"/>
              </a:rPr>
              <a:t> = PropertiesConfig</a:t>
            </a:r>
          </a:p>
          <a:p>
            <a:pPr defTabSz="228600"/>
            <a:r>
              <a:rPr lang="en-US" b="1" dirty="0">
                <a:latin typeface="+mj-lt"/>
                <a:cs typeface="Courier New" panose="02070309020205020404" pitchFamily="49" charset="0"/>
              </a:rPr>
              <a:t>appenders</a:t>
            </a:r>
            <a:r>
              <a:rPr lang="en-US" dirty="0">
                <a:latin typeface="+mj-lt"/>
                <a:cs typeface="Courier New" panose="02070309020205020404" pitchFamily="49" charset="0"/>
              </a:rPr>
              <a:t> = console, file</a:t>
            </a:r>
          </a:p>
          <a:p>
            <a:pPr defTabSz="228600"/>
            <a:endParaRPr lang="en-US" b="1" dirty="0">
              <a:latin typeface="+mj-lt"/>
              <a:cs typeface="Courier New" panose="02070309020205020404" pitchFamily="49" charset="0"/>
            </a:endParaRPr>
          </a:p>
          <a:p>
            <a:pPr defTabSz="228600"/>
            <a:r>
              <a:rPr lang="en-US" b="1" dirty="0">
                <a:latin typeface="+mj-lt"/>
                <a:cs typeface="Courier New" panose="02070309020205020404" pitchFamily="49" charset="0"/>
              </a:rPr>
              <a:t>rootLogger.level</a:t>
            </a:r>
            <a:r>
              <a:rPr lang="en-US" dirty="0">
                <a:latin typeface="+mj-lt"/>
                <a:cs typeface="Courier New" panose="02070309020205020404" pitchFamily="49" charset="0"/>
              </a:rPr>
              <a:t> = ALL</a:t>
            </a:r>
          </a:p>
          <a:p>
            <a:pPr defTabSz="228600"/>
            <a:r>
              <a:rPr lang="en-US" b="1" dirty="0">
                <a:latin typeface="+mj-lt"/>
                <a:cs typeface="Courier New" panose="02070309020205020404" pitchFamily="49" charset="0"/>
              </a:rPr>
              <a:t>rootLogger.appenderRef.stdout.ref</a:t>
            </a:r>
            <a:r>
              <a:rPr lang="en-US" dirty="0">
                <a:latin typeface="+mj-lt"/>
                <a:cs typeface="Courier New" panose="02070309020205020404" pitchFamily="49" charset="0"/>
              </a:rPr>
              <a:t> = STDOUT</a:t>
            </a:r>
          </a:p>
          <a:p>
            <a:pPr defTabSz="228600"/>
            <a:endParaRPr lang="en-US" dirty="0">
              <a:latin typeface="+mj-lt"/>
              <a:cs typeface="Courier New" panose="02070309020205020404" pitchFamily="49" charset="0"/>
            </a:endParaRPr>
          </a:p>
          <a:p>
            <a:pPr defTabSz="228600"/>
            <a:r>
              <a:rPr lang="en-US" dirty="0">
                <a:latin typeface="+mj-lt"/>
                <a:cs typeface="Courier New" panose="02070309020205020404" pitchFamily="49" charset="0"/>
              </a:rPr>
              <a:t>…</a:t>
            </a:r>
          </a:p>
        </p:txBody>
      </p:sp>
      <p:sp>
        <p:nvSpPr>
          <p:cNvPr id="5" name="Text Placeholder 2">
            <a:extLst>
              <a:ext uri="{FF2B5EF4-FFF2-40B4-BE49-F238E27FC236}">
                <a16:creationId xmlns:a16="http://schemas.microsoft.com/office/drawing/2014/main" id="{F40EED9B-1BED-4BCD-ACE0-C1E0F279AFA5}"/>
              </a:ext>
            </a:extLst>
          </p:cNvPr>
          <p:cNvSpPr>
            <a:spLocks noGrp="1"/>
          </p:cNvSpPr>
          <p:nvPr>
            <p:ph type="body" idx="1"/>
          </p:nvPr>
        </p:nvSpPr>
        <p:spPr>
          <a:xfrm>
            <a:off x="380010" y="3909388"/>
            <a:ext cx="8383980" cy="2454323"/>
          </a:xfrm>
        </p:spPr>
        <p:txBody>
          <a:bodyPr>
            <a:normAutofit fontScale="70000" lnSpcReduction="20000"/>
          </a:bodyPr>
          <a:lstStyle/>
          <a:p>
            <a:r>
              <a:rPr lang="en-US" b="1" dirty="0"/>
              <a:t>name</a:t>
            </a:r>
            <a:r>
              <a:rPr lang="en-US" dirty="0"/>
              <a:t> – Name of the configuration file.</a:t>
            </a:r>
          </a:p>
          <a:p>
            <a:r>
              <a:rPr lang="en-US" b="1" dirty="0"/>
              <a:t>appenders</a:t>
            </a:r>
            <a:r>
              <a:rPr lang="en-US" dirty="0"/>
              <a:t> – A list of the appenders configured</a:t>
            </a:r>
          </a:p>
          <a:p>
            <a:pPr lvl="1"/>
            <a:r>
              <a:rPr lang="en-US" b="1" dirty="0"/>
              <a:t>console</a:t>
            </a:r>
            <a:r>
              <a:rPr lang="en-US" dirty="0"/>
              <a:t> – reference to the console area</a:t>
            </a:r>
          </a:p>
          <a:p>
            <a:pPr lvl="1"/>
            <a:r>
              <a:rPr lang="en-US" b="1" dirty="0"/>
              <a:t>file</a:t>
            </a:r>
            <a:r>
              <a:rPr lang="en-US" dirty="0"/>
              <a:t> – reference to a file that information will be written to</a:t>
            </a:r>
          </a:p>
          <a:p>
            <a:r>
              <a:rPr lang="en-US" b="1" dirty="0" err="1"/>
              <a:t>rootLogger</a:t>
            </a:r>
            <a:r>
              <a:rPr lang="en-US" dirty="0"/>
              <a:t> – configurations for default logging behaviors</a:t>
            </a:r>
          </a:p>
          <a:p>
            <a:pPr lvl="1"/>
            <a:r>
              <a:rPr lang="en-US" b="1" dirty="0"/>
              <a:t>level</a:t>
            </a:r>
            <a:r>
              <a:rPr lang="en-US" dirty="0"/>
              <a:t> – the logging level.</a:t>
            </a:r>
          </a:p>
          <a:p>
            <a:pPr lvl="1"/>
            <a:r>
              <a:rPr lang="en-US" b="1" dirty="0"/>
              <a:t>appenderRef</a:t>
            </a:r>
            <a:r>
              <a:rPr lang="en-US" dirty="0"/>
              <a:t> – reference to a particular, configured area in which we will log events.</a:t>
            </a:r>
          </a:p>
          <a:p>
            <a:endParaRPr lang="en-US" dirty="0"/>
          </a:p>
        </p:txBody>
      </p:sp>
    </p:spTree>
    <p:extLst>
      <p:ext uri="{BB962C8B-B14F-4D97-AF65-F5344CB8AC3E}">
        <p14:creationId xmlns:p14="http://schemas.microsoft.com/office/powerpoint/2010/main" val="905885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4"/>
            <a:ext cx="8383980" cy="2332383"/>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dirty="0">
                <a:latin typeface="+mj-lt"/>
                <a:cs typeface="Courier New" panose="02070309020205020404" pitchFamily="49" charset="0"/>
              </a:rPr>
              <a: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appender.console.type</a:t>
            </a:r>
            <a:r>
              <a:rPr lang="en-US" sz="2000" dirty="0">
                <a:latin typeface="+mj-lt"/>
                <a:cs typeface="Courier New" panose="02070309020205020404" pitchFamily="49" charset="0"/>
              </a:rPr>
              <a:t> = Console</a:t>
            </a:r>
          </a:p>
          <a:p>
            <a:pPr defTabSz="228600"/>
            <a:r>
              <a:rPr lang="en-US" sz="2000" b="1" dirty="0">
                <a:latin typeface="+mj-lt"/>
                <a:cs typeface="Courier New" panose="02070309020205020404" pitchFamily="49" charset="0"/>
              </a:rPr>
              <a:t>appender.console.name</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appender.console.layout.type</a:t>
            </a:r>
            <a:r>
              <a:rPr lang="en-US" sz="2000" dirty="0">
                <a:latin typeface="+mj-lt"/>
                <a:cs typeface="Courier New" panose="02070309020205020404" pitchFamily="49" charset="0"/>
              </a:rPr>
              <a:t> = </a:t>
            </a:r>
            <a:r>
              <a:rPr lang="en-US" sz="2000" dirty="0" err="1">
                <a:latin typeface="+mj-lt"/>
                <a:cs typeface="Courier New" panose="02070309020205020404" pitchFamily="49" charset="0"/>
              </a:rPr>
              <a:t>PatternLayout</a:t>
            </a:r>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appender.console.layout.pattern</a:t>
            </a:r>
            <a:r>
              <a:rPr lang="en-US" sz="2000" dirty="0">
                <a:latin typeface="+mj-lt"/>
                <a:cs typeface="Courier New" panose="02070309020205020404" pitchFamily="49" charset="0"/>
              </a:rPr>
              <a:t> = %d{</a:t>
            </a:r>
            <a:r>
              <a:rPr lang="en-US" sz="2000" dirty="0" err="1">
                <a:latin typeface="+mj-lt"/>
                <a:cs typeface="Courier New" panose="02070309020205020404" pitchFamily="49" charset="0"/>
              </a:rPr>
              <a:t>yyyy</a:t>
            </a:r>
            <a:r>
              <a:rPr lang="en-US" sz="2000" dirty="0">
                <a:latin typeface="+mj-lt"/>
                <a:cs typeface="Courier New" panose="02070309020205020404" pitchFamily="49" charset="0"/>
              </a:rPr>
              <a:t>-MM-dd </a:t>
            </a:r>
            <a:r>
              <a:rPr lang="en-US" sz="2000" dirty="0" err="1">
                <a:latin typeface="+mj-lt"/>
                <a:cs typeface="Courier New" panose="02070309020205020404" pitchFamily="49" charset="0"/>
              </a:rPr>
              <a:t>HH:mm:ss</a:t>
            </a:r>
            <a:r>
              <a:rPr lang="en-US" sz="2000" dirty="0">
                <a:latin typeface="+mj-lt"/>
                <a:cs typeface="Courier New" panose="02070309020205020404" pitchFamily="49" charset="0"/>
              </a:rPr>
              <a:t> } %p %C{}:%L %</a:t>
            </a:r>
            <a:r>
              <a:rPr lang="en-US" sz="2000" dirty="0" err="1">
                <a:latin typeface="+mj-lt"/>
                <a:cs typeface="Courier New" panose="02070309020205020404" pitchFamily="49" charset="0"/>
              </a:rPr>
              <a:t>m%n</a:t>
            </a:r>
            <a:endParaRPr lang="en-US" sz="2000" dirty="0">
              <a:latin typeface="+mj-lt"/>
              <a:cs typeface="Courier New" panose="02070309020205020404" pitchFamily="49" charset="0"/>
            </a:endParaRPr>
          </a:p>
          <a:p>
            <a:pPr defTabSz="228600"/>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appender.console.filter.threshold.type</a:t>
            </a:r>
            <a:r>
              <a:rPr lang="en-US" sz="2000" dirty="0">
                <a:latin typeface="+mj-lt"/>
                <a:cs typeface="Courier New" panose="02070309020205020404" pitchFamily="49" charset="0"/>
              </a:rPr>
              <a:t> = </a:t>
            </a:r>
            <a:r>
              <a:rPr lang="en-US" sz="2000" dirty="0" err="1">
                <a:latin typeface="+mj-lt"/>
                <a:cs typeface="Courier New" panose="02070309020205020404" pitchFamily="49" charset="0"/>
              </a:rPr>
              <a:t>ThresholdFilter</a:t>
            </a:r>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appender.console.filter.threshold.level</a:t>
            </a:r>
            <a:r>
              <a:rPr lang="en-US" sz="2000" dirty="0">
                <a:latin typeface="+mj-lt"/>
                <a:cs typeface="Courier New" panose="02070309020205020404" pitchFamily="49" charset="0"/>
              </a:rPr>
              <a:t> = ALL</a:t>
            </a:r>
          </a:p>
          <a:p>
            <a:pPr defTabSz="228600"/>
            <a:endParaRPr lang="en-US" sz="2000" dirty="0">
              <a:latin typeface="+mj-lt"/>
              <a:cs typeface="Courier New" panose="02070309020205020404" pitchFamily="49" charset="0"/>
            </a:endParaRPr>
          </a:p>
          <a:p>
            <a:pPr defTabSz="228600"/>
            <a:r>
              <a:rPr lang="en-US" sz="2000" dirty="0">
                <a:latin typeface="+mj-lt"/>
                <a:cs typeface="Courier New" panose="02070309020205020404" pitchFamily="49" charset="0"/>
              </a:rPr>
              <a:t>…</a:t>
            </a:r>
          </a:p>
        </p:txBody>
      </p:sp>
      <p:sp>
        <p:nvSpPr>
          <p:cNvPr id="5" name="Text Placeholder 2">
            <a:extLst>
              <a:ext uri="{FF2B5EF4-FFF2-40B4-BE49-F238E27FC236}">
                <a16:creationId xmlns:a16="http://schemas.microsoft.com/office/drawing/2014/main" id="{43FF65AB-E3B0-4EDE-B41D-B2A3FC87483F}"/>
              </a:ext>
            </a:extLst>
          </p:cNvPr>
          <p:cNvSpPr>
            <a:spLocks noGrp="1"/>
          </p:cNvSpPr>
          <p:nvPr>
            <p:ph type="body" idx="1"/>
          </p:nvPr>
        </p:nvSpPr>
        <p:spPr>
          <a:xfrm>
            <a:off x="380010" y="3843131"/>
            <a:ext cx="8383980" cy="2520581"/>
          </a:xfrm>
        </p:spPr>
        <p:txBody>
          <a:bodyPr>
            <a:normAutofit fontScale="62500" lnSpcReduction="20000"/>
          </a:bodyPr>
          <a:lstStyle/>
          <a:p>
            <a:r>
              <a:rPr lang="en-US" b="1" dirty="0"/>
              <a:t>console</a:t>
            </a:r>
            <a:r>
              <a:rPr lang="en-US" dirty="0"/>
              <a:t> – reference to console appender location.</a:t>
            </a:r>
          </a:p>
          <a:p>
            <a:pPr lvl="1"/>
            <a:r>
              <a:rPr lang="en-US" b="1" dirty="0"/>
              <a:t>type</a:t>
            </a:r>
            <a:r>
              <a:rPr lang="en-US" dirty="0"/>
              <a:t> – classification for appender type</a:t>
            </a:r>
          </a:p>
          <a:p>
            <a:pPr lvl="1"/>
            <a:r>
              <a:rPr lang="en-US" b="1" dirty="0"/>
              <a:t>name</a:t>
            </a:r>
            <a:r>
              <a:rPr lang="en-US" dirty="0"/>
              <a:t> – identifier for appender</a:t>
            </a:r>
          </a:p>
          <a:p>
            <a:r>
              <a:rPr lang="en-US" b="1" dirty="0"/>
              <a:t>layout</a:t>
            </a:r>
            <a:r>
              <a:rPr lang="en-US" dirty="0"/>
              <a:t> – Formatting rules for logged information</a:t>
            </a:r>
          </a:p>
          <a:p>
            <a:pPr lvl="1"/>
            <a:r>
              <a:rPr lang="en-US" b="1" dirty="0"/>
              <a:t>Type</a:t>
            </a:r>
            <a:r>
              <a:rPr lang="en-US" dirty="0"/>
              <a:t> – specification for the ruleset to use when parsing the layout pattern</a:t>
            </a:r>
          </a:p>
          <a:p>
            <a:pPr lvl="1"/>
            <a:r>
              <a:rPr lang="en-US" b="1" dirty="0"/>
              <a:t>Pattern</a:t>
            </a:r>
            <a:r>
              <a:rPr lang="en-US" dirty="0"/>
              <a:t> – configuration for how information should be displayed in log messages.</a:t>
            </a:r>
          </a:p>
          <a:p>
            <a:r>
              <a:rPr lang="en-US" b="1" dirty="0"/>
              <a:t>ThresholdFilter</a:t>
            </a:r>
            <a:r>
              <a:rPr lang="en-US" dirty="0"/>
              <a:t> – Specification for the type of filtering used. Logging events whose level falls below the threshold will not be recorded.</a:t>
            </a:r>
          </a:p>
          <a:p>
            <a:pPr lvl="1"/>
            <a:r>
              <a:rPr lang="en-US" b="1" dirty="0"/>
              <a:t>Level</a:t>
            </a:r>
            <a:r>
              <a:rPr lang="en-US" dirty="0"/>
              <a:t> – the logging level.</a:t>
            </a:r>
          </a:p>
        </p:txBody>
      </p:sp>
    </p:spTree>
    <p:extLst>
      <p:ext uri="{BB962C8B-B14F-4D97-AF65-F5344CB8AC3E}">
        <p14:creationId xmlns:p14="http://schemas.microsoft.com/office/powerpoint/2010/main" val="2274192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4"/>
            <a:ext cx="8383980" cy="2862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mj-lt"/>
                <a:cs typeface="Courier New" panose="02070309020205020404" pitchFamily="49" charset="0"/>
              </a:rPr>
              <a:t>…</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appender.file.type</a:t>
            </a:r>
            <a:r>
              <a:rPr lang="en-US" sz="2000" dirty="0">
                <a:latin typeface="+mj-lt"/>
                <a:cs typeface="Courier New" panose="02070309020205020404" pitchFamily="49" charset="0"/>
              </a:rPr>
              <a:t> = File</a:t>
            </a:r>
          </a:p>
          <a:p>
            <a:pPr defTabSz="228600"/>
            <a:r>
              <a:rPr lang="en-US" sz="2000" b="1" dirty="0">
                <a:latin typeface="+mj-lt"/>
                <a:cs typeface="Courier New" panose="02070309020205020404" pitchFamily="49" charset="0"/>
              </a:rPr>
              <a:t>appender.file.name</a:t>
            </a:r>
            <a:r>
              <a:rPr lang="en-US" sz="2000" dirty="0">
                <a:latin typeface="+mj-lt"/>
                <a:cs typeface="Courier New" panose="02070309020205020404" pitchFamily="49" charset="0"/>
              </a:rPr>
              <a:t> = LOGFILE</a:t>
            </a:r>
          </a:p>
          <a:p>
            <a:pPr defTabSz="228600"/>
            <a:r>
              <a:rPr lang="en-US" sz="2000" b="1" dirty="0">
                <a:latin typeface="+mj-lt"/>
                <a:cs typeface="Courier New" panose="02070309020205020404" pitchFamily="49" charset="0"/>
              </a:rPr>
              <a:t>appender.file.filename </a:t>
            </a:r>
            <a:r>
              <a:rPr lang="en-US" sz="2000" dirty="0">
                <a:latin typeface="+mj-lt"/>
                <a:cs typeface="Courier New" panose="02070309020205020404" pitchFamily="49" charset="0"/>
              </a:rPr>
              <a:t>= logs/logfile.log</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appender.file.layout.pattern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appender.file.filter.threshold.level</a:t>
            </a:r>
            <a:r>
              <a:rPr lang="en-US" sz="2000" dirty="0">
                <a:latin typeface="+mj-lt"/>
                <a:cs typeface="Courier New" panose="02070309020205020404" pitchFamily="49" charset="0"/>
              </a:rPr>
              <a:t> = TRACE</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logger.file.name</a:t>
            </a:r>
            <a:r>
              <a:rPr lang="en-US" sz="2000" dirty="0">
                <a:latin typeface="+mj-lt"/>
                <a:cs typeface="Courier New" panose="02070309020205020404" pitchFamily="49" charset="0"/>
              </a:rPr>
              <a:t> = com.revature</a:t>
            </a:r>
          </a:p>
          <a:p>
            <a:pPr defTabSz="228600"/>
            <a:r>
              <a:rPr lang="en-US" sz="2000" b="1" dirty="0">
                <a:latin typeface="+mj-lt"/>
                <a:cs typeface="Courier New" panose="02070309020205020404" pitchFamily="49" charset="0"/>
              </a:rPr>
              <a:t>logger.file.level</a:t>
            </a:r>
            <a:r>
              <a:rPr lang="en-US" sz="2000" dirty="0">
                <a:latin typeface="+mj-lt"/>
                <a:cs typeface="Courier New" panose="02070309020205020404" pitchFamily="49" charset="0"/>
              </a:rPr>
              <a:t> = TRACE</a:t>
            </a:r>
          </a:p>
          <a:p>
            <a:pPr defTabSz="228600"/>
            <a:r>
              <a:rPr lang="en-US" sz="2000" b="1" dirty="0">
                <a:latin typeface="+mj-lt"/>
                <a:cs typeface="Courier New" panose="02070309020205020404" pitchFamily="49" charset="0"/>
              </a:rPr>
              <a:t>logger.file.appenderRef.file.ref</a:t>
            </a:r>
            <a:r>
              <a:rPr lang="en-US" sz="2000" dirty="0">
                <a:latin typeface="+mj-lt"/>
                <a:cs typeface="Courier New" panose="02070309020205020404" pitchFamily="49" charset="0"/>
              </a:rPr>
              <a:t> = LOGFILE</a:t>
            </a:r>
          </a:p>
        </p:txBody>
      </p:sp>
      <p:sp>
        <p:nvSpPr>
          <p:cNvPr id="7" name="Text Placeholder 2">
            <a:extLst>
              <a:ext uri="{FF2B5EF4-FFF2-40B4-BE49-F238E27FC236}">
                <a16:creationId xmlns:a16="http://schemas.microsoft.com/office/drawing/2014/main" id="{DB6AABEC-2824-4865-B4FC-749580F528A7}"/>
              </a:ext>
            </a:extLst>
          </p:cNvPr>
          <p:cNvSpPr>
            <a:spLocks noGrp="1"/>
          </p:cNvSpPr>
          <p:nvPr>
            <p:ph type="body" idx="1"/>
          </p:nvPr>
        </p:nvSpPr>
        <p:spPr>
          <a:xfrm>
            <a:off x="379413" y="4373563"/>
            <a:ext cx="8385175" cy="2173287"/>
          </a:xfrm>
        </p:spPr>
        <p:txBody>
          <a:bodyPr>
            <a:normAutofit fontScale="62500" lnSpcReduction="20000"/>
          </a:bodyPr>
          <a:lstStyle/>
          <a:p>
            <a:r>
              <a:rPr lang="en-US" b="1" dirty="0"/>
              <a:t>file</a:t>
            </a:r>
            <a:r>
              <a:rPr lang="en-US" dirty="0"/>
              <a:t> – reference to file appender location.</a:t>
            </a:r>
          </a:p>
          <a:p>
            <a:pPr lvl="1"/>
            <a:r>
              <a:rPr lang="en-US" b="1" dirty="0"/>
              <a:t>filename</a:t>
            </a:r>
            <a:r>
              <a:rPr lang="en-US" dirty="0"/>
              <a:t> – name used to determine where log file will be stored.</a:t>
            </a:r>
          </a:p>
          <a:p>
            <a:r>
              <a:rPr lang="en-US" b="1" dirty="0"/>
              <a:t>logger</a:t>
            </a:r>
            <a:r>
              <a:rPr lang="en-US" dirty="0"/>
              <a:t> – Reference for configuration for writing logging information to a file.</a:t>
            </a:r>
          </a:p>
          <a:p>
            <a:pPr lvl="1"/>
            <a:r>
              <a:rPr lang="en-US" b="1" dirty="0"/>
              <a:t>name</a:t>
            </a:r>
            <a:r>
              <a:rPr lang="en-US" dirty="0"/>
              <a:t> – name of location for where file will be written. Should reflect your project settings i.e. a specified package</a:t>
            </a:r>
          </a:p>
          <a:p>
            <a:pPr lvl="1"/>
            <a:r>
              <a:rPr lang="en-US" b="1" dirty="0"/>
              <a:t>level</a:t>
            </a:r>
            <a:r>
              <a:rPr lang="en-US" dirty="0"/>
              <a:t> – the logging level. </a:t>
            </a:r>
          </a:p>
          <a:p>
            <a:pPr lvl="1"/>
            <a:r>
              <a:rPr lang="en-US" b="1" dirty="0"/>
              <a:t>appenderRef</a:t>
            </a:r>
            <a:r>
              <a:rPr lang="en-US" dirty="0"/>
              <a:t> – reference to named appender</a:t>
            </a:r>
          </a:p>
        </p:txBody>
      </p:sp>
    </p:spTree>
    <p:extLst>
      <p:ext uri="{BB962C8B-B14F-4D97-AF65-F5344CB8AC3E}">
        <p14:creationId xmlns:p14="http://schemas.microsoft.com/office/powerpoint/2010/main" val="3593526139"/>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15635</TotalTime>
  <Words>1320</Words>
  <Application>Microsoft Office PowerPoint</Application>
  <PresentationFormat>On-screen Show (4:3)</PresentationFormat>
  <Paragraphs>167</Paragraphs>
  <Slides>13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2_Custom Design</vt:lpstr>
      <vt:lpstr>Logging</vt:lpstr>
      <vt:lpstr>Logging Basics</vt:lpstr>
      <vt:lpstr>Logging with Log4J 2</vt:lpstr>
      <vt:lpstr>Configurations</vt:lpstr>
      <vt:lpstr>Configurations – Maven</vt:lpstr>
      <vt:lpstr>Configurations – properties file</vt:lpstr>
      <vt:lpstr>Configurations – properties file (cont…)</vt:lpstr>
      <vt:lpstr>Configurations – properties file (cont…)</vt:lpstr>
      <vt:lpstr>Configurations – properties file (cont…)</vt:lpstr>
      <vt:lpstr>Configurations – Usage</vt:lpstr>
      <vt:lpstr>Logging Levels</vt:lpstr>
      <vt:lpstr>Logging Levels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247</cp:revision>
  <dcterms:modified xsi:type="dcterms:W3CDTF">2021-11-03T16:09:58Z</dcterms:modified>
</cp:coreProperties>
</file>