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7" r:id="rId15"/>
    <p:sldId id="305" r:id="rId16"/>
    <p:sldId id="306" r:id="rId17"/>
    <p:sldId id="308" r:id="rId18"/>
    <p:sldId id="270"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488" y="19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userId="cac9ba8b-dbd7-41cd-af06-e643c8802b55" providerId="ADAL" clId="{70C9BB6F-DE90-452A-A4F2-E1B757E4F91B}"/>
    <pc:docChg chg="modSld">
      <pc:chgData name="Bryn" userId="cac9ba8b-dbd7-41cd-af06-e643c8802b55" providerId="ADAL" clId="{70C9BB6F-DE90-452A-A4F2-E1B757E4F91B}" dt="2021-05-17T13:43:07.902" v="2" actId="20577"/>
      <pc:docMkLst>
        <pc:docMk/>
      </pc:docMkLst>
      <pc:sldChg chg="modSp mod">
        <pc:chgData name="Bryn" userId="cac9ba8b-dbd7-41cd-af06-e643c8802b55" providerId="ADAL" clId="{70C9BB6F-DE90-452A-A4F2-E1B757E4F91B}" dt="2021-05-17T13:43:07.902" v="2" actId="20577"/>
        <pc:sldMkLst>
          <pc:docMk/>
          <pc:sldMk cId="2513155335" sldId="305"/>
        </pc:sldMkLst>
        <pc:spChg chg="mod">
          <ac:chgData name="Bryn" userId="cac9ba8b-dbd7-41cd-af06-e643c8802b55" providerId="ADAL" clId="{70C9BB6F-DE90-452A-A4F2-E1B757E4F91B}" dt="2021-05-17T13:43:07.902" v="2" actId="20577"/>
          <ac:spMkLst>
            <pc:docMk/>
            <pc:sldMk cId="2513155335" sldId="305"/>
            <ac:spMk id="3" creationId="{0C6BA468-B2FB-4410-8CC4-82872A4103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Threads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Three*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There are three options to create a thread:</a:t>
            </a:r>
          </a:p>
          <a:p>
            <a:pPr lvl="1"/>
            <a:r>
              <a:rPr lang="en-US" dirty="0">
                <a:latin typeface="+mj-lt"/>
                <a:cs typeface="Courier New" panose="02070309020205020404" pitchFamily="49" charset="0"/>
              </a:rPr>
              <a:t>Create a class the implements the runnable functional interface</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pPr lvl="2"/>
            <a:r>
              <a:rPr lang="en-US" dirty="0">
                <a:latin typeface="+mj-lt"/>
                <a:cs typeface="Courier New" panose="02070309020205020404" pitchFamily="49" charset="0"/>
              </a:rPr>
              <a:t>Pass an instance of your class to a Thread constructor</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a:p>
            <a:pPr lvl="1"/>
            <a:r>
              <a:rPr lang="en-US" dirty="0">
                <a:latin typeface="+mj-lt"/>
                <a:cs typeface="Courier New" panose="02070309020205020404" pitchFamily="49" charset="0"/>
              </a:rPr>
              <a:t>Create a class that extends Thread</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pPr lvl="2"/>
            <a:r>
              <a:rPr lang="en-US" dirty="0">
                <a:latin typeface="+mj-lt"/>
                <a:cs typeface="Courier New" panose="02070309020205020404" pitchFamily="49" charset="0"/>
              </a:rPr>
              <a:t>Instantiate the class</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a:p>
            <a:pPr lvl="1"/>
            <a:r>
              <a:rPr lang="en-US" dirty="0">
                <a:latin typeface="+mj-lt"/>
                <a:cs typeface="Courier New" panose="02070309020205020404" pitchFamily="49" charset="0"/>
              </a:rPr>
              <a:t>Create a Lambda* (this is an extension of the interface method, since lambdas are used to provide an implementation of an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495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Implement Runnable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r>
              <a:rPr lang="en-US" dirty="0">
                <a:latin typeface="+mj-lt"/>
                <a:cs typeface="Courier New" panose="02070309020205020404" pitchFamily="49" charset="0"/>
              </a:rPr>
              <a:t>Pass an instance of your class to a Thread constructor</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971655E6-CD7F-45F7-9622-759143B494FC}"/>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RunnableExample implements Runnable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@override</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run()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System</a:t>
            </a:r>
            <a:r>
              <a:rPr lang="en-US" sz="2000">
                <a:latin typeface="Courier New" panose="02070309020205020404" pitchFamily="49" charset="0"/>
                <a:cs typeface="Courier New" panose="02070309020205020404" pitchFamily="49" charset="0"/>
              </a:rPr>
              <a:t>.out.println(“Implemented Runnable interface”);</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p>
          <a:p>
            <a:pPr defTabSz="228600"/>
            <a:endParaRPr lang="en-US" sz="2000">
              <a:latin typeface="Courier New" panose="02070309020205020404" pitchFamily="49" charset="0"/>
              <a:cs typeface="Courier New" panose="02070309020205020404" pitchFamily="49" charset="0"/>
            </a:endParaRPr>
          </a:p>
          <a:p>
            <a:pPr defTabSz="228600"/>
            <a:endParaRPr lang="en-US" sz="2000">
              <a:latin typeface="Courier New" panose="02070309020205020404" pitchFamily="49" charset="0"/>
              <a:cs typeface="Courier New" panose="02070309020205020404" pitchFamily="49" charset="0"/>
            </a:endParaRPr>
          </a:p>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Simulator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static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main(</a:t>
            </a:r>
            <a:r>
              <a:rPr lang="en-US" sz="2000" b="1">
                <a:latin typeface="Courier New" panose="02070309020205020404" pitchFamily="49" charset="0"/>
                <a:cs typeface="Courier New" panose="02070309020205020404" pitchFamily="49" charset="0"/>
              </a:rPr>
              <a:t>String</a:t>
            </a:r>
            <a:r>
              <a:rPr lang="en-US" sz="2000">
                <a:latin typeface="Courier New" panose="02070309020205020404" pitchFamily="49" charset="0"/>
                <a:cs typeface="Courier New" panose="02070309020205020404" pitchFamily="49" charset="0"/>
              </a:rPr>
              <a:t>[] args)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 myRunnable = </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RunnableExample());</a:t>
            </a:r>
          </a:p>
          <a:p>
            <a:pPr defTabSz="228600"/>
            <a:r>
              <a:rPr lang="en-US" sz="2000">
                <a:latin typeface="Courier New" panose="02070309020205020404" pitchFamily="49" charset="0"/>
                <a:cs typeface="Courier New" panose="02070309020205020404" pitchFamily="49" charset="0"/>
              </a:rPr>
              <a:t>		myRunnable.start();</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Extend Thread</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r>
              <a:rPr lang="en-US" dirty="0">
                <a:latin typeface="+mj-lt"/>
                <a:cs typeface="Courier New" panose="02070309020205020404" pitchFamily="49" charset="0"/>
              </a:rPr>
              <a:t>Instantiate the class</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E57504AA-0B90-42E3-B6D8-339E0DF510E7}"/>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 extends Thread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@override</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run() {</a:t>
            </a:r>
          </a:p>
          <a:p>
            <a:pPr defTabSz="228600"/>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a:t>
            </a:r>
            <a:r>
              <a:rPr lang="en-US" sz="2000" dirty="0" err="1">
                <a:latin typeface="Courier New" panose="02070309020205020404" pitchFamily="49" charset="0"/>
                <a:cs typeface="Courier New" panose="02070309020205020404" pitchFamily="49" charset="0"/>
              </a:rPr>
              <a:t>.out.println</a:t>
            </a:r>
            <a:r>
              <a:rPr lang="en-US" sz="2000" dirty="0">
                <a:latin typeface="Courier New" panose="02070309020205020404" pitchFamily="49" charset="0"/>
                <a:cs typeface="Courier New" panose="02070309020205020404" pitchFamily="49" charset="0"/>
              </a:rPr>
              <a:t>(“Extended Thread Class”);</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Simulator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main(</a:t>
            </a:r>
            <a:r>
              <a:rPr lang="en-US" sz="2000" b="1" dirty="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Thread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myThread.start</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886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Problems with 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Although multi-threading can offer a great deal of efficiency, there are a number of problems and considerations which must be kept in mind before the implementation of custom threads for instance:</a:t>
            </a:r>
          </a:p>
          <a:p>
            <a:pPr lvl="1"/>
            <a:r>
              <a:rPr lang="en-US" dirty="0">
                <a:latin typeface="+mj-lt"/>
                <a:cs typeface="Courier New" panose="02070309020205020404" pitchFamily="49" charset="0"/>
              </a:rPr>
              <a:t>Race Conditions</a:t>
            </a:r>
          </a:p>
          <a:p>
            <a:pPr lvl="1"/>
            <a:r>
              <a:rPr lang="en-US" dirty="0">
                <a:latin typeface="+mj-lt"/>
                <a:cs typeface="Courier New" panose="02070309020205020404" pitchFamily="49" charset="0"/>
              </a:rPr>
              <a:t>Thread Starvation</a:t>
            </a:r>
          </a:p>
          <a:p>
            <a:pPr lvl="1"/>
            <a:r>
              <a:rPr lang="en-US" dirty="0">
                <a:latin typeface="+mj-lt"/>
                <a:cs typeface="Courier New" panose="02070309020205020404" pitchFamily="49" charset="0"/>
              </a:rPr>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63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b="1" dirty="0">
                <a:latin typeface="+mj-lt"/>
                <a:cs typeface="Courier New" panose="02070309020205020404" pitchFamily="49" charset="0"/>
              </a:rPr>
              <a:t>Race Conditions</a:t>
            </a:r>
            <a:r>
              <a:rPr lang="en-US" dirty="0">
                <a:latin typeface="+mj-lt"/>
                <a:cs typeface="Courier New" panose="02070309020205020404" pitchFamily="49" charset="0"/>
              </a:rPr>
              <a:t>: The result of a transaction is dependent on other threads access to it</a:t>
            </a:r>
          </a:p>
          <a:p>
            <a:pPr lvl="1"/>
            <a:r>
              <a:rPr lang="en-US" dirty="0">
                <a:latin typeface="+mj-lt"/>
                <a:cs typeface="Courier New" panose="02070309020205020404" pitchFamily="49" charset="0"/>
              </a:rPr>
              <a:t>i.e. if object 2 sets a value to null, then it should be completed after object 1 performs operations that requires the information.</a:t>
            </a:r>
          </a:p>
          <a:p>
            <a:pPr lvl="1"/>
            <a:r>
              <a:rPr lang="en-US" dirty="0">
                <a:latin typeface="+mj-lt"/>
                <a:cs typeface="Courier New" panose="02070309020205020404" pitchFamily="49" charset="0"/>
              </a:rPr>
              <a:t>Race conditions can be solved using synchronization, to limit access to a resource to only one thread at a 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118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err="1"/>
              <a:t>DeadLock</a:t>
            </a:r>
            <a:r>
              <a:rPr lang="en-US" dirty="0"/>
              <a:t>,  </a:t>
            </a:r>
            <a:r>
              <a:rPr lang="en-US" dirty="0" err="1"/>
              <a:t>LiveLock</a:t>
            </a:r>
            <a:r>
              <a:rPr lang="en-US" dirty="0"/>
              <a:t> and Thread Starvation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latin typeface="+mj-lt"/>
                <a:cs typeface="Courier New" panose="02070309020205020404" pitchFamily="49" charset="0"/>
              </a:rPr>
              <a:t>The term </a:t>
            </a:r>
            <a:r>
              <a:rPr lang="en-US" b="1" dirty="0">
                <a:latin typeface="+mj-lt"/>
                <a:cs typeface="Courier New" panose="02070309020205020404" pitchFamily="49" charset="0"/>
              </a:rPr>
              <a:t>‘deadlock’</a:t>
            </a:r>
            <a:r>
              <a:rPr lang="en-US" dirty="0">
                <a:latin typeface="+mj-lt"/>
                <a:cs typeface="Courier New" panose="02070309020205020404" pitchFamily="49" charset="0"/>
              </a:rPr>
              <a:t> describes a situation where two (2) or more threads are blocked, trying to access the same resource.</a:t>
            </a:r>
          </a:p>
          <a:p>
            <a:pPr lvl="1"/>
            <a:r>
              <a:rPr lang="en-US" dirty="0">
                <a:latin typeface="+mj-lt"/>
                <a:cs typeface="Courier New" panose="02070309020205020404" pitchFamily="49" charset="0"/>
              </a:rPr>
              <a:t>Deadlock will cause a program to stall or fail since the threads cannot progress.</a:t>
            </a:r>
          </a:p>
          <a:p>
            <a:r>
              <a:rPr lang="en-US" dirty="0">
                <a:latin typeface="+mj-lt"/>
                <a:cs typeface="Courier New" panose="02070309020205020404" pitchFamily="49" charset="0"/>
              </a:rPr>
              <a:t>The term </a:t>
            </a:r>
            <a:r>
              <a:rPr lang="en-US" b="1" dirty="0">
                <a:latin typeface="+mj-lt"/>
                <a:cs typeface="Courier New" panose="02070309020205020404" pitchFamily="49" charset="0"/>
              </a:rPr>
              <a:t>‘</a:t>
            </a:r>
            <a:r>
              <a:rPr lang="en-US" b="1" dirty="0" err="1">
                <a:latin typeface="+mj-lt"/>
                <a:cs typeface="Courier New" panose="02070309020205020404" pitchFamily="49" charset="0"/>
              </a:rPr>
              <a:t>livelock</a:t>
            </a:r>
            <a:r>
              <a:rPr lang="en-US" b="1" dirty="0">
                <a:latin typeface="+mj-lt"/>
                <a:cs typeface="Courier New" panose="02070309020205020404" pitchFamily="49" charset="0"/>
              </a:rPr>
              <a:t>’</a:t>
            </a:r>
            <a:r>
              <a:rPr lang="en-US" dirty="0">
                <a:latin typeface="+mj-lt"/>
                <a:cs typeface="Courier New" panose="02070309020205020404" pitchFamily="49" charset="0"/>
              </a:rPr>
              <a:t> describes a situation where two or more threads are attempting to provide information to another thread, which continues indefinitely.</a:t>
            </a:r>
          </a:p>
          <a:p>
            <a:pPr lvl="1"/>
            <a:r>
              <a:rPr lang="en-US" dirty="0" err="1">
                <a:latin typeface="+mj-lt"/>
                <a:cs typeface="Courier New" panose="02070309020205020404" pitchFamily="49" charset="0"/>
              </a:rPr>
              <a:t>Livelock</a:t>
            </a:r>
            <a:r>
              <a:rPr lang="en-US" dirty="0">
                <a:latin typeface="+mj-lt"/>
                <a:cs typeface="Courier New" panose="02070309020205020404" pitchFamily="49" charset="0"/>
              </a:rPr>
              <a:t> causes a program to stall due to an infinite loop of code attempting to respond to </a:t>
            </a:r>
            <a:r>
              <a:rPr lang="en-US" dirty="0" err="1">
                <a:latin typeface="+mj-lt"/>
                <a:cs typeface="Courier New" panose="02070309020205020404" pitchFamily="49" charset="0"/>
              </a:rPr>
              <a:t>eachother</a:t>
            </a:r>
            <a:r>
              <a:rPr lang="en-US" dirty="0">
                <a:latin typeface="+mj-lt"/>
                <a:cs typeface="Courier New" panose="02070309020205020404" pitchFamily="49" charset="0"/>
              </a:rPr>
              <a:t> without a means to proceed further.</a:t>
            </a:r>
          </a:p>
          <a:p>
            <a:r>
              <a:rPr lang="en-US" dirty="0">
                <a:latin typeface="+mj-lt"/>
                <a:cs typeface="Courier New" panose="02070309020205020404" pitchFamily="49" charset="0"/>
              </a:rPr>
              <a:t>Both these scenarios lead to </a:t>
            </a:r>
            <a:r>
              <a:rPr lang="en-US" b="1" dirty="0">
                <a:latin typeface="+mj-lt"/>
                <a:cs typeface="Courier New" panose="02070309020205020404" pitchFamily="49" charset="0"/>
              </a:rPr>
              <a:t>‘Thread Starvation’. Note: </a:t>
            </a:r>
            <a:r>
              <a:rPr lang="en-US" dirty="0">
                <a:latin typeface="+mj-lt"/>
                <a:cs typeface="Courier New" panose="02070309020205020404" pitchFamily="49" charset="0"/>
              </a:rPr>
              <a:t>Neither deadlock or </a:t>
            </a:r>
            <a:r>
              <a:rPr lang="en-US" dirty="0" err="1">
                <a:latin typeface="+mj-lt"/>
                <a:cs typeface="Courier New" panose="02070309020205020404" pitchFamily="49" charset="0"/>
              </a:rPr>
              <a:t>livelock</a:t>
            </a:r>
            <a:r>
              <a:rPr lang="en-US" dirty="0">
                <a:latin typeface="+mj-lt"/>
                <a:cs typeface="Courier New" panose="02070309020205020404" pitchFamily="49" charset="0"/>
              </a:rPr>
              <a:t> have a strict, built-in solution. It is up to the developer to design a program in such as way as to avoid these situations.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315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producer-consumer problem is a class example of a multi-process synchronization problem.</a:t>
            </a:r>
          </a:p>
          <a:p>
            <a:pPr lvl="1"/>
            <a:r>
              <a:rPr lang="en-US" b="1" dirty="0">
                <a:latin typeface="+mj-lt"/>
                <a:cs typeface="Courier New" panose="02070309020205020404" pitchFamily="49" charset="0"/>
              </a:rPr>
              <a:t>Producer</a:t>
            </a:r>
            <a:r>
              <a:rPr lang="en-US" dirty="0">
                <a:latin typeface="+mj-lt"/>
                <a:cs typeface="Courier New" panose="02070309020205020404" pitchFamily="49" charset="0"/>
              </a:rPr>
              <a:t> – an entity which creates or populates an area with data, known as the queue.</a:t>
            </a:r>
          </a:p>
          <a:p>
            <a:pPr lvl="1"/>
            <a:r>
              <a:rPr lang="en-US" b="1" dirty="0">
                <a:latin typeface="+mj-lt"/>
                <a:cs typeface="Courier New" panose="02070309020205020404" pitchFamily="49" charset="0"/>
              </a:rPr>
              <a:t>Consumer</a:t>
            </a:r>
            <a:r>
              <a:rPr lang="en-US" dirty="0">
                <a:latin typeface="+mj-lt"/>
                <a:cs typeface="Courier New" panose="02070309020205020404" pitchFamily="49" charset="0"/>
              </a:rPr>
              <a:t> – an entity which takes and removes data from an area, known as the queue.</a:t>
            </a:r>
          </a:p>
          <a:p>
            <a:r>
              <a:rPr lang="en-US" b="1" dirty="0">
                <a:latin typeface="+mj-lt"/>
                <a:cs typeface="Courier New" panose="02070309020205020404" pitchFamily="49" charset="0"/>
              </a:rPr>
              <a:t>Problem</a:t>
            </a:r>
            <a:r>
              <a:rPr lang="en-US" dirty="0">
                <a:latin typeface="+mj-lt"/>
                <a:cs typeface="Courier New" panose="02070309020205020404" pitchFamily="49" charset="0"/>
              </a:rPr>
              <a:t>: </a:t>
            </a:r>
            <a:r>
              <a:rPr lang="en-US" i="1" dirty="0">
                <a:latin typeface="+mj-lt"/>
                <a:cs typeface="Courier New" panose="02070309020205020404" pitchFamily="49" charset="0"/>
              </a:rPr>
              <a:t>The producer should produce data when the queue is not full. If the queue is full, then the produce should not be allowed to put any data into the queue. The consumer should consume data only when the queue is not empty. If the queue is empty, then the consumer should not be allowed to take any data from the queue</a:t>
            </a:r>
            <a:r>
              <a:rPr lang="en-US" dirty="0">
                <a:latin typeface="+mj-lt"/>
                <a:cs typeface="Courier New" panose="02070309020205020404" pitchFamily="49" charset="0"/>
              </a:rPr>
              <a:t>.</a:t>
            </a:r>
          </a:p>
          <a:p>
            <a:r>
              <a:rPr lang="en-US" b="1" dirty="0">
                <a:latin typeface="+mj-lt"/>
                <a:cs typeface="Courier New" panose="02070309020205020404" pitchFamily="49" charset="0"/>
              </a:rPr>
              <a:t>Solution</a:t>
            </a:r>
            <a:r>
              <a:rPr lang="en-US" dirty="0">
                <a:latin typeface="+mj-lt"/>
                <a:cs typeface="Courier New" panose="02070309020205020404" pitchFamily="49" charset="0"/>
              </a:rPr>
              <a:t>: use of 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and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methods can be used to communicate between produce and consumer threads.</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method is used to pause the producer or consumer thread based on the size of the queue.</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 sends a notification to the waiting thread</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0899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a:extLst>
              <a:ext uri="{FF2B5EF4-FFF2-40B4-BE49-F238E27FC236}">
                <a16:creationId xmlns:a16="http://schemas.microsoft.com/office/drawing/2014/main" id="{40330B39-3998-4450-B4FD-39BFFDB56F64}"/>
              </a:ext>
            </a:extLst>
          </p:cNvPr>
          <p:cNvSpPr/>
          <p:nvPr/>
        </p:nvSpPr>
        <p:spPr>
          <a:xfrm>
            <a:off x="966403" y="1481445"/>
            <a:ext cx="7211194" cy="48822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75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produce()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size</a:t>
            </a:r>
            <a:r>
              <a:rPr lang="en-US" sz="2000" dirty="0">
                <a:latin typeface="Courier New" panose="02070309020205020404" pitchFamily="49" charset="0"/>
                <a:cs typeface="Courier New" panose="02070309020205020404" pitchFamily="49" charset="0"/>
              </a:rPr>
              <a:t>() == MAX_SIZE)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full,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space, the Producer</a:t>
            </a:r>
          </a:p>
          <a:p>
            <a:pPr defTabSz="228600"/>
            <a:r>
              <a:rPr lang="en-US" sz="2000" dirty="0">
                <a:latin typeface="Courier New" panose="02070309020205020404" pitchFamily="49" charset="0"/>
                <a:cs typeface="Courier New" panose="02070309020205020404" pitchFamily="49" charset="0"/>
              </a:rPr>
              <a:t>	 * produces data and adds to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add</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 String </a:t>
            </a:r>
            <a:r>
              <a:rPr lang="en-US" sz="2000" dirty="0">
                <a:latin typeface="Courier New" panose="02070309020205020404" pitchFamily="49" charset="0"/>
                <a:cs typeface="Courier New" panose="02070309020205020404" pitchFamily="49" charset="0"/>
              </a:rPr>
              <a:t>consume()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empty,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data, the Consumer</a:t>
            </a:r>
          </a:p>
          <a:p>
            <a:pPr defTabSz="228600"/>
            <a:r>
              <a:rPr lang="en-US" sz="2000" dirty="0">
                <a:latin typeface="Courier New" panose="02070309020205020404" pitchFamily="49" charset="0"/>
                <a:cs typeface="Courier New" panose="02070309020205020404" pitchFamily="49" charset="0"/>
              </a:rPr>
              <a:t>	 * consumes data and removes it from the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remove</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858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Concurrency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Concurrency refers to breaking up a task or piece of computation into different parts that can be executed independently, out or order, or in partial order without affecting the final outcome.</a:t>
            </a:r>
          </a:p>
          <a:p>
            <a:pPr lvl="1"/>
            <a:r>
              <a:rPr lang="en-US" dirty="0">
                <a:latin typeface="+mj-lt"/>
                <a:cs typeface="Courier New" panose="02070309020205020404" pitchFamily="49" charset="0"/>
              </a:rPr>
              <a:t>One way (but not the only way) of achieving concurrency is by using multiple threads in the same program.</a:t>
            </a:r>
          </a:p>
          <a:p>
            <a:r>
              <a:rPr lang="en-US" dirty="0">
                <a:latin typeface="+mj-lt"/>
                <a:cs typeface="Courier New" panose="02070309020205020404" pitchFamily="49" charset="0"/>
              </a:rPr>
              <a:t>Operating systems use concurrency to manage different programs.</a:t>
            </a:r>
          </a:p>
          <a:p>
            <a:pPr lvl="1"/>
            <a:r>
              <a:rPr lang="en-US" dirty="0">
                <a:latin typeface="+mj-lt"/>
                <a:cs typeface="Courier New" panose="02070309020205020404" pitchFamily="49" charset="0"/>
              </a:rPr>
              <a:t>GUI (Graphical User Interfaces) are run simultaneously with other processes. Otherwise other processes would prevent the GUI from working and vice versa.</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Multi-Core Processing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Most computers have multiple cores or CPUs, which means calculations can be done in parallel.</a:t>
            </a:r>
          </a:p>
          <a:p>
            <a:r>
              <a:rPr lang="en-US" dirty="0">
                <a:latin typeface="+mj-lt"/>
                <a:cs typeface="Courier New" panose="02070309020205020404" pitchFamily="49" charset="0"/>
              </a:rPr>
              <a:t>Multi-core systems can run different processes simultaneously on different CPUs entirely, which enables true parallelization.</a:t>
            </a:r>
          </a:p>
          <a:p>
            <a:r>
              <a:rPr lang="en-US" dirty="0">
                <a:latin typeface="+mj-lt"/>
                <a:cs typeface="Courier New" panose="02070309020205020404" pitchFamily="49" charset="0"/>
              </a:rPr>
              <a:t>Even without multiple cores, concurrency can be achieved with </a:t>
            </a:r>
            <a:r>
              <a:rPr lang="en-US" b="1" i="1" dirty="0">
                <a:latin typeface="+mj-lt"/>
                <a:cs typeface="Courier New" panose="02070309020205020404" pitchFamily="49" charset="0"/>
              </a:rPr>
              <a:t>time splicing</a:t>
            </a:r>
          </a:p>
          <a:p>
            <a:pPr lvl="1"/>
            <a:r>
              <a:rPr lang="en-US" b="1" dirty="0">
                <a:latin typeface="+mj-lt"/>
                <a:cs typeface="Courier New" panose="02070309020205020404" pitchFamily="49" charset="0"/>
              </a:rPr>
              <a:t>Time splicing</a:t>
            </a:r>
            <a:r>
              <a:rPr lang="en-US" dirty="0">
                <a:latin typeface="+mj-lt"/>
                <a:cs typeface="Courier New" panose="02070309020205020404" pitchFamily="49" charset="0"/>
              </a:rPr>
              <a:t> – performing short bursts of different processes and switching between them rapidly.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404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 thread is a subset of a process that is also an independent sequence of execution</a:t>
            </a:r>
          </a:p>
          <a:p>
            <a:pPr lvl="1"/>
            <a:r>
              <a:rPr lang="en-US" dirty="0">
                <a:latin typeface="+mj-lt"/>
                <a:cs typeface="Courier New" panose="02070309020205020404" pitchFamily="49" charset="0"/>
              </a:rPr>
              <a:t>Threads act as a line of program execution or as a “path of execution”.</a:t>
            </a:r>
          </a:p>
          <a:p>
            <a:pPr lvl="1"/>
            <a:r>
              <a:rPr lang="en-US" dirty="0">
                <a:latin typeface="+mj-lt"/>
                <a:cs typeface="Courier New" panose="02070309020205020404" pitchFamily="49" charset="0"/>
              </a:rPr>
              <a:t>Threads are managed independently by a scheduler.</a:t>
            </a:r>
          </a:p>
          <a:p>
            <a:pPr lvl="1"/>
            <a:r>
              <a:rPr lang="en-US" dirty="0">
                <a:latin typeface="+mj-lt"/>
                <a:cs typeface="Courier New" panose="02070309020205020404" pitchFamily="49" charset="0"/>
              </a:rPr>
              <a:t>All threads are given their own call stack which store local variables and references</a:t>
            </a:r>
          </a:p>
          <a:p>
            <a:pPr lvl="1"/>
            <a:r>
              <a:rPr lang="en-US" dirty="0">
                <a:latin typeface="+mj-lt"/>
                <a:cs typeface="Courier New" panose="02070309020205020404" pitchFamily="49" charset="0"/>
              </a:rPr>
              <a:t>All threads share the same heap.</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468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Multithreading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latin typeface="+mj-lt"/>
                <a:cs typeface="Courier New" panose="02070309020205020404" pitchFamily="49" charset="0"/>
              </a:rPr>
              <a:t>Multithreading extends the multitasking of applications by subdividing operations in a single application into individual, parallel threads.</a:t>
            </a:r>
          </a:p>
          <a:p>
            <a:pPr lvl="1"/>
            <a:r>
              <a:rPr lang="en-US" dirty="0">
                <a:latin typeface="+mj-lt"/>
                <a:cs typeface="Courier New" panose="02070309020205020404" pitchFamily="49" charset="0"/>
              </a:rPr>
              <a:t>Multithreading can increase efficiency immensely</a:t>
            </a:r>
          </a:p>
          <a:p>
            <a:pPr lvl="1"/>
            <a:r>
              <a:rPr lang="en-US" dirty="0">
                <a:latin typeface="+mj-lt"/>
                <a:cs typeface="Courier New" panose="02070309020205020404" pitchFamily="49" charset="0"/>
              </a:rPr>
              <a:t>Very useful in multi-user scenarios</a:t>
            </a:r>
          </a:p>
          <a:p>
            <a:pPr lvl="1"/>
            <a:r>
              <a:rPr lang="en-US" dirty="0">
                <a:latin typeface="+mj-lt"/>
                <a:cs typeface="Courier New" panose="02070309020205020404" pitchFamily="49" charset="0"/>
              </a:rPr>
              <a:t>Multithreading can be accomplished through time slicing</a:t>
            </a:r>
          </a:p>
          <a:p>
            <a:r>
              <a:rPr lang="en-US" dirty="0">
                <a:latin typeface="+mj-lt"/>
                <a:cs typeface="Courier New" panose="02070309020205020404" pitchFamily="49" charset="0"/>
              </a:rPr>
              <a:t>Best practices:</a:t>
            </a:r>
          </a:p>
          <a:p>
            <a:pPr lvl="1"/>
            <a:r>
              <a:rPr lang="en-US" dirty="0">
                <a:latin typeface="+mj-lt"/>
                <a:cs typeface="Courier New" panose="02070309020205020404" pitchFamily="49" charset="0"/>
              </a:rPr>
              <a:t>Generally, it is best to avoid implementation of multithreading yourself if possible.</a:t>
            </a:r>
          </a:p>
          <a:p>
            <a:pPr lvl="1"/>
            <a:r>
              <a:rPr lang="en-US" dirty="0">
                <a:latin typeface="+mj-lt"/>
                <a:cs typeface="Courier New" panose="02070309020205020404" pitchFamily="49" charset="0"/>
              </a:rPr>
              <a:t>Although multithreaded applications can provide better performance due to non-blocking execution, you should always measure (or attempt to estimate) performance benefit you will get using threads versus the increased complexity and bugs that may be generated.</a:t>
            </a:r>
          </a:p>
          <a:p>
            <a:pPr lvl="1"/>
            <a:r>
              <a:rPr lang="en-US" dirty="0">
                <a:latin typeface="+mj-lt"/>
                <a:cs typeface="Courier New" panose="02070309020205020404" pitchFamily="49" charset="0"/>
              </a:rPr>
              <a:t>Multithreading can also be accomplished using frameworks, tools or libraries that have implemented the problem you are trying to solve on your own.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270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Class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Some important thread methods include:</a:t>
            </a:r>
          </a:p>
          <a:p>
            <a:pPr lvl="1"/>
            <a:r>
              <a:rPr lang="en-US" dirty="0">
                <a:latin typeface="+mj-lt"/>
                <a:cs typeface="Courier New" panose="02070309020205020404" pitchFamily="49" charset="0"/>
              </a:rPr>
              <a:t>getters and setters for id, name and priority</a:t>
            </a:r>
          </a:p>
          <a:p>
            <a:pPr lvl="1"/>
            <a:r>
              <a:rPr lang="en-US" dirty="0">
                <a:latin typeface="Courier New" panose="02070309020205020404" pitchFamily="49" charset="0"/>
                <a:cs typeface="Courier New" panose="02070309020205020404" pitchFamily="49" charset="0"/>
              </a:rPr>
              <a:t>interrupt()</a:t>
            </a:r>
            <a:r>
              <a:rPr lang="en-US" dirty="0">
                <a:latin typeface="+mj-lt"/>
                <a:cs typeface="Courier New" panose="02070309020205020404" pitchFamily="49" charset="0"/>
              </a:rPr>
              <a:t> – used to explicitly interrupt a thread’s operations</a:t>
            </a:r>
          </a:p>
          <a:p>
            <a:pPr lvl="1"/>
            <a:r>
              <a:rPr lang="en-US" dirty="0" err="1">
                <a:latin typeface="Courier New" panose="02070309020205020404" pitchFamily="49" charset="0"/>
                <a:cs typeface="Courier New" panose="02070309020205020404" pitchFamily="49" charset="0"/>
              </a:rPr>
              <a:t>isAlive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isInterrupted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isDaemon</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used to test the state of a thread</a:t>
            </a:r>
          </a:p>
          <a:p>
            <a:pPr lvl="1"/>
            <a:r>
              <a:rPr lang="en-US" dirty="0">
                <a:latin typeface="Courier New" panose="02070309020205020404" pitchFamily="49" charset="0"/>
                <a:cs typeface="Courier New" panose="02070309020205020404" pitchFamily="49" charset="0"/>
              </a:rPr>
              <a:t>join()</a:t>
            </a:r>
            <a:r>
              <a:rPr lang="en-US" dirty="0">
                <a:latin typeface="+mj-lt"/>
                <a:cs typeface="Courier New" panose="02070309020205020404" pitchFamily="49" charset="0"/>
              </a:rPr>
              <a:t> – used to wait for the thread to finish execution</a:t>
            </a:r>
          </a:p>
          <a:p>
            <a:pPr lvl="1"/>
            <a:r>
              <a:rPr lang="en-US" dirty="0">
                <a:latin typeface="Courier New" panose="02070309020205020404" pitchFamily="49" charset="0"/>
                <a:cs typeface="Courier New" panose="02070309020205020404" pitchFamily="49" charset="0"/>
              </a:rPr>
              <a:t>start()</a:t>
            </a:r>
            <a:r>
              <a:rPr lang="en-US" dirty="0">
                <a:latin typeface="+mj-lt"/>
                <a:cs typeface="Courier New" panose="02070309020205020404" pitchFamily="49" charset="0"/>
              </a:rPr>
              <a:t> – used to begin thread execution after instantiation.</a:t>
            </a:r>
          </a:p>
          <a:p>
            <a:r>
              <a:rPr lang="en-US" dirty="0">
                <a:latin typeface="+mj-lt"/>
                <a:cs typeface="Courier New" panose="02070309020205020404" pitchFamily="49" charset="0"/>
              </a:rPr>
              <a:t>Additionally, some important static methods include:</a:t>
            </a:r>
          </a:p>
          <a:p>
            <a:pPr lvl="1"/>
            <a:r>
              <a:rPr lang="en-US" dirty="0" err="1">
                <a:latin typeface="Courier New" panose="02070309020205020404" pitchFamily="49" charset="0"/>
                <a:cs typeface="Courier New" panose="02070309020205020404" pitchFamily="49" charset="0"/>
              </a:rPr>
              <a:t>Thread.currentThread</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 returns the thread that is currently executing</a:t>
            </a:r>
          </a:p>
          <a:p>
            <a:pPr lvl="1"/>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millis</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causes the currently executing thread to temporarily stop for a specified number of milliseconds.</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453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At any given time a thread can be in one of the following states:</a:t>
            </a:r>
          </a:p>
          <a:p>
            <a:pPr lvl="1"/>
            <a:r>
              <a:rPr lang="en-US" b="1" dirty="0">
                <a:latin typeface="+mj-lt"/>
                <a:cs typeface="Courier New" panose="02070309020205020404" pitchFamily="49" charset="0"/>
              </a:rPr>
              <a:t>New</a:t>
            </a:r>
            <a:r>
              <a:rPr lang="en-US" dirty="0">
                <a:latin typeface="+mj-lt"/>
                <a:cs typeface="Courier New" panose="02070309020205020404" pitchFamily="49" charset="0"/>
              </a:rPr>
              <a:t> – newly created thread that has not started executing</a:t>
            </a:r>
          </a:p>
          <a:p>
            <a:pPr lvl="1"/>
            <a:r>
              <a:rPr lang="en-US" b="1" dirty="0">
                <a:latin typeface="+mj-lt"/>
                <a:cs typeface="Courier New" panose="02070309020205020404" pitchFamily="49" charset="0"/>
              </a:rPr>
              <a:t>Runnable</a:t>
            </a:r>
            <a:r>
              <a:rPr lang="en-US" dirty="0">
                <a:latin typeface="+mj-lt"/>
                <a:cs typeface="Courier New" panose="02070309020205020404" pitchFamily="49" charset="0"/>
              </a:rPr>
              <a:t> – either running, or ready for execution but waiting for resource allocation</a:t>
            </a:r>
          </a:p>
          <a:p>
            <a:pPr lvl="1"/>
            <a:r>
              <a:rPr lang="en-US" b="1" dirty="0">
                <a:latin typeface="+mj-lt"/>
                <a:cs typeface="Courier New" panose="02070309020205020404" pitchFamily="49" charset="0"/>
              </a:rPr>
              <a:t>Blocked</a:t>
            </a:r>
            <a:r>
              <a:rPr lang="en-US" dirty="0">
                <a:latin typeface="+mj-lt"/>
                <a:cs typeface="Courier New" panose="02070309020205020404" pitchFamily="49" charset="0"/>
              </a:rPr>
              <a:t> – thread waiting to acquire a monitor lock to entre or re-enter a synchronized block/method</a:t>
            </a:r>
          </a:p>
          <a:p>
            <a:pPr lvl="1"/>
            <a:r>
              <a:rPr lang="en-US" b="1" dirty="0">
                <a:latin typeface="+mj-lt"/>
                <a:cs typeface="Courier New" panose="02070309020205020404" pitchFamily="49" charset="0"/>
              </a:rPr>
              <a:t>Waiting</a:t>
            </a:r>
            <a:r>
              <a:rPr lang="en-US" dirty="0">
                <a:latin typeface="+mj-lt"/>
                <a:cs typeface="Courier New" panose="02070309020205020404" pitchFamily="49" charset="0"/>
              </a:rPr>
              <a:t> – waiting for some other thread to perform an action within any time limit</a:t>
            </a:r>
          </a:p>
          <a:p>
            <a:pPr lvl="1"/>
            <a:r>
              <a:rPr lang="en-US" b="1" dirty="0" err="1">
                <a:latin typeface="+mj-lt"/>
                <a:cs typeface="Courier New" panose="02070309020205020404" pitchFamily="49" charset="0"/>
              </a:rPr>
              <a:t>Timed_Waiting</a:t>
            </a:r>
            <a:r>
              <a:rPr lang="en-US" b="1" dirty="0">
                <a:latin typeface="+mj-lt"/>
                <a:cs typeface="Courier New" panose="02070309020205020404" pitchFamily="49" charset="0"/>
              </a:rPr>
              <a:t> </a:t>
            </a:r>
            <a:r>
              <a:rPr lang="en-US" dirty="0">
                <a:latin typeface="+mj-lt"/>
                <a:cs typeface="Courier New" panose="02070309020205020404" pitchFamily="49" charset="0"/>
              </a:rPr>
              <a:t>– waiting for some other thread to perform a specific action for a specified time period</a:t>
            </a:r>
          </a:p>
          <a:p>
            <a:pPr lvl="1"/>
            <a:r>
              <a:rPr lang="en-US" b="1" dirty="0">
                <a:latin typeface="+mj-lt"/>
                <a:cs typeface="Courier New" panose="02070309020205020404" pitchFamily="49" charset="0"/>
              </a:rPr>
              <a:t>Terminated</a:t>
            </a:r>
            <a:r>
              <a:rPr lang="en-US" dirty="0">
                <a:latin typeface="+mj-lt"/>
                <a:cs typeface="Courier New" panose="02070309020205020404" pitchFamily="49" charset="0"/>
              </a:rPr>
              <a:t> – has completed execution.</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499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a:extLst>
              <a:ext uri="{FF2B5EF4-FFF2-40B4-BE49-F238E27FC236}">
                <a16:creationId xmlns:a16="http://schemas.microsoft.com/office/drawing/2014/main" id="{39015C53-67A8-4A51-AF1D-3511F6D5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8" y="1347759"/>
            <a:ext cx="7968284" cy="51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Priority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Threads can be configured with a priority number, which signifies which order the threads are to run.</a:t>
            </a:r>
          </a:p>
          <a:p>
            <a:r>
              <a:rPr lang="en-US" dirty="0">
                <a:latin typeface="+mj-lt"/>
                <a:cs typeface="Courier New" panose="02070309020205020404" pitchFamily="49" charset="0"/>
              </a:rPr>
              <a:t>The Thread class contains a few </a:t>
            </a:r>
            <a:r>
              <a:rPr lang="en-US" dirty="0">
                <a:latin typeface="Courier New" panose="02070309020205020404" pitchFamily="49" charset="0"/>
                <a:cs typeface="Courier New" panose="02070309020205020404" pitchFamily="49" charset="0"/>
              </a:rPr>
              <a:t>static</a:t>
            </a:r>
            <a:r>
              <a:rPr lang="en-US" dirty="0">
                <a:latin typeface="+mj-lt"/>
                <a:cs typeface="Courier New" panose="02070309020205020404" pitchFamily="49" charset="0"/>
              </a:rPr>
              <a:t> variables to determine priority (range from 1-10):</a:t>
            </a:r>
          </a:p>
          <a:p>
            <a:pPr lvl="1"/>
            <a:r>
              <a:rPr lang="en-US" dirty="0">
                <a:latin typeface="+mj-lt"/>
                <a:cs typeface="Courier New" panose="02070309020205020404" pitchFamily="49" charset="0"/>
              </a:rPr>
              <a:t>MIN_PRIORITY – (typically 1)</a:t>
            </a:r>
          </a:p>
          <a:p>
            <a:pPr lvl="1"/>
            <a:r>
              <a:rPr lang="en-US" dirty="0">
                <a:latin typeface="+mj-lt"/>
                <a:cs typeface="Courier New" panose="02070309020205020404" pitchFamily="49" charset="0"/>
              </a:rPr>
              <a:t>NORM_PRIORITY – (defaults to 5)</a:t>
            </a:r>
          </a:p>
          <a:p>
            <a:pPr lvl="1"/>
            <a:r>
              <a:rPr lang="en-US" dirty="0">
                <a:latin typeface="+mj-lt"/>
                <a:cs typeface="Courier New" panose="02070309020205020404" pitchFamily="49" charset="0"/>
              </a:rPr>
              <a:t>MAX_PRIORITY – (typically 10)</a:t>
            </a:r>
          </a:p>
          <a:p>
            <a:pPr lvl="1"/>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12217887"/>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13918</TotalTime>
  <Words>1459</Words>
  <Application>Microsoft Office PowerPoint</Application>
  <PresentationFormat>On-screen Show (4:3)</PresentationFormat>
  <Paragraphs>163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2_Custom Design</vt:lpstr>
      <vt:lpstr>Threads</vt:lpstr>
      <vt:lpstr>Concurrency</vt:lpstr>
      <vt:lpstr>Multi-Core Processing</vt:lpstr>
      <vt:lpstr>Threads</vt:lpstr>
      <vt:lpstr>Multithreading</vt:lpstr>
      <vt:lpstr>Thread Class Methods</vt:lpstr>
      <vt:lpstr>Thread Lifecycle</vt:lpstr>
      <vt:lpstr>Thread Lifecycle</vt:lpstr>
      <vt:lpstr>Thread Priority</vt:lpstr>
      <vt:lpstr>Creating a Thread – Three* methods</vt:lpstr>
      <vt:lpstr>Creating a Thread – Implement Runnable</vt:lpstr>
      <vt:lpstr>Creating a Thread – Extend Thread</vt:lpstr>
      <vt:lpstr>Problems with Threads</vt:lpstr>
      <vt:lpstr>Race Conditions</vt:lpstr>
      <vt:lpstr>DeadLock,  LiveLock and Thread Starvation</vt:lpstr>
      <vt:lpstr>Producer-Consumer Problem</vt:lpstr>
      <vt:lpstr>Producer-Consumer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243</cp:revision>
  <dcterms:modified xsi:type="dcterms:W3CDTF">2021-11-08T17:39:22Z</dcterms:modified>
</cp:coreProperties>
</file>