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7.xml" ContentType="application/vnd.openxmlformats-officedocument.presentationml.notesSlide+xml"/>
  <Override PartName="/ppt/ink/ink7.xml" ContentType="application/inkml+xml"/>
  <Override PartName="/ppt/ink/ink8.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1" r:id="rId1"/>
    <p:sldMasterId id="2147483662" r:id="rId2"/>
  </p:sldMasterIdLst>
  <p:notesMasterIdLst>
    <p:notesMasterId r:id="rId25"/>
  </p:notesMasterIdLst>
  <p:sldIdLst>
    <p:sldId id="256" r:id="rId3"/>
    <p:sldId id="289" r:id="rId4"/>
    <p:sldId id="288" r:id="rId5"/>
    <p:sldId id="287" r:id="rId6"/>
    <p:sldId id="286" r:id="rId7"/>
    <p:sldId id="285" r:id="rId8"/>
    <p:sldId id="284" r:id="rId9"/>
    <p:sldId id="294" r:id="rId10"/>
    <p:sldId id="293" r:id="rId11"/>
    <p:sldId id="296" r:id="rId12"/>
    <p:sldId id="295" r:id="rId13"/>
    <p:sldId id="292" r:id="rId14"/>
    <p:sldId id="291" r:id="rId15"/>
    <p:sldId id="301" r:id="rId16"/>
    <p:sldId id="300" r:id="rId17"/>
    <p:sldId id="299" r:id="rId18"/>
    <p:sldId id="298" r:id="rId19"/>
    <p:sldId id="297" r:id="rId20"/>
    <p:sldId id="303" r:id="rId21"/>
    <p:sldId id="302" r:id="rId22"/>
    <p:sldId id="290" r:id="rId23"/>
    <p:sldId id="265" r:id="rId24"/>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ffice Revature E" initials="ORE" lastIdx="1" clrIdx="0">
    <p:extLst>
      <p:ext uri="{19B8F6BF-5375-455C-9EA6-DF929625EA0E}">
        <p15:presenceInfo xmlns:p15="http://schemas.microsoft.com/office/powerpoint/2012/main" userId="S::office-365-25-e-07092019@revature.com::81657850-a7d6-4a47-85bd-a6fa7396c39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417A02-0DA5-A129-3718-83AEF146C0B8}" v="26" dt="2021-03-19T12:21:15.349"/>
    <p1510:client id="{E2C9B59F-6095-B000-FA84-28AAC6079378}" v="110" dt="2021-03-19T12:49:00.0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66" d="100"/>
          <a:sy n="66" d="100"/>
        </p:scale>
        <p:origin x="1506" y="198"/>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yn Portella" userId="S::bryn.portella@revature.com::cac9ba8b-dbd7-41cd-af06-e643c8802b55" providerId="AD" clId="Web-{E2C9B59F-6095-B000-FA84-28AAC6079378}"/>
    <pc:docChg chg="addSld delSld modSld">
      <pc:chgData name="Bryn Portella" userId="S::bryn.portella@revature.com::cac9ba8b-dbd7-41cd-af06-e643c8802b55" providerId="AD" clId="Web-{E2C9B59F-6095-B000-FA84-28AAC6079378}" dt="2021-03-19T12:49:00.040" v="106"/>
      <pc:docMkLst>
        <pc:docMk/>
      </pc:docMkLst>
      <pc:sldChg chg="modSp">
        <pc:chgData name="Bryn Portella" userId="S::bryn.portella@revature.com::cac9ba8b-dbd7-41cd-af06-e643c8802b55" providerId="AD" clId="Web-{E2C9B59F-6095-B000-FA84-28AAC6079378}" dt="2021-03-19T12:24:43.522" v="29" actId="20577"/>
        <pc:sldMkLst>
          <pc:docMk/>
          <pc:sldMk cId="0" sldId="256"/>
        </pc:sldMkLst>
        <pc:spChg chg="mod">
          <ac:chgData name="Bryn Portella" userId="S::bryn.portella@revature.com::cac9ba8b-dbd7-41cd-af06-e643c8802b55" providerId="AD" clId="Web-{E2C9B59F-6095-B000-FA84-28AAC6079378}" dt="2021-03-19T12:24:43.522" v="29" actId="20577"/>
          <ac:spMkLst>
            <pc:docMk/>
            <pc:sldMk cId="0" sldId="256"/>
            <ac:spMk id="212" creationId="{00000000-0000-0000-0000-000000000000}"/>
          </ac:spMkLst>
        </pc:spChg>
      </pc:sldChg>
      <pc:sldChg chg="del">
        <pc:chgData name="Bryn Portella" userId="S::bryn.portella@revature.com::cac9ba8b-dbd7-41cd-af06-e643c8802b55" providerId="AD" clId="Web-{E2C9B59F-6095-B000-FA84-28AAC6079378}" dt="2021-03-19T12:25:04.773" v="43"/>
        <pc:sldMkLst>
          <pc:docMk/>
          <pc:sldMk cId="0" sldId="262"/>
        </pc:sldMkLst>
      </pc:sldChg>
      <pc:sldChg chg="del">
        <pc:chgData name="Bryn Portella" userId="S::bryn.portella@revature.com::cac9ba8b-dbd7-41cd-af06-e643c8802b55" providerId="AD" clId="Web-{E2C9B59F-6095-B000-FA84-28AAC6079378}" dt="2021-03-19T12:25:04.773" v="40"/>
        <pc:sldMkLst>
          <pc:docMk/>
          <pc:sldMk cId="0" sldId="264"/>
        </pc:sldMkLst>
      </pc:sldChg>
      <pc:sldChg chg="del">
        <pc:chgData name="Bryn Portella" userId="S::bryn.portella@revature.com::cac9ba8b-dbd7-41cd-af06-e643c8802b55" providerId="AD" clId="Web-{E2C9B59F-6095-B000-FA84-28AAC6079378}" dt="2021-03-19T12:25:04.773" v="42"/>
        <pc:sldMkLst>
          <pc:docMk/>
          <pc:sldMk cId="1047252517" sldId="268"/>
        </pc:sldMkLst>
      </pc:sldChg>
      <pc:sldChg chg="del">
        <pc:chgData name="Bryn Portella" userId="S::bryn.portella@revature.com::cac9ba8b-dbd7-41cd-af06-e643c8802b55" providerId="AD" clId="Web-{E2C9B59F-6095-B000-FA84-28AAC6079378}" dt="2021-03-19T12:25:04.773" v="41"/>
        <pc:sldMkLst>
          <pc:docMk/>
          <pc:sldMk cId="1151404171" sldId="273"/>
        </pc:sldMkLst>
      </pc:sldChg>
      <pc:sldChg chg="del">
        <pc:chgData name="Bryn Portella" userId="S::bryn.portella@revature.com::cac9ba8b-dbd7-41cd-af06-e643c8802b55" providerId="AD" clId="Web-{E2C9B59F-6095-B000-FA84-28AAC6079378}" dt="2021-03-19T12:25:04.773" v="39"/>
        <pc:sldMkLst>
          <pc:docMk/>
          <pc:sldMk cId="62257740" sldId="274"/>
        </pc:sldMkLst>
      </pc:sldChg>
      <pc:sldChg chg="del">
        <pc:chgData name="Bryn Portella" userId="S::bryn.portella@revature.com::cac9ba8b-dbd7-41cd-af06-e643c8802b55" providerId="AD" clId="Web-{E2C9B59F-6095-B000-FA84-28AAC6079378}" dt="2021-03-19T12:25:04.757" v="38"/>
        <pc:sldMkLst>
          <pc:docMk/>
          <pc:sldMk cId="2537260911" sldId="275"/>
        </pc:sldMkLst>
      </pc:sldChg>
      <pc:sldChg chg="del">
        <pc:chgData name="Bryn Portella" userId="S::bryn.portella@revature.com::cac9ba8b-dbd7-41cd-af06-e643c8802b55" providerId="AD" clId="Web-{E2C9B59F-6095-B000-FA84-28AAC6079378}" dt="2021-03-19T12:25:04.757" v="37"/>
        <pc:sldMkLst>
          <pc:docMk/>
          <pc:sldMk cId="2619193144" sldId="276"/>
        </pc:sldMkLst>
      </pc:sldChg>
      <pc:sldChg chg="del">
        <pc:chgData name="Bryn Portella" userId="S::bryn.portella@revature.com::cac9ba8b-dbd7-41cd-af06-e643c8802b55" providerId="AD" clId="Web-{E2C9B59F-6095-B000-FA84-28AAC6079378}" dt="2021-03-19T12:25:04.757" v="36"/>
        <pc:sldMkLst>
          <pc:docMk/>
          <pc:sldMk cId="955026027" sldId="282"/>
        </pc:sldMkLst>
      </pc:sldChg>
      <pc:sldChg chg="del">
        <pc:chgData name="Bryn Portella" userId="S::bryn.portella@revature.com::cac9ba8b-dbd7-41cd-af06-e643c8802b55" providerId="AD" clId="Web-{E2C9B59F-6095-B000-FA84-28AAC6079378}" dt="2021-03-19T12:25:04.757" v="35"/>
        <pc:sldMkLst>
          <pc:docMk/>
          <pc:sldMk cId="684893027" sldId="283"/>
        </pc:sldMkLst>
      </pc:sldChg>
      <pc:sldChg chg="add">
        <pc:chgData name="Bryn Portella" userId="S::bryn.portella@revature.com::cac9ba8b-dbd7-41cd-af06-e643c8802b55" providerId="AD" clId="Web-{E2C9B59F-6095-B000-FA84-28AAC6079378}" dt="2021-03-19T12:24:48.475" v="30"/>
        <pc:sldMkLst>
          <pc:docMk/>
          <pc:sldMk cId="798059755" sldId="284"/>
        </pc:sldMkLst>
      </pc:sldChg>
      <pc:sldChg chg="add">
        <pc:chgData name="Bryn Portella" userId="S::bryn.portella@revature.com::cac9ba8b-dbd7-41cd-af06-e643c8802b55" providerId="AD" clId="Web-{E2C9B59F-6095-B000-FA84-28AAC6079378}" dt="2021-03-19T12:24:48.585" v="31"/>
        <pc:sldMkLst>
          <pc:docMk/>
          <pc:sldMk cId="2562707669" sldId="285"/>
        </pc:sldMkLst>
      </pc:sldChg>
      <pc:sldChg chg="add">
        <pc:chgData name="Bryn Portella" userId="S::bryn.portella@revature.com::cac9ba8b-dbd7-41cd-af06-e643c8802b55" providerId="AD" clId="Web-{E2C9B59F-6095-B000-FA84-28AAC6079378}" dt="2021-03-19T12:24:48.679" v="32"/>
        <pc:sldMkLst>
          <pc:docMk/>
          <pc:sldMk cId="3232344354" sldId="286"/>
        </pc:sldMkLst>
      </pc:sldChg>
      <pc:sldChg chg="add">
        <pc:chgData name="Bryn Portella" userId="S::bryn.portella@revature.com::cac9ba8b-dbd7-41cd-af06-e643c8802b55" providerId="AD" clId="Web-{E2C9B59F-6095-B000-FA84-28AAC6079378}" dt="2021-03-19T12:24:48.741" v="33"/>
        <pc:sldMkLst>
          <pc:docMk/>
          <pc:sldMk cId="3520322541" sldId="287"/>
        </pc:sldMkLst>
      </pc:sldChg>
      <pc:sldChg chg="add">
        <pc:chgData name="Bryn Portella" userId="S::bryn.portella@revature.com::cac9ba8b-dbd7-41cd-af06-e643c8802b55" providerId="AD" clId="Web-{E2C9B59F-6095-B000-FA84-28AAC6079378}" dt="2021-03-19T12:24:48.835" v="34"/>
        <pc:sldMkLst>
          <pc:docMk/>
          <pc:sldMk cId="2454829889" sldId="288"/>
        </pc:sldMkLst>
      </pc:sldChg>
      <pc:sldChg chg="modSp add">
        <pc:chgData name="Bryn Portella" userId="S::bryn.portella@revature.com::cac9ba8b-dbd7-41cd-af06-e643c8802b55" providerId="AD" clId="Web-{E2C9B59F-6095-B000-FA84-28AAC6079378}" dt="2021-03-19T12:25:30.164" v="45" actId="20577"/>
        <pc:sldMkLst>
          <pc:docMk/>
          <pc:sldMk cId="1637810120" sldId="289"/>
        </pc:sldMkLst>
        <pc:spChg chg="mod">
          <ac:chgData name="Bryn Portella" userId="S::bryn.portella@revature.com::cac9ba8b-dbd7-41cd-af06-e643c8802b55" providerId="AD" clId="Web-{E2C9B59F-6095-B000-FA84-28AAC6079378}" dt="2021-03-19T12:25:30.164" v="45" actId="20577"/>
          <ac:spMkLst>
            <pc:docMk/>
            <pc:sldMk cId="1637810120" sldId="289"/>
            <ac:spMk id="260" creationId="{00000000-0000-0000-0000-000000000000}"/>
          </ac:spMkLst>
        </pc:spChg>
      </pc:sldChg>
      <pc:sldChg chg="add del">
        <pc:chgData name="Bryn Portella" userId="S::bryn.portella@revature.com::cac9ba8b-dbd7-41cd-af06-e643c8802b55" providerId="AD" clId="Web-{E2C9B59F-6095-B000-FA84-28AAC6079378}" dt="2021-03-19T12:26:56.353" v="47"/>
        <pc:sldMkLst>
          <pc:docMk/>
          <pc:sldMk cId="1691247383" sldId="290"/>
        </pc:sldMkLst>
      </pc:sldChg>
      <pc:sldChg chg="add">
        <pc:chgData name="Bryn Portella" userId="S::bryn.portella@revature.com::cac9ba8b-dbd7-41cd-af06-e643c8802b55" providerId="AD" clId="Web-{E2C9B59F-6095-B000-FA84-28AAC6079378}" dt="2021-03-19T12:27:22.432" v="48"/>
        <pc:sldMkLst>
          <pc:docMk/>
          <pc:sldMk cId="3696428928" sldId="290"/>
        </pc:sldMkLst>
      </pc:sldChg>
      <pc:sldChg chg="add">
        <pc:chgData name="Bryn Portella" userId="S::bryn.portella@revature.com::cac9ba8b-dbd7-41cd-af06-e643c8802b55" providerId="AD" clId="Web-{E2C9B59F-6095-B000-FA84-28AAC6079378}" dt="2021-03-19T12:27:22.495" v="49"/>
        <pc:sldMkLst>
          <pc:docMk/>
          <pc:sldMk cId="2233307141" sldId="291"/>
        </pc:sldMkLst>
      </pc:sldChg>
      <pc:sldChg chg="modSp add">
        <pc:chgData name="Bryn Portella" userId="S::bryn.portella@revature.com::cac9ba8b-dbd7-41cd-af06-e643c8802b55" providerId="AD" clId="Web-{E2C9B59F-6095-B000-FA84-28AAC6079378}" dt="2021-03-19T12:27:58.042" v="63" actId="20577"/>
        <pc:sldMkLst>
          <pc:docMk/>
          <pc:sldMk cId="1081143050" sldId="292"/>
        </pc:sldMkLst>
        <pc:spChg chg="mod">
          <ac:chgData name="Bryn Portella" userId="S::bryn.portella@revature.com::cac9ba8b-dbd7-41cd-af06-e643c8802b55" providerId="AD" clId="Web-{E2C9B59F-6095-B000-FA84-28AAC6079378}" dt="2021-03-19T12:27:58.042" v="63" actId="20577"/>
          <ac:spMkLst>
            <pc:docMk/>
            <pc:sldMk cId="1081143050" sldId="292"/>
            <ac:spMk id="275" creationId="{00000000-0000-0000-0000-000000000000}"/>
          </ac:spMkLst>
        </pc:spChg>
      </pc:sldChg>
      <pc:sldChg chg="add">
        <pc:chgData name="Bryn Portella" userId="S::bryn.portella@revature.com::cac9ba8b-dbd7-41cd-af06-e643c8802b55" providerId="AD" clId="Web-{E2C9B59F-6095-B000-FA84-28AAC6079378}" dt="2021-03-19T12:30:04.826" v="64"/>
        <pc:sldMkLst>
          <pc:docMk/>
          <pc:sldMk cId="3286578771" sldId="293"/>
        </pc:sldMkLst>
      </pc:sldChg>
      <pc:sldChg chg="add">
        <pc:chgData name="Bryn Portella" userId="S::bryn.portella@revature.com::cac9ba8b-dbd7-41cd-af06-e643c8802b55" providerId="AD" clId="Web-{E2C9B59F-6095-B000-FA84-28AAC6079378}" dt="2021-03-19T12:30:04.905" v="65"/>
        <pc:sldMkLst>
          <pc:docMk/>
          <pc:sldMk cId="3662724148" sldId="294"/>
        </pc:sldMkLst>
      </pc:sldChg>
      <pc:sldChg chg="modSp add">
        <pc:chgData name="Bryn Portella" userId="S::bryn.portella@revature.com::cac9ba8b-dbd7-41cd-af06-e643c8802b55" providerId="AD" clId="Web-{E2C9B59F-6095-B000-FA84-28AAC6079378}" dt="2021-03-19T12:34:11.301" v="78" actId="20577"/>
        <pc:sldMkLst>
          <pc:docMk/>
          <pc:sldMk cId="1948273752" sldId="295"/>
        </pc:sldMkLst>
        <pc:spChg chg="mod">
          <ac:chgData name="Bryn Portella" userId="S::bryn.portella@revature.com::cac9ba8b-dbd7-41cd-af06-e643c8802b55" providerId="AD" clId="Web-{E2C9B59F-6095-B000-FA84-28AAC6079378}" dt="2021-03-19T12:34:11.301" v="78" actId="20577"/>
          <ac:spMkLst>
            <pc:docMk/>
            <pc:sldMk cId="1948273752" sldId="295"/>
            <ac:spMk id="33" creationId="{3EDC9D56-44E2-49B7-915F-D4A9153D8F1A}"/>
          </ac:spMkLst>
        </pc:spChg>
      </pc:sldChg>
      <pc:sldChg chg="modSp add">
        <pc:chgData name="Bryn Portella" userId="S::bryn.portella@revature.com::cac9ba8b-dbd7-41cd-af06-e643c8802b55" providerId="AD" clId="Web-{E2C9B59F-6095-B000-FA84-28AAC6079378}" dt="2021-03-19T12:34:00.644" v="77" actId="1076"/>
        <pc:sldMkLst>
          <pc:docMk/>
          <pc:sldMk cId="3115908020" sldId="296"/>
        </pc:sldMkLst>
        <pc:spChg chg="mod">
          <ac:chgData name="Bryn Portella" userId="S::bryn.portella@revature.com::cac9ba8b-dbd7-41cd-af06-e643c8802b55" providerId="AD" clId="Web-{E2C9B59F-6095-B000-FA84-28AAC6079378}" dt="2021-03-19T12:34:00.644" v="77" actId="1076"/>
          <ac:spMkLst>
            <pc:docMk/>
            <pc:sldMk cId="3115908020" sldId="296"/>
            <ac:spMk id="274" creationId="{00000000-0000-0000-0000-000000000000}"/>
          </ac:spMkLst>
        </pc:spChg>
      </pc:sldChg>
      <pc:sldChg chg="add">
        <pc:chgData name="Bryn Portella" userId="S::bryn.portella@revature.com::cac9ba8b-dbd7-41cd-af06-e643c8802b55" providerId="AD" clId="Web-{E2C9B59F-6095-B000-FA84-28AAC6079378}" dt="2021-03-19T12:36:37.460" v="79"/>
        <pc:sldMkLst>
          <pc:docMk/>
          <pc:sldMk cId="2567433599" sldId="297"/>
        </pc:sldMkLst>
      </pc:sldChg>
      <pc:sldChg chg="modSp add addAnim delAnim modAnim">
        <pc:chgData name="Bryn Portella" userId="S::bryn.portella@revature.com::cac9ba8b-dbd7-41cd-af06-e643c8802b55" providerId="AD" clId="Web-{E2C9B59F-6095-B000-FA84-28AAC6079378}" dt="2021-03-19T12:49:00.040" v="106"/>
        <pc:sldMkLst>
          <pc:docMk/>
          <pc:sldMk cId="3084363477" sldId="298"/>
        </pc:sldMkLst>
        <pc:spChg chg="mod modVis">
          <ac:chgData name="Bryn Portella" userId="S::bryn.portella@revature.com::cac9ba8b-dbd7-41cd-af06-e643c8802b55" providerId="AD" clId="Web-{E2C9B59F-6095-B000-FA84-28AAC6079378}" dt="2021-03-19T12:47:41.163" v="99"/>
          <ac:spMkLst>
            <pc:docMk/>
            <pc:sldMk cId="3084363477" sldId="298"/>
            <ac:spMk id="2" creationId="{69E2A5A8-9BA7-481E-8EC3-BEB66C60FAAE}"/>
          </ac:spMkLst>
        </pc:spChg>
        <pc:spChg chg="mod modVis">
          <ac:chgData name="Bryn Portella" userId="S::bryn.portella@revature.com::cac9ba8b-dbd7-41cd-af06-e643c8802b55" providerId="AD" clId="Web-{E2C9B59F-6095-B000-FA84-28AAC6079378}" dt="2021-03-19T12:47:41.179" v="100"/>
          <ac:spMkLst>
            <pc:docMk/>
            <pc:sldMk cId="3084363477" sldId="298"/>
            <ac:spMk id="3" creationId="{503D1FF6-ED54-4FC9-90DA-AC0BA4E85036}"/>
          </ac:spMkLst>
        </pc:spChg>
        <pc:spChg chg="mod modVis">
          <ac:chgData name="Bryn Portella" userId="S::bryn.portella@revature.com::cac9ba8b-dbd7-41cd-af06-e643c8802b55" providerId="AD" clId="Web-{E2C9B59F-6095-B000-FA84-28AAC6079378}" dt="2021-03-19T12:47:41.195" v="101"/>
          <ac:spMkLst>
            <pc:docMk/>
            <pc:sldMk cId="3084363477" sldId="298"/>
            <ac:spMk id="4" creationId="{F0C76E94-6ED0-46A2-ABEB-64B22709EE64}"/>
          </ac:spMkLst>
        </pc:spChg>
        <pc:spChg chg="mod ord modVis">
          <ac:chgData name="Bryn Portella" userId="S::bryn.portella@revature.com::cac9ba8b-dbd7-41cd-af06-e643c8802b55" providerId="AD" clId="Web-{E2C9B59F-6095-B000-FA84-28AAC6079378}" dt="2021-03-19T12:47:41.210" v="102"/>
          <ac:spMkLst>
            <pc:docMk/>
            <pc:sldMk cId="3084363477" sldId="298"/>
            <ac:spMk id="5" creationId="{0FD72F5F-CC8A-4985-A412-6CA1D47935E6}"/>
          </ac:spMkLst>
        </pc:spChg>
      </pc:sldChg>
      <pc:sldChg chg="add">
        <pc:chgData name="Bryn Portella" userId="S::bryn.portella@revature.com::cac9ba8b-dbd7-41cd-af06-e643c8802b55" providerId="AD" clId="Web-{E2C9B59F-6095-B000-FA84-28AAC6079378}" dt="2021-03-19T12:36:37.664" v="81"/>
        <pc:sldMkLst>
          <pc:docMk/>
          <pc:sldMk cId="189249443" sldId="299"/>
        </pc:sldMkLst>
      </pc:sldChg>
      <pc:sldChg chg="add">
        <pc:chgData name="Bryn Portella" userId="S::bryn.portella@revature.com::cac9ba8b-dbd7-41cd-af06-e643c8802b55" providerId="AD" clId="Web-{E2C9B59F-6095-B000-FA84-28AAC6079378}" dt="2021-03-19T12:36:37.710" v="82"/>
        <pc:sldMkLst>
          <pc:docMk/>
          <pc:sldMk cId="1509422450" sldId="300"/>
        </pc:sldMkLst>
      </pc:sldChg>
      <pc:sldChg chg="add">
        <pc:chgData name="Bryn Portella" userId="S::bryn.portella@revature.com::cac9ba8b-dbd7-41cd-af06-e643c8802b55" providerId="AD" clId="Web-{E2C9B59F-6095-B000-FA84-28AAC6079378}" dt="2021-03-19T12:36:37.820" v="83"/>
        <pc:sldMkLst>
          <pc:docMk/>
          <pc:sldMk cId="3510432706" sldId="301"/>
        </pc:sldMkLst>
      </pc:sldChg>
      <pc:sldChg chg="add">
        <pc:chgData name="Bryn Portella" userId="S::bryn.portella@revature.com::cac9ba8b-dbd7-41cd-af06-e643c8802b55" providerId="AD" clId="Web-{E2C9B59F-6095-B000-FA84-28AAC6079378}" dt="2021-03-19T12:36:37.929" v="84"/>
        <pc:sldMkLst>
          <pc:docMk/>
          <pc:sldMk cId="3452011651" sldId="302"/>
        </pc:sldMkLst>
      </pc:sldChg>
      <pc:sldChg chg="add">
        <pc:chgData name="Bryn Portella" userId="S::bryn.portella@revature.com::cac9ba8b-dbd7-41cd-af06-e643c8802b55" providerId="AD" clId="Web-{E2C9B59F-6095-B000-FA84-28AAC6079378}" dt="2021-03-19T12:36:38.023" v="85"/>
        <pc:sldMkLst>
          <pc:docMk/>
          <pc:sldMk cId="3336311093" sldId="303"/>
        </pc:sldMkLst>
      </pc:sldChg>
    </pc:docChg>
  </pc:docChgLst>
  <pc:docChgLst>
    <pc:chgData name="Bryn Portella" userId="S::bryn.portella@revature.com::cac9ba8b-dbd7-41cd-af06-e643c8802b55" providerId="AD" clId="Web-{46417A02-0DA5-A129-3718-83AEF146C0B8}"/>
    <pc:docChg chg="addSld delSld modSld">
      <pc:chgData name="Bryn Portella" userId="S::bryn.portella@revature.com::cac9ba8b-dbd7-41cd-af06-e643c8802b55" providerId="AD" clId="Web-{46417A02-0DA5-A129-3718-83AEF146C0B8}" dt="2021-03-19T12:21:15.349" v="23"/>
      <pc:docMkLst>
        <pc:docMk/>
      </pc:docMkLst>
      <pc:sldChg chg="del">
        <pc:chgData name="Bryn Portella" userId="S::bryn.portella@revature.com::cac9ba8b-dbd7-41cd-af06-e643c8802b55" providerId="AD" clId="Web-{46417A02-0DA5-A129-3718-83AEF146C0B8}" dt="2021-03-19T12:19:08.280" v="0"/>
        <pc:sldMkLst>
          <pc:docMk/>
          <pc:sldMk cId="0" sldId="258"/>
        </pc:sldMkLst>
      </pc:sldChg>
      <pc:sldChg chg="del">
        <pc:chgData name="Bryn Portella" userId="S::bryn.portella@revature.com::cac9ba8b-dbd7-41cd-af06-e643c8802b55" providerId="AD" clId="Web-{46417A02-0DA5-A129-3718-83AEF146C0B8}" dt="2021-03-19T12:20:07.908" v="11"/>
        <pc:sldMkLst>
          <pc:docMk/>
          <pc:sldMk cId="4280592927" sldId="259"/>
        </pc:sldMkLst>
      </pc:sldChg>
      <pc:sldChg chg="modSp">
        <pc:chgData name="Bryn Portella" userId="S::bryn.portella@revature.com::cac9ba8b-dbd7-41cd-af06-e643c8802b55" providerId="AD" clId="Web-{46417A02-0DA5-A129-3718-83AEF146C0B8}" dt="2021-03-19T12:19:17.233" v="5" actId="20577"/>
        <pc:sldMkLst>
          <pc:docMk/>
          <pc:sldMk cId="0" sldId="262"/>
        </pc:sldMkLst>
        <pc:spChg chg="mod">
          <ac:chgData name="Bryn Portella" userId="S::bryn.portella@revature.com::cac9ba8b-dbd7-41cd-af06-e643c8802b55" providerId="AD" clId="Web-{46417A02-0DA5-A129-3718-83AEF146C0B8}" dt="2021-03-19T12:19:17.233" v="5" actId="20577"/>
          <ac:spMkLst>
            <pc:docMk/>
            <pc:sldMk cId="0" sldId="262"/>
            <ac:spMk id="253" creationId="{00000000-0000-0000-0000-000000000000}"/>
          </ac:spMkLst>
        </pc:spChg>
      </pc:sldChg>
      <pc:sldChg chg="del">
        <pc:chgData name="Bryn Portella" userId="S::bryn.portella@revature.com::cac9ba8b-dbd7-41cd-af06-e643c8802b55" providerId="AD" clId="Web-{46417A02-0DA5-A129-3718-83AEF146C0B8}" dt="2021-03-19T12:20:09.064" v="12"/>
        <pc:sldMkLst>
          <pc:docMk/>
          <pc:sldMk cId="4211943614" sldId="269"/>
        </pc:sldMkLst>
      </pc:sldChg>
      <pc:sldChg chg="del">
        <pc:chgData name="Bryn Portella" userId="S::bryn.portella@revature.com::cac9ba8b-dbd7-41cd-af06-e643c8802b55" providerId="AD" clId="Web-{46417A02-0DA5-A129-3718-83AEF146C0B8}" dt="2021-03-19T12:19:58.767" v="6"/>
        <pc:sldMkLst>
          <pc:docMk/>
          <pc:sldMk cId="3975998382" sldId="277"/>
        </pc:sldMkLst>
      </pc:sldChg>
      <pc:sldChg chg="del">
        <pc:chgData name="Bryn Portella" userId="S::bryn.portella@revature.com::cac9ba8b-dbd7-41cd-af06-e643c8802b55" providerId="AD" clId="Web-{46417A02-0DA5-A129-3718-83AEF146C0B8}" dt="2021-03-19T12:20:02.751" v="8"/>
        <pc:sldMkLst>
          <pc:docMk/>
          <pc:sldMk cId="1820702533" sldId="278"/>
        </pc:sldMkLst>
      </pc:sldChg>
      <pc:sldChg chg="del">
        <pc:chgData name="Bryn Portella" userId="S::bryn.portella@revature.com::cac9ba8b-dbd7-41cd-af06-e643c8802b55" providerId="AD" clId="Web-{46417A02-0DA5-A129-3718-83AEF146C0B8}" dt="2021-03-19T12:20:04.955" v="9"/>
        <pc:sldMkLst>
          <pc:docMk/>
          <pc:sldMk cId="3331123589" sldId="279"/>
        </pc:sldMkLst>
      </pc:sldChg>
      <pc:sldChg chg="del">
        <pc:chgData name="Bryn Portella" userId="S::bryn.portella@revature.com::cac9ba8b-dbd7-41cd-af06-e643c8802b55" providerId="AD" clId="Web-{46417A02-0DA5-A129-3718-83AEF146C0B8}" dt="2021-03-19T12:20:06.486" v="10"/>
        <pc:sldMkLst>
          <pc:docMk/>
          <pc:sldMk cId="902746802" sldId="280"/>
        </pc:sldMkLst>
      </pc:sldChg>
      <pc:sldChg chg="del">
        <pc:chgData name="Bryn Portella" userId="S::bryn.portella@revature.com::cac9ba8b-dbd7-41cd-af06-e643c8802b55" providerId="AD" clId="Web-{46417A02-0DA5-A129-3718-83AEF146C0B8}" dt="2021-03-19T12:20:11.127" v="13"/>
        <pc:sldMkLst>
          <pc:docMk/>
          <pc:sldMk cId="2406463724" sldId="281"/>
        </pc:sldMkLst>
      </pc:sldChg>
      <pc:sldChg chg="add del">
        <pc:chgData name="Bryn Portella" userId="S::bryn.portella@revature.com::cac9ba8b-dbd7-41cd-af06-e643c8802b55" providerId="AD" clId="Web-{46417A02-0DA5-A129-3718-83AEF146C0B8}" dt="2021-03-19T12:21:06.020" v="21"/>
        <pc:sldMkLst>
          <pc:docMk/>
          <pc:sldMk cId="955026027" sldId="282"/>
        </pc:sldMkLst>
      </pc:sldChg>
      <pc:sldChg chg="add del">
        <pc:chgData name="Bryn Portella" userId="S::bryn.portella@revature.com::cac9ba8b-dbd7-41cd-af06-e643c8802b55" providerId="AD" clId="Web-{46417A02-0DA5-A129-3718-83AEF146C0B8}" dt="2021-03-19T12:21:01.020" v="20"/>
        <pc:sldMkLst>
          <pc:docMk/>
          <pc:sldMk cId="684893027" sldId="283"/>
        </pc:sldMkLst>
      </pc:sldChg>
      <pc:sldChg chg="add del">
        <pc:chgData name="Bryn Portella" userId="S::bryn.portella@revature.com::cac9ba8b-dbd7-41cd-af06-e643c8802b55" providerId="AD" clId="Web-{46417A02-0DA5-A129-3718-83AEF146C0B8}" dt="2021-03-19T12:21:15.349" v="23"/>
        <pc:sldMkLst>
          <pc:docMk/>
          <pc:sldMk cId="3868186451" sldId="284"/>
        </pc:sldMkLst>
      </pc:sldChg>
      <pc:sldChg chg="add del">
        <pc:chgData name="Bryn Portella" userId="S::bryn.portella@revature.com::cac9ba8b-dbd7-41cd-af06-e643c8802b55" providerId="AD" clId="Web-{46417A02-0DA5-A129-3718-83AEF146C0B8}" dt="2021-03-19T12:21:15.349" v="22"/>
        <pc:sldMkLst>
          <pc:docMk/>
          <pc:sldMk cId="191839204" sldId="285"/>
        </pc:sldMkLst>
      </pc:sldChg>
      <pc:sldChg chg="del">
        <pc:chgData name="Bryn Portella" userId="S::bryn.portella@revature.com::cac9ba8b-dbd7-41cd-af06-e643c8802b55" providerId="AD" clId="Web-{46417A02-0DA5-A129-3718-83AEF146C0B8}" dt="2021-03-19T12:20:00.923" v="7"/>
        <pc:sldMkLst>
          <pc:docMk/>
          <pc:sldMk cId="1443225490" sldId="286"/>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29.568"/>
    </inkml:context>
    <inkml:brush xml:id="br0">
      <inkml:brushProperty name="width" value="0.05" units="cm"/>
      <inkml:brushProperty name="height" value="0.05" units="cm"/>
      <inkml:brushProperty name="color" value="#F6630D"/>
      <inkml:brushProperty name="ignorePressure" value="1"/>
    </inkml:brush>
  </inkml:definitions>
  <inkml:trace contextRef="#ctx0" brushRef="#br0">2290 71,'0'0,"0"0,0 0,-20 0,-624 10,471-18,-148-26,-24-3,288 35,0 3,0 2,1 3,-1 2,1 2,-47 17,75-19,0 2,1 2,1 0,0 2,0 1,1 0,1 2,-14 13,30-21,-1 1,1 0,1 0,0 0,0 1,1 0,1 1,0-1,-4 12,3-5,1 0,1 0,0 0,1 1,1-1,1 9,1-18,0-1,1 1,0-1,0 1,1-1,0 0,1 1,0-1,0 0,0-1,1 1,0-1,1 1,0-1,3 4,0-3,1 1,0-1,0-1,0 0,1 0,0-1,1 0,-1-1,1 0,6 2,17 3,1-1,1-1,-1-2,1-2,0-1,32-1,138-9,24-11,-23 1,350 1,-405 12,0-7,30-10,-120 11,0-2,0-4,-42 11,-1-1,0-1,0-1,-1-1,0 0,-1-2,0 0,5-4,-18 12,0 0,-1-1,1 1,-1-1,0 0,0 1,0-1,0-1,-1 1,1 0,-1-1,0 1,-1-1,1 1,-1-1,0 0,0 0,0 0,-1 0,0-1,-1 0,1-1,-2 1,1 0,0 0,-1 0,0 0,-1 0,0 1,1-1,-2 1,1-1,-2-1,-7-8,-1 0,0 1,-1 1,-1 0,0 1,0 0,-2 1,1 1,-3 0,3 2,0 1,0 1,-1 0,1 2,-1 0,0 0,-1 2,-6-1,-24 2,-1 1,-15 4,15-1,40-2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32.609"/>
    </inkml:context>
    <inkml:brush xml:id="br0">
      <inkml:brushProperty name="width" value="0.05" units="cm"/>
      <inkml:brushProperty name="height" value="0.05" units="cm"/>
      <inkml:brushProperty name="color" value="#F6630D"/>
      <inkml:brushProperty name="ignorePressure" value="1"/>
    </inkml:brush>
  </inkml:definitions>
  <inkml:trace contextRef="#ctx0" brushRef="#br0">48 948,'15'-16,"-2"2,0 0,1 1,0 1,1 0,1 1,0 1,0 0,15-6,-6 7,0 1,1 1,0 1,12 0,108-9,-114 12,28 0,-1 3,1 3,-1 2,0 2,-1 3,0 3,0 2,-1 3,12 8,-31-11,-1 2,0 2,-2 2,0 1,28 23,-43-28,0 1,-1 0,-1 1,-1 1,-1 1,0 1,-2 0,0 1,6 17,-17-34,0 1,0-1,-1 1,0 0,0 0,-1 0,0 0,0 0,0 0,-1 0,0 1,-1 2,0-4,-1-1,1 0,-1 0,0 0,-1 0,1 0,-1 0,0 0,0-1,0 0,-1 1,0-1,0 0,0-1,0 1,-3 1,-28 20,-1 0,-1-3,-33 15,-12 0,-31 7,42-18,-1-4,-72 12,99-27,-1-1,0-3,0-1,0-3,-21-3,7-4,38 4,1 1,-1 1,0 0,-1 2,22 0</inkml:trace>
  <inkml:trace contextRef="#ctx0" brushRef="#br0" timeOffset="553.76">318 1490,'0'0,"0"0,1 22,16 72,-9-59,-2 0,-1 0,-2 0,-1 0,-2 0,-2 5,2-40,0-1</inkml:trace>
  <inkml:trace contextRef="#ctx0" brushRef="#br0" timeOffset="1317.08">318 1454,'0'0,"-2"3,-1 0,1 0,0 0,-1-1,1 1,-1-1,0 1,-1 0,-2 2,-33 28,-2-1,-1-3,-41 22,0 1,84-51,-1 1,1-1,0 0,-1 1,1-1,0 0,0 0,0 0,0 0,0 0,0 0,0 0,1 0,-1 0,0 0,0-1,2 2,29 20,193 106,-210-115,-14-12,1 1,-1-1,1 1,0-1,0 1,0-1,-1 0,1 0,0 0,1 0,-1 0,0 0,1 0,0-1</inkml:trace>
  <inkml:trace contextRef="#ctx0" brushRef="#br0" timeOffset="2932.78">1929 781,'-7'-32,"3"20,0 0,0 1,-1-1,0 1,-1-1,0 2,-1-1,-1 1,1 0,-2 0,1 1,-1 0,-2-1,9 9,1 0,0 1,0-1,-1 0,1 1,0-1,-1 1,1-1,0 1,-1-1,1 1,-1 0,1 0,-1 0,1 0,-1 0,1 0,0 0,-1 0,1 1,-1-1,1 1,-1-1,0 1,-1 1,1-1,0 1,-1 0,1 0,0-1,0 1,0 1,0-1,0 0,0 2,-5 6,2 1,-1-1,1 1,1 0,-1 5,1-5,2 1,-1-1,1 1,1 0,0 0,1 0,0 0,1-1,0 1,1 0,0 0,1-1,0 1,1-1,3 5,-5-10,2 1,-1-1,1 0,-1 0,2-1,-1 1,1-1,-1 0,1 0,1 0,-1-1,1 0,0 0,0 0,0-1,0 0,0 0,1 0,-1-1,1 0,0-1,0 1,0-1,0 0,0-1,6 0,-7 0,0 0,-1-1,1 0,-1 0,1 0,-1-1,0 0,0 0,1 0,-1-1,0 1,-1-1,1 0,-1-1,1 1,-1-1,0 0,0 0,0 0,1-3,-2 3</inkml:trace>
  <inkml:trace contextRef="#ctx0" brushRef="#br0" timeOffset="4053.46">2347 604,'0'0,"0"0,-26-15,-5-2,24 12,0 0,-1 1,0 0,0 0,0 1,-1 0,-4 0,11 2,0 1,-1 0,1 0,-1 0,1 0,0 1,-1-1,1 1,0-1,-1 1,1 0,0 0,0 0,-1 0,1 0,0 1,0-1,0 1,1-1,-1 1,0 0,0-1,1 1,-1 0,1 0,0 0,0 0,0 1,-1 1,-7 14,1 0,1 1,1 0,0 0,2 1,0 0,1 0,1 0,1 0,1 0,1 11,-1-28,0-1,0 1,1-1,-1 0,1 1,-1-1,1 0,0 0,0 0,0 1,0-1,0 0,0 0,1 0,-1 0,1-1,-1 1,1 0,0-1,0 1,0-1,0 1,0-1,0 0,0-1,1 0,-1 1,1-1,-1 0,0 0,1 0,-1 0,1 0,-1-1,1 1,-1-1,0 0,1 1,-1-1,0 0,0-1,0 1,0 0,0 0,0-1,1 0,4-4,1 0,-1-1,-1 0,1 0,-1-1,0 0,-1 0,0 0,0 0,-1-1,0 0,1-4,-1 2,0 0,-1 0,-1-1,0 1,0-1,-1 1,0-1,-1 1,-1-1,0-3,29 50,-22-27,10 14,2 0,0-1,1-1,12 9,-23-24</inkml:trace>
  <inkml:trace contextRef="#ctx0" brushRef="#br0" timeOffset="4765.49">2423 16,'1'32,"14"61,3-1,22 58,17 84,-54-221,-2-8,0 0,0 0,0 0,0 0,-1 0,0 0,0 0,0 0,-1 0,1-5,0 0</inkml:trace>
  <inkml:trace contextRef="#ctx0" brushRef="#br0" timeOffset="5501.49">2658 1,'3'25,"21"103,57 286,-75-390,-4-18,0 1,0-1,-1 0,0 1,0 0,-1-1,1 1,-1 0,-1 2,1-9,0 0</inkml:trace>
  <inkml:trace contextRef="#ctx0" brushRef="#br0" timeOffset="6634.76">3117 234,'0'0,"-10"-25,6 20,1-1,-1 1,0 0,-1 0,1 0,-1 0,0 1,0 0,0 0,-1 0,0 1,1 0,-2-1,4 3,0 0,0 0,-1 0,1 0,-1 1,1-1,-1 1,1 0,0 0,-1 0,1 1,-1-1,1 1,-1 0,1-1,0 2,0-1,-1 0,1 1,0-1,0 1,0 0,1 0,-1 0,0 1,-1 0,0 0,0 1,0 0,1-1,-1 2,1-1,0 0,1 0,-1 1,1 0,0-1,0 1,0 0,0 3,1-6,1 1,0 0,0 0,0 0,0-1,0 1,1 0,-1 0,1 0,0-1,0 1,0-1,0 1,0 0,1-1,-1 0,1 1,-1-1,1 0,0 0,0 0,0 0,0 0,0 0,1-1,-1 1,1 0,51 24,-44-22,0 0,0 0,-1 1,1 1,-1 0,7 6,-14-10,0 0,0 0,0 0,0 1,0 0,0-1,-1 1,0 0,1-1,-1 1,0 0,0 0,-1 0,1 0,-1 0,1 0,-1 0,0 0,0 0,0 0,-1 0,1 0,-1 0,1 0,-1 0,-1 1,2-1,-1 0,0-1,0 1,0 0,0-1,-1 0,1 1,-1-1,1 0,-1 1,0-1,0 0,0 0,0-1,0 1,-1 0,1-1,0 1,-1-1,1 0,-1 0,0 0,1 0,-1 0,0 0,1-1,-1 0,0 1,0-1,1 0,-1 0,0 0,-1-1,-7 0,1-1,0-1,0 1,0-1,0-1,0 0,1-1,-6-3,12 6,2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45.738"/>
    </inkml:context>
    <inkml:brush xml:id="br0">
      <inkml:brushProperty name="width" value="0.05" units="cm"/>
      <inkml:brushProperty name="height" value="0.05" units="cm"/>
      <inkml:brushProperty name="color" value="#F6630D"/>
      <inkml:brushProperty name="ignorePressure" value="1"/>
    </inkml:brush>
  </inkml:definitions>
  <inkml:trace contextRef="#ctx0" brushRef="#br0">11 557,'1'14,"1"1,1-1,1 0,0 0,0 0,2 0,4 8,6 17,14 42,39 69,-70-151,1 1</inkml:trace>
  <inkml:trace contextRef="#ctx0" brushRef="#br0" timeOffset="716.98">0 547,'21'-21,"-11"11,10-12,1 2,1 1,0 0,5-1,-20 15,1 1,1-1,-1 1,1 0,-1 1,1 0,0 1,0-1,0 2,1-1,-1 1,0 1,0 0,1 0,-1 1,1 0,-1 0,1 0,-1 1,0 1,0 0,0 0,0 0,0 1,-1 1,1 0,-1 0,-1 0,1 1,-1 0,0 0,0 1,0 0,-1 0,0 1,-1 0,0 0,0 0,0 0,-1 1,-1 0,1-1,-1 2,-1-1,0 0,0 0,-1 1,0-1,0 1,-1-1,-1 6,0 2,-1 1,-1-1,0 0,-1 0,-1 0,-1 0,0-1,-1 1,-1-2,0 1,-7 8,9-15,0 0,0-1,-1 0,0 0,0-1,-1 0,0 0,-1-1,1 0,-1 0,0-1,0 0,-1 0,0-1,1-1,-1 0,-1 0,1-1,0 0,-2 0,11-2,-1 0,0 0,0 0,0 0,0 0,0 0,1-1,-1 1,0-1,0 1,1-1,-3 0,3-1</inkml:trace>
  <inkml:trace contextRef="#ctx0" brushRef="#br0" timeOffset="1586.99">735 532,'-20'-18,"18"17,1 0,-1 0,0 1,0-1,1 1,-1 0,0-1,0 1,0 0,0 0,0 0,0 0,1 1,-1-1,0 0,0 1,0-1,1 1,-1 0,0 0,1-1,-1 1,0 0,0 1,0 0,0 0,0 1,1-1,-1 1,0-1,1 1,0 0,-1-1,1 1,0 0,0 0,1 0,-1 0,1 0,-2 10,1 0,0 0,2 0,-1 1,1-1,2 4,-3-15,1 6,1 1,0-1,0 1,1-1,0 0,3 6,-6-13,1 1,0-1,0 0,0 1,0-1,0 0,0 0,1 0,-1 1,0-1,0-1,1 1,-1 0,1 0,-1 0,1-1,-1 1,1-1,-1 1,1-1,0 0,-1 0,1 1,0-1,-1 0,1 0,0-1,-1 1,1 0,-1 0,1-1,0 1,-1-1,1 0,-1 1,1-1,0-1,5-2,0 0,0 0,-1-1,0 0,0-1,0 1,0-1,-1 0,0 0,0-1,1-3,-4 6,0 1,0-1,0 1,-1-1,0 0,1 0,-1 0,-1 0,1 0,-1 0,1-1,-1 3,-1-1,1 1,0 0,-1-1,1 1,-1 0,0 0,0 0,0-1,0 1,0 0,0 0,0 0,-1 1,1-1,-1 0,0 0,1 1,-3-2,2 1,-1 1,1 0,-1-1,1 1,-1 0,0 0,1 1,-1-1,0 0,0 1,1 0,-1-1,-2 1,-14-2,17 2</inkml:trace>
  <inkml:trace contextRef="#ctx0" brushRef="#br0" timeOffset="2668.36">1035 385,'-31'-11,"26"10,0 1,0-1,-1 1,1 0,0 1,0-1,0 1,0 0,0 0,0 0,0 1,0-1,1 1,-1 1,0-1,1 1,0-1,0 1,-1 0,2 1,-1-1,0 1,1 0,0 0,-1 0,2 0,-1 0,0 1,1-1,-2 4,0 0,1 0,-1 1,1-1,1 1,0-1,0 1,0 0,1 0,1 0,-1 0,1 0,1 0,0 0,0 0,1-1,0 1,1 2,-2-8,0 1,1-1,-1 0,1 0,0 0,-1 0,2 0,-1 0,0-1,0 1,1-1,0 1,-1-1,1 0,0 0,0 0,0-1,0 1,0-1,1 1,1-1,-1 0,-1-1,1 1,0-1,-1 0,1-1,0 1,-1-1,1 1,-1-1,1 0,-1-1,1 1,-1 0,1-1,-1 0,0 0,0 0,0 0,0 0,1-2,1-1,1 0,-1 0,0-1,-1 0,0 0,0 0,0 0,0-1,-1 1,0-1,-1 0,1 0,-1 0,-1 0,1 0,-1-1,0 1,-1 0,0-1,0 1,-1 0,1-1,-2-1,4 12,0-1,1 1,-1-1,1 0,0 0,-1 0,1 0,3 1,7 6,0 2,-1 1,0 0,-1 0,0 1,-1 0,-1 1,0 0,-1 1,0 0,-2 0,1 1,2 10,-6-14,-1 1,1-1,-2 1,0 0,0-1,-1 1,-1 0,0-1,-1 1,0-1,-1 1,0-1,-1 0,-1 0,0 0,0-1,-1 1,3-6,0-1,-1 0,1 0,-1-1,0 1,0-1,0 0,0 0,-1 0,0 0,0-1,0 0,0 0,0 0,-1-1,1 0,-1 0,0 0,1 0,-2-1,0 0,0-1,0 0,0 0,1 0,-1-1,0 0,0 0,0-1,1 1,-1-2,1 1,0-1,-1 0,1 0,0-1,1 1,-2-2,-3-3</inkml:trace>
  <inkml:trace contextRef="#ctx0" brushRef="#br0" timeOffset="3010.48">1204 56,'0'0,"0"0,0 0</inkml:trace>
  <inkml:trace contextRef="#ctx0" brushRef="#br0" timeOffset="3581.19">1214 0,'-1'70,"-1"-30,2 1,1-1,6 29,-6-59,1 0,1 1,-1-1,2 0,0 0,0-1,0 1,1-1,1 0,-1 0,1-1,1 1,0-1,0-1,1 1,2 1,-7-7,0 1,0-1,0 0,1-1,-1 1,1 0,-1-1,1 0,-1 0,1 0,0 0,0 0,0-1,-1 0,1 1,0-2,0 1,2 0,-4-1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0.742"/>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0,'0'0,"0"0,3 23,13 18,2 0,11 19,-4-12,5 21,-29-67,-1 0,1 0,0-1,0 1,0-1,0 1,0-1,1 1,-1-1,0 1,2 0,-2-1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1.737"/>
    </inkml:context>
    <inkml:brush xml:id="br0">
      <inkml:brushProperty name="width" value="0.05" units="cm"/>
      <inkml:brushProperty name="height" value="0.05" units="cm"/>
      <inkml:brushProperty name="color" value="#F6630D"/>
      <inkml:brushProperty name="ignorePressure" value="1"/>
    </inkml:brush>
  </inkml:definitions>
  <inkml:trace contextRef="#ctx0" brushRef="#br0">48 207,'-2'0,"0"-1,0 1,0-1,1 0,-1 0,0 0,1 0,-1 0,1 0,-1 0,1-1,0 1,0-1,-1 1,1 0,0-1,0 0,0 1,0-1,1 0,-1 1,0-1,1 0,-1 0,1 0,0 0,-12-49,10 38,1 1,1-1,0 0,0-2,0 12,0 1,0 0,0-1,1 1,-1 0,1-1,-1 1,1 0,0 0,0-1,0 1,0 0,0 0,0 0,1 0,-1 0,1 1,-1-1,1 0,0 1,-1-1,1 1,0-1,0 1,0 0,2-1,-1 2,1-1,-1 1,0 0,1 0,-1 1,0-1,1 1,-1 0,0-1,1 1,-1 1,0-1,0 0,0 1,0 0,0 0,0 0,47 37,-43-31,0-1,-1 2,0-1,0 1,0 0,-1 0,-1 0,0 1,0 0,-1 0,0 0,0 0,-1 0,0 10,-1-12,0 0,-1 0,0 0,0 0,-1 0,0 0,-1 0,0 0,0 0,0 0,-1-1,0 1,-1-1,1 0,-2 0,1 0,-1 0,0-1,-3 3,6-7,0 0,0 0,0 0,0-1,0 1,-1-1,1 1,-1-1,1 0,-1 0,1 0,-4 0,5 0,0-1,-1 0,1 0,-1 0,1 0,-1 0,1-1,0 1,-1 0,1-1,0 1,-1-1,1 1,0-1,-1 0,1 1,0-1,-1 0,0-2,-1 0,1 1,0-1,0 0,0 0,0-1,0 1,1 0,0 0,-1-1,1 1,0-1,1 1,-1-1,0 1,1-1,0-2,0 2,-1-1,1 0,0 1,1-1,-1 1,1-1,0 0,0 1,1-2,-2 4,1 1,0 0,0 0,0-1,0 1,0 0,0 0,0 0,0 1,1-1,-1 0,0 0,0 0,1 1,-1-1,1 1,-1-1,0 1,1 0,-1-1,1 1,-1 0,1 0,-1 0,1 0,-1 0,1 0,-1 1,0-1,2 1,56 10,-45-7,0-1,-1 0,1-1,0-1,1 0,-1-1,0-1,11-1,-20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3.400"/>
    </inkml:context>
    <inkml:brush xml:id="br0">
      <inkml:brushProperty name="width" value="0.05" units="cm"/>
      <inkml:brushProperty name="height" value="0.05" units="cm"/>
      <inkml:brushProperty name="color" value="#F6630D"/>
      <inkml:brushProperty name="ignorePressure" value="1"/>
    </inkml:brush>
  </inkml:definitions>
  <inkml:trace contextRef="#ctx0" brushRef="#br0">57 40,'-35'-26,"14"12,31 23,0 1,0 0,-1 0,6 11,5 4,0-1,0-3,-2 1,-1 1,-1 1,7 13,-20-31,1 1,-2-1,1 1,-1 0,1 0,-2 0,1 0,-1 0,0 0,-1 0,0 1,0-1,0 0,-1 0,0 0,0 1,-1-1,0 0,0-1,-1 2,-28 54,28-56,0 0,-1-1,0 0,1 0,-2 0,1 0,-1-1,0 1,-4 2,10-8,-1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1T16:26:30.202"/>
    </inkml:context>
    <inkml:brush xml:id="br0">
      <inkml:brushProperty name="width" value="0.05" units="cm"/>
      <inkml:brushProperty name="height" value="0.05" units="cm"/>
      <inkml:brushProperty name="ignorePressure" value="1"/>
    </inkml:brush>
  </inkml:definitions>
  <inkml:trace contextRef="#ctx0" brushRef="#br0">2134 1729,'2'-18,"15"-40,-7 31,-2 0,-1-1,-2 0,0 0,-2 0,0-22,-5 15,-1-1,-2 1,-1 0,-2 0,-2 1,-1 0,-1 1,-17-32,7 23,-2 1,-1 2,-3 0,-1 2,-1 1,-20-16,-4 2,-3 2,-1 2,-3 3,-1 3,-2 3,-1 2,-2 3,-45-13,32 17,0 3,-65-10,99 27,-1 1,0 3,0 1,0 3,-33 4,54 0,0 2,-10 3,15-4,-1 0,0-1,-18 1,20-7,20 2</inkml:trace>
  <inkml:trace contextRef="#ctx0" brushRef="#br0" timeOffset="1380.37">342 0,'-2'4,"1"0,-1 0,-1 0,1 0,0 0,-1-1,0 1,0-1,0 0,0 0,0 0,-4 3,-1 1,-51 46,-14 6,22-18,2 1,-15 20,107-34,0-2,0 3,-2 2,-2 1,-1 2,-1 2,-2 1,13 20,-36-41,5 4,-1 1,-2 0,4 8,-19-34,0-1,0 1,0 0,1-1,-1 1,2 0,-1-1,1-4,0-9,-1-355,0 374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1T16:26:30.202"/>
    </inkml:context>
    <inkml:brush xml:id="br0">
      <inkml:brushProperty name="width" value="0.05" units="cm"/>
      <inkml:brushProperty name="height" value="0.05" units="cm"/>
      <inkml:brushProperty name="ignorePressure" value="1"/>
    </inkml:brush>
  </inkml:definitions>
  <inkml:trace contextRef="#ctx0" brushRef="#br0">2134 1729,'2'-18,"15"-40,-7 31,-2 0,-1-1,-2 0,0 0,-2 0,0-22,-5 15,-1-1,-2 1,-1 0,-2 0,-2 1,-1 0,-1 1,-17-32,7 23,-2 1,-1 2,-3 0,-1 2,-1 1,-20-16,-4 2,-3 2,-1 2,-3 3,-1 3,-2 3,-1 2,-2 3,-45-13,32 17,0 3,-65-10,99 27,-1 1,0 3,0 1,0 3,-33 4,54 0,0 2,-10 3,15-4,-1 0,0-1,-18 1,20-7,20 2</inkml:trace>
  <inkml:trace contextRef="#ctx0" brushRef="#br0" timeOffset="1380.37">342 0,'-2'4,"1"0,-1 0,-1 0,1 0,0 0,-1-1,0 1,0-1,0 0,0 0,0 0,-4 3,-1 1,-51 46,-14 6,22-18,2 1,-15 20,107-34,0-2,0 3,-2 2,-2 1,-1 2,-1 2,-2 1,13 20,-36-41,5 4,-1 1,-2 0,4 8,-19-34,0-1,0 1,0 0,1-1,-1 1,2 0,-1-1,1-4,0-9,-1-355,0 374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3150" tIns="46575" rIns="93150" bIns="4657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50" tIns="46575" rIns="93150" bIns="4657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50" tIns="46575" rIns="93150" bIns="4657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3150" tIns="46575" rIns="93150" bIns="4657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0" name="Google Shape;210;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0: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2" name="Google Shape;272;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8" name="Google Shape;258;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1206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5" name="Google Shape;265;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4" name="Google Shape;264;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0: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1" name="Google Shape;271;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2" name="Google Shape;272;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9725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0" name="Google Shape;300;p1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userDrawn="1"/>
        </p:nvGrpSpPr>
        <p:grpSpPr>
          <a:xfrm>
            <a:off x="496176" y="5451818"/>
            <a:ext cx="3105481" cy="975083"/>
            <a:chOff x="2814452" y="4625522"/>
            <a:chExt cx="5459889" cy="1714337"/>
          </a:xfrm>
        </p:grpSpPr>
        <p:sp>
          <p:nvSpPr>
            <p:cNvPr id="9" name="Freeform 6"/>
            <p:cNvSpPr>
              <a:spLocks noEditPoints="1"/>
            </p:cNvSpPr>
            <p:nvPr userDrawn="1"/>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userDrawn="1"/>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userDrawn="1"/>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userDrawn="1"/>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userDrawn="1"/>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userDrawn="1"/>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userDrawn="1"/>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userDrawn="1"/>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userDrawn="1"/>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userDrawn="1"/>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userDrawn="1"/>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userDrawn="1"/>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userDrawn="1"/>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userDrawn="1"/>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userDrawn="1"/>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userDrawn="1"/>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userDrawn="1"/>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userDrawn="1"/>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35810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userDrawn="1"/>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userDrawn="1"/>
        </p:nvGrpSpPr>
        <p:grpSpPr>
          <a:xfrm>
            <a:off x="496176" y="5451818"/>
            <a:ext cx="3105481" cy="975083"/>
            <a:chOff x="2814452" y="4625522"/>
            <a:chExt cx="5459889" cy="1714337"/>
          </a:xfrm>
        </p:grpSpPr>
        <p:sp>
          <p:nvSpPr>
            <p:cNvPr id="9" name="Freeform 6"/>
            <p:cNvSpPr>
              <a:spLocks noEditPoints="1"/>
            </p:cNvSpPr>
            <p:nvPr userDrawn="1"/>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userDrawn="1"/>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userDrawn="1"/>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userDrawn="1"/>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userDrawn="1"/>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userDrawn="1"/>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userDrawn="1"/>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userDrawn="1"/>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userDrawn="1"/>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userDrawn="1"/>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userDrawn="1"/>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userDrawn="1"/>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userDrawn="1"/>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userDrawn="1"/>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userDrawn="1"/>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userDrawn="1"/>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userDrawn="1"/>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userDrawn="1"/>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340536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userDrawn="1"/>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userDrawn="1"/>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496176" y="382676"/>
            <a:ext cx="3105481" cy="975083"/>
            <a:chOff x="2814452" y="4625522"/>
            <a:chExt cx="5459889" cy="1714337"/>
          </a:xfrm>
        </p:grpSpPr>
        <p:sp>
          <p:nvSpPr>
            <p:cNvPr id="11" name="Freeform 6"/>
            <p:cNvSpPr>
              <a:spLocks noEditPoints="1"/>
            </p:cNvSpPr>
            <p:nvPr userDrawn="1"/>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userDrawn="1"/>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userDrawn="1"/>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userDrawn="1"/>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userDrawn="1"/>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userDrawn="1"/>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userDrawn="1"/>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userDrawn="1"/>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userDrawn="1"/>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userDrawn="1"/>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userDrawn="1"/>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userDrawn="1"/>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userDrawn="1"/>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userDrawn="1"/>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userDrawn="1"/>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userDrawn="1"/>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685207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pic>
        <p:nvPicPr>
          <p:cNvPr id="53" name="Picture 52"/>
          <p:cNvPicPr>
            <a:picLocks noChangeAspect="1"/>
          </p:cNvPicPr>
          <p:nvPr userDrawn="1"/>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userDrawn="1"/>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userDrawn="1"/>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496176" y="382676"/>
            <a:ext cx="3105481" cy="975083"/>
            <a:chOff x="2814452" y="4625522"/>
            <a:chExt cx="5459889" cy="1714337"/>
          </a:xfrm>
        </p:grpSpPr>
        <p:sp>
          <p:nvSpPr>
            <p:cNvPr id="11" name="Freeform 6"/>
            <p:cNvSpPr>
              <a:spLocks noEditPoints="1"/>
            </p:cNvSpPr>
            <p:nvPr userDrawn="1"/>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userDrawn="1"/>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userDrawn="1"/>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userDrawn="1"/>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userDrawn="1"/>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userDrawn="1"/>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userDrawn="1"/>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userDrawn="1"/>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userDrawn="1"/>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userDrawn="1"/>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userDrawn="1"/>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userDrawn="1"/>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userDrawn="1"/>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userDrawn="1"/>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userDrawn="1"/>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userDrawn="1"/>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3967966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424755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763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Edit Master text styles</a:t>
            </a:r>
          </a:p>
          <a:p>
            <a:pPr lvl="1"/>
            <a:r>
              <a:rPr lang="en-US"/>
              <a:t>Second level</a:t>
            </a:r>
          </a:p>
        </p:txBody>
      </p:sp>
    </p:spTree>
    <p:extLst>
      <p:ext uri="{BB962C8B-B14F-4D97-AF65-F5344CB8AC3E}">
        <p14:creationId xmlns:p14="http://schemas.microsoft.com/office/powerpoint/2010/main" val="27558641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pic>
        <p:nvPicPr>
          <p:cNvPr id="24" name="Picture 23"/>
          <p:cNvPicPr>
            <a:picLocks noChangeAspect="1"/>
          </p:cNvPicPr>
          <p:nvPr userDrawn="1"/>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Edit Master text styles</a:t>
            </a:r>
          </a:p>
        </p:txBody>
      </p:sp>
    </p:spTree>
    <p:extLst>
      <p:ext uri="{BB962C8B-B14F-4D97-AF65-F5344CB8AC3E}">
        <p14:creationId xmlns:p14="http://schemas.microsoft.com/office/powerpoint/2010/main" val="2353135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 white">
    <p:spTree>
      <p:nvGrpSpPr>
        <p:cNvPr id="1" name=""/>
        <p:cNvGrpSpPr/>
        <p:nvPr/>
      </p:nvGrpSpPr>
      <p:grpSpPr>
        <a:xfrm>
          <a:off x="0" y="0"/>
          <a:ext cx="0" cy="0"/>
          <a:chOff x="0" y="0"/>
          <a:chExt cx="0" cy="0"/>
        </a:xfrm>
      </p:grpSpPr>
      <p:sp>
        <p:nvSpPr>
          <p:cNvPr id="4" name="Rectangle 3"/>
          <p:cNvSpPr/>
          <p:nvPr userDrawn="1"/>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userDrawn="1"/>
        </p:nvGrpSpPr>
        <p:grpSpPr>
          <a:xfrm>
            <a:off x="7264458" y="365740"/>
            <a:ext cx="1553307" cy="487719"/>
            <a:chOff x="7264458" y="365740"/>
            <a:chExt cx="1553307" cy="487719"/>
          </a:xfrm>
        </p:grpSpPr>
        <p:sp>
          <p:nvSpPr>
            <p:cNvPr id="8" name="Freeform 6"/>
            <p:cNvSpPr>
              <a:spLocks noEditPoints="1"/>
            </p:cNvSpPr>
            <p:nvPr userDrawn="1"/>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userDrawn="1"/>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userDrawn="1"/>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userDrawn="1"/>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userDrawn="1"/>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userDrawn="1"/>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userDrawn="1"/>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userDrawn="1"/>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userDrawn="1"/>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userDrawn="1"/>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userDrawn="1"/>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userDrawn="1"/>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userDrawn="1"/>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userDrawn="1"/>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userDrawn="1"/>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userDrawn="1"/>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userDrawn="1"/>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2107681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Title Only">
    <p:spTree>
      <p:nvGrpSpPr>
        <p:cNvPr id="1" name=""/>
        <p:cNvGrpSpPr/>
        <p:nvPr/>
      </p:nvGrpSpPr>
      <p:grpSpPr>
        <a:xfrm>
          <a:off x="0" y="0"/>
          <a:ext cx="0" cy="0"/>
          <a:chOff x="0" y="0"/>
          <a:chExt cx="0" cy="0"/>
        </a:xfrm>
      </p:grpSpPr>
      <p:pic>
        <p:nvPicPr>
          <p:cNvPr id="24" name="Picture 23"/>
          <p:cNvPicPr>
            <a:picLocks noChangeAspect="1"/>
          </p:cNvPicPr>
          <p:nvPr userDrawn="1"/>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4953910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2_Title Only">
    <p:spTree>
      <p:nvGrpSpPr>
        <p:cNvPr id="1" name=""/>
        <p:cNvGrpSpPr/>
        <p:nvPr/>
      </p:nvGrpSpPr>
      <p:grpSpPr>
        <a:xfrm>
          <a:off x="0" y="0"/>
          <a:ext cx="0" cy="0"/>
          <a:chOff x="0" y="0"/>
          <a:chExt cx="0" cy="0"/>
        </a:xfrm>
      </p:grpSpPr>
      <p:sp>
        <p:nvSpPr>
          <p:cNvPr id="2" name="Rectangle 1"/>
          <p:cNvSpPr/>
          <p:nvPr userDrawn="1"/>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514215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userDrawn="1"/>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userDrawn="1"/>
        </p:nvGrpSpPr>
        <p:grpSpPr>
          <a:xfrm>
            <a:off x="7264458" y="365740"/>
            <a:ext cx="1553307" cy="487719"/>
            <a:chOff x="7264458" y="365740"/>
            <a:chExt cx="1553307" cy="487719"/>
          </a:xfrm>
        </p:grpSpPr>
        <p:sp>
          <p:nvSpPr>
            <p:cNvPr id="8" name="Freeform 6"/>
            <p:cNvSpPr>
              <a:spLocks noEditPoints="1"/>
            </p:cNvSpPr>
            <p:nvPr userDrawn="1"/>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userDrawn="1"/>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userDrawn="1"/>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userDrawn="1"/>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userDrawn="1"/>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userDrawn="1"/>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userDrawn="1"/>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userDrawn="1"/>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userDrawn="1"/>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userDrawn="1"/>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userDrawn="1"/>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userDrawn="1"/>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userDrawn="1"/>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userDrawn="1"/>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userDrawn="1"/>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userDrawn="1"/>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userDrawn="1"/>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547085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202274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161"/>
        <p:cNvGrpSpPr/>
        <p:nvPr/>
      </p:nvGrpSpPr>
      <p:grpSpPr>
        <a:xfrm>
          <a:off x="0" y="0"/>
          <a:ext cx="0" cy="0"/>
          <a:chOff x="0" y="0"/>
          <a:chExt cx="0" cy="0"/>
        </a:xfrm>
      </p:grpSpPr>
      <p:sp>
        <p:nvSpPr>
          <p:cNvPr id="162" name="Google Shape;162;p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3" name="Google Shape;163;p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4" name="Google Shape;164;p9"/>
          <p:cNvSpPr txBox="1">
            <a:spLocks noGrp="1"/>
          </p:cNvSpPr>
          <p:nvPr>
            <p:ph type="body" idx="1"/>
          </p:nvPr>
        </p:nvSpPr>
        <p:spPr>
          <a:xfrm>
            <a:off x="4708408" y="1538839"/>
            <a:ext cx="4107743" cy="241682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Char char="•"/>
              <a:defRPr sz="2000"/>
            </a:lvl1pPr>
            <a:lvl2pPr marL="914400" lvl="1" indent="-342900" algn="l">
              <a:spcBef>
                <a:spcPts val="360"/>
              </a:spcBef>
              <a:spcAft>
                <a:spcPts val="0"/>
              </a:spcAft>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5" name="Google Shape;165;p9"/>
          <p:cNvSpPr txBox="1">
            <a:spLocks noGrp="1"/>
          </p:cNvSpPr>
          <p:nvPr>
            <p:ph type="body" idx="2"/>
          </p:nvPr>
        </p:nvSpPr>
        <p:spPr>
          <a:xfrm>
            <a:off x="351116" y="1540358"/>
            <a:ext cx="4113904" cy="241530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Font typeface="Arial"/>
              <a:buChar char="•"/>
              <a:defRPr sz="2000"/>
            </a:lvl1pPr>
            <a:lvl2pPr marL="914400" lvl="1" indent="-342900" algn="l">
              <a:spcBef>
                <a:spcPts val="360"/>
              </a:spcBef>
              <a:spcAft>
                <a:spcPts val="0"/>
              </a:spcAft>
              <a:buClr>
                <a:schemeClr val="accent1"/>
              </a:buClr>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6" name="Google Shape;166;p9"/>
          <p:cNvSpPr txBox="1">
            <a:spLocks noGrp="1"/>
          </p:cNvSpPr>
          <p:nvPr>
            <p:ph type="body" idx="3"/>
          </p:nvPr>
        </p:nvSpPr>
        <p:spPr>
          <a:xfrm>
            <a:off x="4708408" y="4099159"/>
            <a:ext cx="4107743" cy="241682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Char char="•"/>
              <a:defRPr sz="2000"/>
            </a:lvl1pPr>
            <a:lvl2pPr marL="914400" lvl="1" indent="-342900" algn="l">
              <a:spcBef>
                <a:spcPts val="360"/>
              </a:spcBef>
              <a:spcAft>
                <a:spcPts val="0"/>
              </a:spcAft>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7" name="Google Shape;167;p9"/>
          <p:cNvSpPr txBox="1">
            <a:spLocks noGrp="1"/>
          </p:cNvSpPr>
          <p:nvPr>
            <p:ph type="body" idx="4"/>
          </p:nvPr>
        </p:nvSpPr>
        <p:spPr>
          <a:xfrm>
            <a:off x="351116" y="4100678"/>
            <a:ext cx="4113904" cy="241530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Font typeface="Arial"/>
              <a:buChar char="•"/>
              <a:defRPr sz="2000"/>
            </a:lvl1pPr>
            <a:lvl2pPr marL="914400" lvl="1" indent="-342900" algn="l">
              <a:spcBef>
                <a:spcPts val="360"/>
              </a:spcBef>
              <a:spcAft>
                <a:spcPts val="0"/>
              </a:spcAft>
              <a:buClr>
                <a:schemeClr val="accent1"/>
              </a:buClr>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userDrawn="1"/>
        </p:nvGrpSpPr>
        <p:grpSpPr>
          <a:xfrm>
            <a:off x="7264458" y="365740"/>
            <a:ext cx="1553307" cy="487719"/>
            <a:chOff x="166688" y="-3240088"/>
            <a:chExt cx="9136063" cy="2868613"/>
          </a:xfrm>
        </p:grpSpPr>
        <p:sp>
          <p:nvSpPr>
            <p:cNvPr id="12" name="Freeform 6"/>
            <p:cNvSpPr>
              <a:spLocks noEditPoints="1"/>
            </p:cNvSpPr>
            <p:nvPr userDrawn="1"/>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userDrawn="1"/>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userDrawn="1"/>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userDrawn="1"/>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userDrawn="1"/>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userDrawn="1"/>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userDrawn="1"/>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userDrawn="1"/>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userDrawn="1"/>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userDrawn="1"/>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userDrawn="1"/>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userDrawn="1"/>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userDrawn="1"/>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userDrawn="1"/>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userDrawn="1"/>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userDrawn="1"/>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userDrawn="1"/>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userDrawn="1"/>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userDrawn="1">
            <p:ph type="body" idx="1"/>
          </p:nvPr>
        </p:nvSpPr>
        <p:spPr>
          <a:xfrm>
            <a:off x="380010" y="1481446"/>
            <a:ext cx="838398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userDrawn="1">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userDrawn="1">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371798213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4.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6.png"/><Relationship Id="rId5" Type="http://schemas.openxmlformats.org/officeDocument/2006/relationships/image" Target="../media/image13.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noAutofit/>
          </a:bodyPr>
          <a:lstStyle/>
          <a:p>
            <a:pPr>
              <a:buSzPts val="4000"/>
            </a:pPr>
            <a:r>
              <a:rPr lang="en-US" sz="4000" dirty="0"/>
              <a:t>Objects Introduction and Other Important Topics...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Constructor Overloading</a:t>
            </a:r>
            <a:endParaRPr/>
          </a:p>
        </p:txBody>
      </p:sp>
      <p:sp>
        <p:nvSpPr>
          <p:cNvPr id="274" name="Google Shape;274;p24"/>
          <p:cNvSpPr txBox="1">
            <a:spLocks noGrp="1"/>
          </p:cNvSpPr>
          <p:nvPr>
            <p:ph type="body" idx="1"/>
          </p:nvPr>
        </p:nvSpPr>
        <p:spPr>
          <a:xfrm>
            <a:off x="338634" y="1591580"/>
            <a:ext cx="8383980" cy="4525963"/>
          </a:xfrm>
          <a:prstGeom prst="rect">
            <a:avLst/>
          </a:prstGeom>
          <a:noFill/>
          <a:ln>
            <a:noFill/>
          </a:ln>
        </p:spPr>
        <p:txBody>
          <a:bodyPr spcFirstLastPara="1" wrap="square" lIns="91425" tIns="45700" rIns="91425" bIns="45700" anchor="b" anchorCtr="0">
            <a:noAutofit/>
          </a:bodyPr>
          <a:lstStyle/>
          <a:p>
            <a:pPr marL="342900" lvl="0" indent="-342900" algn="l" rtl="0">
              <a:lnSpc>
                <a:spcPct val="90000"/>
              </a:lnSpc>
              <a:spcBef>
                <a:spcPts val="0"/>
              </a:spcBef>
              <a:spcAft>
                <a:spcPts val="0"/>
              </a:spcAft>
              <a:buSzPts val="2590"/>
              <a:buChar char="•"/>
            </a:pPr>
            <a:r>
              <a:rPr lang="en-US" sz="2550" dirty="0"/>
              <a:t>A class can have multiple constructors, differentiated by their parameters</a:t>
            </a:r>
            <a:endParaRPr sz="2550"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 { }</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Example(int num) { }</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Example(int num, String name) { }</a:t>
            </a:r>
            <a:endParaRPr dirty="0"/>
          </a:p>
          <a:p>
            <a:pPr marL="742950" lvl="1" indent="-285750">
              <a:lnSpc>
                <a:spcPct val="90000"/>
              </a:lnSpc>
              <a:spcBef>
                <a:spcPts val="444"/>
              </a:spcBef>
              <a:buSzPts val="2220"/>
            </a:pPr>
            <a:endParaRPr lang="en-US" sz="2200" dirty="0">
              <a:latin typeface="Courier New"/>
              <a:cs typeface="Courier New"/>
            </a:endParaRPr>
          </a:p>
          <a:p>
            <a:pPr marL="342900" lvl="0" indent="-342900" rtl="0">
              <a:lnSpc>
                <a:spcPct val="90000"/>
              </a:lnSpc>
              <a:spcBef>
                <a:spcPts val="518"/>
              </a:spcBef>
              <a:spcAft>
                <a:spcPts val="0"/>
              </a:spcAft>
              <a:buSzPts val="2590"/>
              <a:buChar char="•"/>
            </a:pPr>
            <a:r>
              <a:rPr lang="en-US" sz="2550" dirty="0"/>
              <a:t>Calling a specific constructor is a matter of passing in the right types/numbers of parameters.</a:t>
            </a:r>
            <a:endParaRPr sz="2550"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Example </a:t>
            </a:r>
            <a:r>
              <a:rPr lang="en-US" sz="2220" dirty="0" err="1">
                <a:latin typeface="Courier New"/>
                <a:ea typeface="Courier New"/>
                <a:cs typeface="Courier New"/>
                <a:sym typeface="Courier New"/>
              </a:rPr>
              <a:t>myEx</a:t>
            </a:r>
            <a:r>
              <a:rPr lang="en-US" sz="2220" dirty="0">
                <a:latin typeface="Courier New"/>
                <a:ea typeface="Courier New"/>
                <a:cs typeface="Courier New"/>
                <a:sym typeface="Courier New"/>
              </a:rPr>
              <a:t> = new Example(3);</a:t>
            </a:r>
            <a:endParaRPr dirty="0"/>
          </a:p>
          <a:p>
            <a:pPr marL="0" lvl="0" indent="0" algn="l" rtl="0">
              <a:lnSpc>
                <a:spcPct val="90000"/>
              </a:lnSpc>
              <a:spcBef>
                <a:spcPts val="518"/>
              </a:spcBef>
              <a:spcAft>
                <a:spcPts val="0"/>
              </a:spcAft>
              <a:buSzPts val="2590"/>
              <a:buNone/>
            </a:pPr>
            <a:endParaRPr lang="en-US" sz="2550" dirty="0">
              <a:latin typeface="Courier New"/>
              <a:ea typeface="Courier New"/>
              <a:cs typeface="Courier New"/>
            </a:endParaRPr>
          </a:p>
          <a:p>
            <a:pPr marL="742950" lvl="1" indent="-285750" algn="l" rtl="0">
              <a:lnSpc>
                <a:spcPct val="90000"/>
              </a:lnSpc>
              <a:spcBef>
                <a:spcPts val="444"/>
              </a:spcBef>
              <a:spcAft>
                <a:spcPts val="0"/>
              </a:spcAft>
              <a:buSzPts val="2220"/>
              <a:buChar char="–"/>
            </a:pPr>
            <a:endParaRPr lang="en-US" sz="2220" dirty="0">
              <a:latin typeface="Courier New"/>
              <a:ea typeface="Courier New"/>
              <a:cs typeface="Courier New"/>
              <a:sym typeface="Courier New"/>
            </a:endParaRPr>
          </a:p>
          <a:p>
            <a:pPr marL="285750" indent="-285750">
              <a:lnSpc>
                <a:spcPct val="90000"/>
              </a:lnSpc>
              <a:spcBef>
                <a:spcPts val="444"/>
              </a:spcBef>
              <a:buSzPts val="2220"/>
              <a:buChar char="–"/>
            </a:pPr>
            <a:endParaRPr lang="en-US" sz="2620" dirty="0">
              <a:latin typeface="Courier New"/>
              <a:cs typeface="Courier New"/>
              <a:sym typeface="Courier New"/>
            </a:endParaRPr>
          </a:p>
        </p:txBody>
      </p:sp>
      <p:sp>
        <p:nvSpPr>
          <p:cNvPr id="275" name="Google Shape;275;p2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311590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31C5B-618D-4DA7-BF58-F8A88700E29B}"/>
              </a:ext>
            </a:extLst>
          </p:cNvPr>
          <p:cNvSpPr>
            <a:spLocks noGrp="1"/>
          </p:cNvSpPr>
          <p:nvPr>
            <p:ph type="title"/>
          </p:nvPr>
        </p:nvSpPr>
        <p:spPr/>
        <p:txBody>
          <a:bodyPr/>
          <a:lstStyle/>
          <a:p>
            <a:r>
              <a:rPr lang="en-US" dirty="0"/>
              <a:t>this()… </a:t>
            </a:r>
          </a:p>
        </p:txBody>
      </p:sp>
      <p:sp>
        <p:nvSpPr>
          <p:cNvPr id="3" name="Text Placeholder 2">
            <a:extLst>
              <a:ext uri="{FF2B5EF4-FFF2-40B4-BE49-F238E27FC236}">
                <a16:creationId xmlns:a16="http://schemas.microsoft.com/office/drawing/2014/main" id="{A99380E9-B142-4258-935C-EA35889C2D05}"/>
              </a:ext>
            </a:extLst>
          </p:cNvPr>
          <p:cNvSpPr>
            <a:spLocks noGrp="1"/>
          </p:cNvSpPr>
          <p:nvPr>
            <p:ph type="body" idx="1"/>
          </p:nvPr>
        </p:nvSpPr>
        <p:spPr>
          <a:xfrm>
            <a:off x="380010" y="1481447"/>
            <a:ext cx="8383980" cy="2458958"/>
          </a:xfrm>
        </p:spPr>
        <p:txBody>
          <a:bodyPr/>
          <a:lstStyle/>
          <a:p>
            <a:pPr marL="342900" lvl="0" indent="-342900">
              <a:lnSpc>
                <a:spcPct val="90000"/>
              </a:lnSpc>
              <a:spcBef>
                <a:spcPts val="518"/>
              </a:spcBef>
              <a:buSzPts val="2590"/>
            </a:pPr>
            <a:r>
              <a:rPr lang="en-US" sz="2590" dirty="0"/>
              <a:t>When you call a constructor only one of the constructors in each class runs unless one of the constructors calls this(…) </a:t>
            </a:r>
          </a:p>
          <a:p>
            <a:pPr marL="342900" indent="-342900">
              <a:lnSpc>
                <a:spcPct val="90000"/>
              </a:lnSpc>
              <a:spcBef>
                <a:spcPts val="518"/>
              </a:spcBef>
              <a:buSzPts val="2590"/>
            </a:pPr>
            <a:r>
              <a:rPr lang="en-US" dirty="0">
                <a:latin typeface="Courier New"/>
                <a:ea typeface="Courier New"/>
                <a:cs typeface="Courier New"/>
                <a:sym typeface="Courier New"/>
              </a:rPr>
              <a:t>this</a:t>
            </a:r>
            <a:r>
              <a:rPr lang="en-US" dirty="0"/>
              <a:t> is a reference to the current class, so </a:t>
            </a:r>
            <a:r>
              <a:rPr lang="en-US" dirty="0">
                <a:latin typeface="Courier New"/>
                <a:ea typeface="Courier New"/>
                <a:cs typeface="Courier New"/>
                <a:sym typeface="Courier New"/>
              </a:rPr>
              <a:t>this() </a:t>
            </a:r>
            <a:r>
              <a:rPr lang="en-US" dirty="0"/>
              <a:t>is an invocation of one of the current class’ constructors.</a:t>
            </a:r>
            <a:endParaRPr lang="en-US" sz="2590" dirty="0"/>
          </a:p>
        </p:txBody>
      </p:sp>
      <p:sp>
        <p:nvSpPr>
          <p:cNvPr id="4" name="Slide Number Placeholder 3">
            <a:extLst>
              <a:ext uri="{FF2B5EF4-FFF2-40B4-BE49-F238E27FC236}">
                <a16:creationId xmlns:a16="http://schemas.microsoft.com/office/drawing/2014/main" id="{E9597E5C-5A80-424E-95D4-FC3B401CC8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Rectangle 4">
            <a:extLst>
              <a:ext uri="{FF2B5EF4-FFF2-40B4-BE49-F238E27FC236}">
                <a16:creationId xmlns:a16="http://schemas.microsoft.com/office/drawing/2014/main" id="{36ABE9F0-1FE6-48EE-BE0D-7D02744210A0}"/>
              </a:ext>
            </a:extLst>
          </p:cNvPr>
          <p:cNvSpPr/>
          <p:nvPr/>
        </p:nvSpPr>
        <p:spPr>
          <a:xfrm>
            <a:off x="688157" y="3940404"/>
            <a:ext cx="4355183" cy="20670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182880" lvl="1" defTabSz="457200">
              <a:lnSpc>
                <a:spcPct val="90000"/>
              </a:lnSpc>
            </a:pPr>
            <a:r>
              <a:rPr lang="en-US" dirty="0">
                <a:latin typeface="Courier New" panose="02070309020205020404" pitchFamily="49" charset="0"/>
                <a:cs typeface="Courier New" panose="02070309020205020404" pitchFamily="49" charset="0"/>
              </a:rPr>
              <a:t>package one;</a:t>
            </a:r>
          </a:p>
          <a:p>
            <a:pPr marL="182880" lvl="1" defTabSz="457200">
              <a:lnSpc>
                <a:spcPct val="90000"/>
              </a:lnSpc>
            </a:pPr>
            <a:r>
              <a:rPr lang="en-US" dirty="0">
                <a:latin typeface="Courier New" panose="02070309020205020404" pitchFamily="49" charset="0"/>
                <a:cs typeface="Courier New" panose="02070309020205020404" pitchFamily="49" charset="0"/>
              </a:rPr>
              <a:t>public class Dog {</a:t>
            </a:r>
          </a:p>
          <a:p>
            <a:pPr marL="182880" lvl="1" defTabSz="457200">
              <a:lnSpc>
                <a:spcPct val="90000"/>
              </a:lnSpc>
            </a:pPr>
            <a:r>
              <a:rPr lang="en-US" dirty="0">
                <a:latin typeface="Courier New" panose="02070309020205020404" pitchFamily="49" charset="0"/>
                <a:cs typeface="Courier New" panose="02070309020205020404" pitchFamily="49" charset="0"/>
              </a:rPr>
              <a:t>		private double size = 6.5;</a:t>
            </a:r>
          </a:p>
          <a:p>
            <a:pPr marL="182880" lvl="1" defTabSz="457200">
              <a:lnSpc>
                <a:spcPct val="90000"/>
              </a:lnSpc>
            </a:pPr>
            <a:r>
              <a:rPr lang="en-US" dirty="0">
                <a:latin typeface="Courier New" panose="02070309020205020404" pitchFamily="49" charset="0"/>
                <a:cs typeface="Courier New" panose="02070309020205020404" pitchFamily="49" charset="0"/>
              </a:rPr>
              <a:t>		public Dog(){this(12);}</a:t>
            </a:r>
          </a:p>
          <a:p>
            <a:pPr marL="182880" lvl="1" defTabSz="457200">
              <a:lnSpc>
                <a:spcPct val="90000"/>
              </a:lnSpc>
            </a:pPr>
            <a:r>
              <a:rPr lang="en-US" dirty="0">
                <a:latin typeface="Courier New" panose="02070309020205020404" pitchFamily="49" charset="0"/>
                <a:cs typeface="Courier New" panose="02070309020205020404" pitchFamily="49" charset="0"/>
              </a:rPr>
              <a:t>		public Dog(int size){</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this.size</a:t>
            </a:r>
            <a:r>
              <a:rPr lang="en-US" dirty="0">
                <a:latin typeface="Courier New" panose="02070309020205020404" pitchFamily="49" charset="0"/>
                <a:cs typeface="Courier New" panose="02070309020205020404" pitchFamily="49" charset="0"/>
              </a:rPr>
              <a:t> = size;</a:t>
            </a:r>
          </a:p>
          <a:p>
            <a:pPr marL="182880" lvl="1" defTabSz="457200">
              <a:lnSpc>
                <a:spcPct val="90000"/>
              </a:lnSpc>
            </a:pPr>
            <a:r>
              <a:rPr lang="en-US" dirty="0">
                <a:latin typeface="Courier New" panose="02070309020205020404" pitchFamily="49" charset="0"/>
                <a:cs typeface="Courier New" panose="02070309020205020404" pitchFamily="49" charset="0"/>
              </a:rPr>
              <a:t>		}</a:t>
            </a:r>
          </a:p>
          <a:p>
            <a:pPr marL="182880" lvl="1" defTabSz="457200">
              <a:lnSpc>
                <a:spcPct val="90000"/>
              </a:lnSpc>
            </a:pP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7FBF780D-D2FC-420B-A8CD-E04796CDCEEC}"/>
                  </a:ext>
                </a:extLst>
              </p14:cNvPr>
              <p14:cNvContentPartPr/>
              <p14:nvPr/>
            </p14:nvContentPartPr>
            <p14:xfrm>
              <a:off x="3065910" y="4645200"/>
              <a:ext cx="909360" cy="248400"/>
            </p14:xfrm>
          </p:contentPart>
        </mc:Choice>
        <mc:Fallback xmlns="">
          <p:pic>
            <p:nvPicPr>
              <p:cNvPr id="6" name="Ink 5">
                <a:extLst>
                  <a:ext uri="{FF2B5EF4-FFF2-40B4-BE49-F238E27FC236}">
                    <a16:creationId xmlns:a16="http://schemas.microsoft.com/office/drawing/2014/main" id="{7FBF780D-D2FC-420B-A8CD-E04796CDCEEC}"/>
                  </a:ext>
                </a:extLst>
              </p:cNvPr>
              <p:cNvPicPr/>
              <p:nvPr/>
            </p:nvPicPr>
            <p:blipFill>
              <a:blip r:embed="rId3"/>
              <a:stretch>
                <a:fillRect/>
              </a:stretch>
            </p:blipFill>
            <p:spPr>
              <a:xfrm>
                <a:off x="3056910" y="4636213"/>
                <a:ext cx="927000" cy="266014"/>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DE51D753-B6EF-4916-A241-56696920EDCA}"/>
                  </a:ext>
                </a:extLst>
              </p14:cNvPr>
              <p14:cNvContentPartPr/>
              <p14:nvPr/>
            </p14:nvContentPartPr>
            <p14:xfrm>
              <a:off x="3939270" y="4429560"/>
              <a:ext cx="1122120" cy="677520"/>
            </p14:xfrm>
          </p:contentPart>
        </mc:Choice>
        <mc:Fallback xmlns="">
          <p:pic>
            <p:nvPicPr>
              <p:cNvPr id="16" name="Ink 15">
                <a:extLst>
                  <a:ext uri="{FF2B5EF4-FFF2-40B4-BE49-F238E27FC236}">
                    <a16:creationId xmlns:a16="http://schemas.microsoft.com/office/drawing/2014/main" id="{DE51D753-B6EF-4916-A241-56696920EDCA}"/>
                  </a:ext>
                </a:extLst>
              </p:cNvPr>
              <p:cNvPicPr/>
              <p:nvPr/>
            </p:nvPicPr>
            <p:blipFill>
              <a:blip r:embed="rId5"/>
              <a:stretch>
                <a:fillRect/>
              </a:stretch>
            </p:blipFill>
            <p:spPr>
              <a:xfrm>
                <a:off x="3930273" y="4420555"/>
                <a:ext cx="1139754" cy="695169"/>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3" name="Ink 22">
                <a:extLst>
                  <a:ext uri="{FF2B5EF4-FFF2-40B4-BE49-F238E27FC236}">
                    <a16:creationId xmlns:a16="http://schemas.microsoft.com/office/drawing/2014/main" id="{52E3540A-B626-4430-A010-45F59B73DEA7}"/>
                  </a:ext>
                </a:extLst>
              </p14:cNvPr>
              <p14:cNvContentPartPr/>
              <p14:nvPr/>
            </p14:nvContentPartPr>
            <p14:xfrm>
              <a:off x="4662870" y="4679760"/>
              <a:ext cx="495360" cy="356400"/>
            </p14:xfrm>
          </p:contentPart>
        </mc:Choice>
        <mc:Fallback xmlns="">
          <p:pic>
            <p:nvPicPr>
              <p:cNvPr id="23" name="Ink 22">
                <a:extLst>
                  <a:ext uri="{FF2B5EF4-FFF2-40B4-BE49-F238E27FC236}">
                    <a16:creationId xmlns:a16="http://schemas.microsoft.com/office/drawing/2014/main" id="{52E3540A-B626-4430-A010-45F59B73DEA7}"/>
                  </a:ext>
                </a:extLst>
              </p:cNvPr>
              <p:cNvPicPr/>
              <p:nvPr/>
            </p:nvPicPr>
            <p:blipFill>
              <a:blip r:embed="rId7"/>
              <a:stretch>
                <a:fillRect/>
              </a:stretch>
            </p:blipFill>
            <p:spPr>
              <a:xfrm>
                <a:off x="4653877" y="4670760"/>
                <a:ext cx="512987"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Ink 23">
                <a:extLst>
                  <a:ext uri="{FF2B5EF4-FFF2-40B4-BE49-F238E27FC236}">
                    <a16:creationId xmlns:a16="http://schemas.microsoft.com/office/drawing/2014/main" id="{4BE7F14D-5A09-4F9E-A371-64C9421C9FD3}"/>
                  </a:ext>
                </a:extLst>
              </p14:cNvPr>
              <p14:cNvContentPartPr/>
              <p14:nvPr/>
            </p14:nvContentPartPr>
            <p14:xfrm>
              <a:off x="5156790" y="4690560"/>
              <a:ext cx="49320" cy="109440"/>
            </p14:xfrm>
          </p:contentPart>
        </mc:Choice>
        <mc:Fallback xmlns="">
          <p:pic>
            <p:nvPicPr>
              <p:cNvPr id="24" name="Ink 23">
                <a:extLst>
                  <a:ext uri="{FF2B5EF4-FFF2-40B4-BE49-F238E27FC236}">
                    <a16:creationId xmlns:a16="http://schemas.microsoft.com/office/drawing/2014/main" id="{4BE7F14D-5A09-4F9E-A371-64C9421C9FD3}"/>
                  </a:ext>
                </a:extLst>
              </p:cNvPr>
              <p:cNvPicPr/>
              <p:nvPr/>
            </p:nvPicPr>
            <p:blipFill>
              <a:blip r:embed="rId9"/>
              <a:stretch>
                <a:fillRect/>
              </a:stretch>
            </p:blipFill>
            <p:spPr>
              <a:xfrm>
                <a:off x="5147790" y="4681560"/>
                <a:ext cx="6696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5" name="Ink 24">
                <a:extLst>
                  <a:ext uri="{FF2B5EF4-FFF2-40B4-BE49-F238E27FC236}">
                    <a16:creationId xmlns:a16="http://schemas.microsoft.com/office/drawing/2014/main" id="{FED069E0-F928-4B12-A815-15636655473E}"/>
                  </a:ext>
                </a:extLst>
              </p14:cNvPr>
              <p14:cNvContentPartPr/>
              <p14:nvPr/>
            </p14:nvContentPartPr>
            <p14:xfrm>
              <a:off x="5233470" y="4619640"/>
              <a:ext cx="116280" cy="135720"/>
            </p14:xfrm>
          </p:contentPart>
        </mc:Choice>
        <mc:Fallback xmlns="">
          <p:pic>
            <p:nvPicPr>
              <p:cNvPr id="25" name="Ink 24">
                <a:extLst>
                  <a:ext uri="{FF2B5EF4-FFF2-40B4-BE49-F238E27FC236}">
                    <a16:creationId xmlns:a16="http://schemas.microsoft.com/office/drawing/2014/main" id="{FED069E0-F928-4B12-A815-15636655473E}"/>
                  </a:ext>
                </a:extLst>
              </p:cNvPr>
              <p:cNvPicPr/>
              <p:nvPr/>
            </p:nvPicPr>
            <p:blipFill>
              <a:blip r:embed="rId11"/>
              <a:stretch>
                <a:fillRect/>
              </a:stretch>
            </p:blipFill>
            <p:spPr>
              <a:xfrm>
                <a:off x="5224470" y="4610640"/>
                <a:ext cx="13392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BC5102EE-8C78-44B0-A677-88453039FE75}"/>
                  </a:ext>
                </a:extLst>
              </p14:cNvPr>
              <p14:cNvContentPartPr/>
              <p14:nvPr/>
            </p14:nvContentPartPr>
            <p14:xfrm>
              <a:off x="5385750" y="4544760"/>
              <a:ext cx="75960" cy="179280"/>
            </p14:xfrm>
          </p:contentPart>
        </mc:Choice>
        <mc:Fallback xmlns="">
          <p:pic>
            <p:nvPicPr>
              <p:cNvPr id="26" name="Ink 25">
                <a:extLst>
                  <a:ext uri="{FF2B5EF4-FFF2-40B4-BE49-F238E27FC236}">
                    <a16:creationId xmlns:a16="http://schemas.microsoft.com/office/drawing/2014/main" id="{BC5102EE-8C78-44B0-A677-88453039FE75}"/>
                  </a:ext>
                </a:extLst>
              </p:cNvPr>
              <p:cNvPicPr/>
              <p:nvPr/>
            </p:nvPicPr>
            <p:blipFill>
              <a:blip r:embed="rId13"/>
              <a:stretch>
                <a:fillRect/>
              </a:stretch>
            </p:blipFill>
            <p:spPr>
              <a:xfrm>
                <a:off x="5376750" y="4535778"/>
                <a:ext cx="93600" cy="196885"/>
              </a:xfrm>
              <a:prstGeom prst="rect">
                <a:avLst/>
              </a:prstGeom>
            </p:spPr>
          </p:pic>
        </mc:Fallback>
      </mc:AlternateContent>
      <p:sp>
        <p:nvSpPr>
          <p:cNvPr id="33" name="Text Placeholder 2">
            <a:extLst>
              <a:ext uri="{FF2B5EF4-FFF2-40B4-BE49-F238E27FC236}">
                <a16:creationId xmlns:a16="http://schemas.microsoft.com/office/drawing/2014/main" id="{3EDC9D56-44E2-49B7-915F-D4A9153D8F1A}"/>
              </a:ext>
            </a:extLst>
          </p:cNvPr>
          <p:cNvSpPr txBox="1">
            <a:spLocks/>
          </p:cNvSpPr>
          <p:nvPr/>
        </p:nvSpPr>
        <p:spPr>
          <a:xfrm>
            <a:off x="5385750" y="3744428"/>
            <a:ext cx="3453480" cy="2458958"/>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342900" indent="-342900">
              <a:lnSpc>
                <a:spcPct val="90000"/>
              </a:lnSpc>
              <a:spcBef>
                <a:spcPts val="518"/>
              </a:spcBef>
              <a:buSzPts val="2590"/>
            </a:pPr>
            <a:r>
              <a:rPr lang="en-US" dirty="0">
                <a:latin typeface="Courier New"/>
                <a:ea typeface="Courier New"/>
                <a:cs typeface="Courier New"/>
                <a:sym typeface="Courier New"/>
              </a:rPr>
              <a:t>this() </a:t>
            </a:r>
            <a:r>
              <a:rPr lang="en-US" dirty="0">
                <a:ea typeface="Courier New"/>
                <a:cs typeface="Courier New"/>
                <a:sym typeface="Courier New"/>
              </a:rPr>
              <a:t>can be used in place of </a:t>
            </a:r>
            <a:r>
              <a:rPr lang="en-US" dirty="0">
                <a:latin typeface="Courier New"/>
                <a:ea typeface="Courier New"/>
                <a:cs typeface="Courier New"/>
                <a:sym typeface="Courier New"/>
              </a:rPr>
              <a:t>- </a:t>
            </a:r>
            <a:r>
              <a:rPr lang="en-US" dirty="0">
                <a:latin typeface="+mn-lt"/>
                <a:ea typeface="Courier New"/>
                <a:cs typeface="Courier New"/>
                <a:sym typeface="Courier New"/>
              </a:rPr>
              <a:t>it must be the first instruction of the constructor. </a:t>
            </a:r>
            <a:endParaRPr lang="en-US" sz="2590" dirty="0"/>
          </a:p>
        </p:txBody>
      </p:sp>
    </p:spTree>
    <p:extLst>
      <p:ext uri="{BB962C8B-B14F-4D97-AF65-F5344CB8AC3E}">
        <p14:creationId xmlns:p14="http://schemas.microsoft.com/office/powerpoint/2010/main" val="1948273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a:solidFill>
                  <a:srgbClr val="FFFFFF"/>
                </a:solidFill>
                <a:latin typeface="Arial"/>
                <a:ea typeface="Arial"/>
                <a:cs typeface="Arial"/>
                <a:sym typeface="Arial"/>
              </a:rPr>
              <a:t>Class Relationships</a:t>
            </a:r>
            <a:endParaRPr/>
          </a:p>
        </p:txBody>
      </p:sp>
      <p:sp>
        <p:nvSpPr>
          <p:cNvPr id="275" name="Google Shape;275;p24"/>
          <p:cNvSpPr txBox="1">
            <a:spLocks noGrp="1"/>
          </p:cNvSpPr>
          <p:nvPr>
            <p:ph type="body" idx="1"/>
          </p:nvPr>
        </p:nvSpPr>
        <p:spPr>
          <a:xfrm>
            <a:off x="380010" y="1481446"/>
            <a:ext cx="8383980" cy="5052089"/>
          </a:xfrm>
          <a:prstGeom prst="rect">
            <a:avLst/>
          </a:prstGeom>
          <a:noFill/>
          <a:ln>
            <a:noFill/>
          </a:ln>
        </p:spPr>
        <p:txBody>
          <a:bodyPr spcFirstLastPara="1" wrap="square" lIns="91425" tIns="45700" rIns="91425" bIns="45700" anchor="t" anchorCtr="0">
            <a:noAutofit/>
          </a:bodyPr>
          <a:lstStyle/>
          <a:p>
            <a:pPr marL="342900" lvl="0" indent="-342265" algn="l" rtl="0">
              <a:spcBef>
                <a:spcPts val="0"/>
              </a:spcBef>
              <a:spcAft>
                <a:spcPts val="0"/>
              </a:spcAft>
              <a:buClr>
                <a:srgbClr val="F36A25"/>
              </a:buClr>
              <a:buSzPts val="2800"/>
              <a:buFont typeface="Arial"/>
              <a:buChar char="•"/>
            </a:pPr>
            <a:r>
              <a:rPr lang="en-US" dirty="0">
                <a:solidFill>
                  <a:srgbClr val="474C55"/>
                </a:solidFill>
                <a:latin typeface="Arial"/>
                <a:ea typeface="Arial"/>
                <a:cs typeface="Arial"/>
                <a:sym typeface="Arial"/>
              </a:rPr>
              <a:t>OOP seeks to, whenever possible, eliminate redundant/repetitive code and promote re-use</a:t>
            </a:r>
            <a:endParaRPr lang="en-US" dirty="0"/>
          </a:p>
          <a:p>
            <a:pPr marL="342900" lvl="0" indent="-342265" algn="l" rtl="0">
              <a:spcBef>
                <a:spcPts val="560"/>
              </a:spcBef>
              <a:spcAft>
                <a:spcPts val="0"/>
              </a:spcAft>
              <a:buClr>
                <a:srgbClr val="F36A25"/>
              </a:buClr>
              <a:buSzPts val="2800"/>
              <a:buFont typeface="Arial"/>
              <a:buChar char="•"/>
            </a:pPr>
            <a:r>
              <a:rPr lang="en-US" dirty="0">
                <a:solidFill>
                  <a:srgbClr val="474C55"/>
                </a:solidFill>
                <a:latin typeface="Arial"/>
                <a:ea typeface="Arial"/>
                <a:cs typeface="Arial"/>
                <a:sym typeface="Arial"/>
              </a:rPr>
              <a:t>To this end, a class can… </a:t>
            </a:r>
            <a:endParaRPr dirty="0"/>
          </a:p>
          <a:p>
            <a:pPr marL="742950" lvl="1" indent="-285115" algn="l" rtl="0">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“inherit” states and behaviors from another</a:t>
            </a:r>
            <a:endParaRPr sz="2000" dirty="0">
              <a:solidFill>
                <a:srgbClr val="474C55"/>
              </a:solidFill>
              <a:latin typeface="Arial"/>
              <a:ea typeface="Arial"/>
              <a:cs typeface="Arial"/>
            </a:endParaRPr>
          </a:p>
          <a:p>
            <a:pPr marL="1143000" lvl="2" indent="-227965">
              <a:buClr>
                <a:srgbClr val="F36A25"/>
              </a:buClr>
            </a:pPr>
            <a:r>
              <a:rPr lang="en-US" dirty="0">
                <a:solidFill>
                  <a:srgbClr val="474C55"/>
                </a:solidFill>
                <a:latin typeface="Arial"/>
                <a:ea typeface="Arial"/>
                <a:cs typeface="Arial"/>
                <a:sym typeface="Arial"/>
              </a:rPr>
              <a:t>“Is-A(n)” relationship</a:t>
            </a:r>
            <a:r>
              <a:rPr lang="en-US" dirty="0">
                <a:solidFill>
                  <a:srgbClr val="474C55"/>
                </a:solidFill>
              </a:rPr>
              <a:t> (More on this in a few weeks)</a:t>
            </a:r>
            <a:endParaRPr sz="1800" dirty="0">
              <a:solidFill>
                <a:srgbClr val="474C55"/>
              </a:solidFill>
              <a:latin typeface="Arial"/>
              <a:ea typeface="Arial"/>
              <a:cs typeface="Arial"/>
            </a:endParaRPr>
          </a:p>
          <a:p>
            <a:pPr marL="742950" lvl="1" indent="-285115" algn="l" rtl="0">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create/contain an instance of another</a:t>
            </a:r>
            <a:endParaRPr sz="2000" dirty="0">
              <a:solidFill>
                <a:srgbClr val="474C55"/>
              </a:solidFill>
              <a:latin typeface="Arial"/>
              <a:ea typeface="Arial"/>
              <a:cs typeface="Arial"/>
            </a:endParaRPr>
          </a:p>
          <a:p>
            <a:pPr marL="1143000" lvl="2" indent="-227965" algn="l" rtl="0">
              <a:spcBef>
                <a:spcPts val="400"/>
              </a:spcBef>
              <a:spcAft>
                <a:spcPts val="0"/>
              </a:spcAft>
              <a:buClr>
                <a:srgbClr val="F36A25"/>
              </a:buClr>
              <a:buSzPts val="2000"/>
              <a:buFont typeface="Arial"/>
              <a:buChar char="•"/>
            </a:pPr>
            <a:r>
              <a:rPr lang="en-US" dirty="0">
                <a:solidFill>
                  <a:srgbClr val="474C55"/>
                </a:solidFill>
                <a:latin typeface="Arial"/>
                <a:ea typeface="Arial"/>
                <a:cs typeface="Arial"/>
                <a:sym typeface="Arial"/>
              </a:rPr>
              <a:t>“Has-A(n)” relationship, “Composition”</a:t>
            </a:r>
            <a:endParaRPr sz="1800" dirty="0">
              <a:solidFill>
                <a:srgbClr val="474C55"/>
              </a:solidFill>
              <a:latin typeface="Arial"/>
              <a:ea typeface="Arial"/>
              <a:cs typeface="Arial"/>
            </a:endParaRPr>
          </a:p>
          <a:p>
            <a:pPr marL="342900" lvl="0" indent="-342265" algn="l" rtl="0">
              <a:spcBef>
                <a:spcPts val="560"/>
              </a:spcBef>
              <a:spcAft>
                <a:spcPts val="0"/>
              </a:spcAft>
              <a:buClr>
                <a:srgbClr val="F36A25"/>
              </a:buClr>
              <a:buSzPts val="2800"/>
              <a:buFont typeface="Arial"/>
              <a:buChar char="•"/>
            </a:pPr>
            <a:r>
              <a:rPr lang="en-US" dirty="0">
                <a:solidFill>
                  <a:srgbClr val="474C55"/>
                </a:solidFill>
                <a:latin typeface="Arial"/>
                <a:ea typeface="Arial"/>
                <a:cs typeface="Arial"/>
                <a:sym typeface="Arial"/>
              </a:rPr>
              <a:t>Classes inherit, not </a:t>
            </a:r>
            <a:r>
              <a:rPr lang="en-US" dirty="0">
                <a:solidFill>
                  <a:srgbClr val="474C55"/>
                </a:solidFill>
              </a:rPr>
              <a:t>the </a:t>
            </a:r>
            <a:r>
              <a:rPr lang="en-US" dirty="0">
                <a:solidFill>
                  <a:srgbClr val="474C55"/>
                </a:solidFill>
                <a:latin typeface="Arial"/>
                <a:ea typeface="Arial"/>
                <a:cs typeface="Arial"/>
                <a:sym typeface="Arial"/>
              </a:rPr>
              <a:t>objects themselves</a:t>
            </a:r>
            <a:r>
              <a:rPr lang="en-US" dirty="0">
                <a:solidFill>
                  <a:srgbClr val="474C55"/>
                </a:solidFill>
              </a:rPr>
              <a:t>-</a:t>
            </a:r>
            <a:r>
              <a:rPr lang="en-US" dirty="0">
                <a:solidFill>
                  <a:srgbClr val="474C55"/>
                </a:solidFill>
                <a:latin typeface="Arial"/>
                <a:ea typeface="Arial"/>
                <a:cs typeface="Arial"/>
                <a:sym typeface="Arial"/>
              </a:rPr>
              <a:t> </a:t>
            </a:r>
            <a:endParaRPr lang="en-US" dirty="0">
              <a:solidFill>
                <a:srgbClr val="474C55"/>
              </a:solidFill>
              <a:latin typeface="Arial"/>
              <a:ea typeface="Arial"/>
              <a:cs typeface="Arial"/>
            </a:endParaRPr>
          </a:p>
          <a:p>
            <a:pPr marL="800100" lvl="1" indent="-342265">
              <a:spcBef>
                <a:spcPts val="560"/>
              </a:spcBef>
              <a:buClr>
                <a:srgbClr val="F36A25"/>
              </a:buClr>
              <a:buSzPts val="2800"/>
              <a:buFont typeface="Arial"/>
              <a:buChar char="•"/>
            </a:pPr>
            <a:r>
              <a:rPr lang="en-US" dirty="0">
                <a:solidFill>
                  <a:srgbClr val="474C55"/>
                </a:solidFill>
                <a:latin typeface="Arial"/>
                <a:ea typeface="Arial"/>
                <a:cs typeface="Arial"/>
                <a:sym typeface="Arial"/>
              </a:rPr>
              <a:t>states are inherited, not their specific values.</a:t>
            </a:r>
            <a:endParaRPr dirty="0"/>
          </a:p>
          <a:p>
            <a:pPr marL="1715135" lvl="1" indent="-342900">
              <a:spcBef>
                <a:spcPts val="560"/>
              </a:spcBef>
              <a:buSzPts val="2800"/>
            </a:pPr>
            <a:r>
              <a:rPr lang="en-US" dirty="0"/>
              <a:t>(More on this in a few weeks)</a:t>
            </a:r>
          </a:p>
          <a:p>
            <a:pPr marL="457835" lvl="1" indent="0" algn="l">
              <a:spcBef>
                <a:spcPts val="560"/>
              </a:spcBef>
              <a:spcAft>
                <a:spcPts val="0"/>
              </a:spcAft>
              <a:buSzPts val="2800"/>
              <a:buNone/>
            </a:pPr>
            <a:endParaRPr lang="en-US" dirty="0"/>
          </a:p>
          <a:p>
            <a:pPr marL="342900" indent="-165100">
              <a:buNone/>
            </a:pPr>
            <a:endParaRPr lang="en-US" dirty="0"/>
          </a:p>
        </p:txBody>
      </p:sp>
      <p:sp>
        <p:nvSpPr>
          <p:cNvPr id="276" name="Google Shape;276;p2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1081143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44336-04E2-4AFC-9897-D83DADB5425C}"/>
              </a:ext>
            </a:extLst>
          </p:cNvPr>
          <p:cNvSpPr>
            <a:spLocks noGrp="1"/>
          </p:cNvSpPr>
          <p:nvPr>
            <p:ph type="title"/>
          </p:nvPr>
        </p:nvSpPr>
        <p:spPr/>
        <p:txBody>
          <a:bodyPr/>
          <a:lstStyle/>
          <a:p>
            <a:r>
              <a:rPr lang="en-US" dirty="0"/>
              <a:t>HAS-A</a:t>
            </a:r>
          </a:p>
        </p:txBody>
      </p:sp>
      <p:sp>
        <p:nvSpPr>
          <p:cNvPr id="4" name="Slide Number Placeholder 3">
            <a:extLst>
              <a:ext uri="{FF2B5EF4-FFF2-40B4-BE49-F238E27FC236}">
                <a16:creationId xmlns:a16="http://schemas.microsoft.com/office/drawing/2014/main" id="{7DC8C110-A0A2-4B3F-BAB0-293E9AFF61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5" name="Google Shape;219;p16">
            <a:extLst>
              <a:ext uri="{FF2B5EF4-FFF2-40B4-BE49-F238E27FC236}">
                <a16:creationId xmlns:a16="http://schemas.microsoft.com/office/drawing/2014/main" id="{D4E31841-2599-477F-83E9-72F7673005C1}"/>
              </a:ext>
            </a:extLst>
          </p:cNvPr>
          <p:cNvSpPr txBox="1">
            <a:spLocks noGrp="1"/>
          </p:cNvSpPr>
          <p:nvPr>
            <p:ph type="body" idx="1"/>
          </p:nvPr>
        </p:nvSpPr>
        <p:spPr>
          <a:xfrm>
            <a:off x="380010" y="1471901"/>
            <a:ext cx="8385175" cy="4697989"/>
          </a:xfrm>
          <a:prstGeom prst="rect">
            <a:avLst/>
          </a:prstGeom>
          <a:solidFill>
            <a:schemeClr val="tx2"/>
          </a:solidFill>
          <a:ln>
            <a:solidFill>
              <a:schemeClr val="accent3"/>
            </a:solidFill>
          </a:ln>
        </p:spPr>
        <p:txBody>
          <a:bodyPr spcFirstLastPara="1" wrap="square" lIns="91425" tIns="45700" rIns="91425" bIns="45700" numCol="2" anchor="t" anchorCtr="0">
            <a:noAutofit/>
          </a:bodyPr>
          <a:lstStyle/>
          <a:p>
            <a:pPr marL="182880" lvl="1" indent="0" defTabSz="457200">
              <a:lnSpc>
                <a:spcPct val="150000"/>
              </a:lnSpc>
              <a:buNone/>
            </a:pPr>
            <a:r>
              <a:rPr lang="en-US" sz="1600" dirty="0"/>
              <a:t>public class Collar {</a:t>
            </a:r>
          </a:p>
          <a:p>
            <a:pPr marL="182880" lvl="1" indent="0" defTabSz="457200">
              <a:lnSpc>
                <a:spcPct val="90000"/>
              </a:lnSpc>
              <a:buNone/>
            </a:pPr>
            <a:r>
              <a:rPr lang="en-US" sz="1600" dirty="0"/>
              <a:t>	String color = “orange”;</a:t>
            </a:r>
          </a:p>
          <a:p>
            <a:pPr marL="182880" lvl="1" indent="0" defTabSz="457200">
              <a:lnSpc>
                <a:spcPct val="150000"/>
              </a:lnSpc>
              <a:buNone/>
            </a:pPr>
            <a:r>
              <a:rPr lang="en-US" sz="1600" dirty="0"/>
              <a:t>}</a:t>
            </a:r>
          </a:p>
          <a:p>
            <a:pPr marL="182880" lvl="1" indent="0" algn="l" defTabSz="457200" rtl="0">
              <a:lnSpc>
                <a:spcPct val="90000"/>
              </a:lnSpc>
              <a:spcBef>
                <a:spcPts val="480"/>
              </a:spcBef>
              <a:spcAft>
                <a:spcPts val="0"/>
              </a:spcAft>
              <a:buSzPts val="2400"/>
              <a:buNone/>
            </a:pPr>
            <a:r>
              <a:rPr lang="en-US" sz="1600" dirty="0"/>
              <a:t>public class Dog {</a:t>
            </a:r>
          </a:p>
          <a:p>
            <a:pPr marL="182880" lvl="1" indent="0" algn="l" defTabSz="457200" rtl="0">
              <a:lnSpc>
                <a:spcPct val="90000"/>
              </a:lnSpc>
              <a:spcBef>
                <a:spcPts val="480"/>
              </a:spcBef>
              <a:spcAft>
                <a:spcPts val="0"/>
              </a:spcAft>
              <a:buSzPts val="2400"/>
              <a:buNone/>
            </a:pPr>
            <a:r>
              <a:rPr lang="en-US" sz="1600" dirty="0"/>
              <a:t>	//instance variable- state of a Dog object </a:t>
            </a:r>
          </a:p>
          <a:p>
            <a:pPr marL="182880" lvl="1" indent="0" algn="l" defTabSz="457200" rtl="0">
              <a:lnSpc>
                <a:spcPct val="90000"/>
              </a:lnSpc>
              <a:spcBef>
                <a:spcPts val="480"/>
              </a:spcBef>
              <a:spcAft>
                <a:spcPts val="0"/>
              </a:spcAft>
              <a:buSzPts val="2400"/>
              <a:buNone/>
            </a:pPr>
            <a:r>
              <a:rPr lang="en-US" sz="1600" dirty="0"/>
              <a:t>	public double size = 6.5; </a:t>
            </a:r>
          </a:p>
          <a:p>
            <a:pPr marL="182880" lvl="1" indent="0" algn="l" defTabSz="457200" rtl="0">
              <a:lnSpc>
                <a:spcPct val="90000"/>
              </a:lnSpc>
              <a:spcBef>
                <a:spcPts val="480"/>
              </a:spcBef>
              <a:spcAft>
                <a:spcPts val="0"/>
              </a:spcAft>
              <a:buSzPts val="2400"/>
              <a:buNone/>
            </a:pPr>
            <a:r>
              <a:rPr lang="en-US" sz="1600" dirty="0"/>
              <a:t>	public Collar </a:t>
            </a:r>
            <a:r>
              <a:rPr lang="en-US" sz="1600" dirty="0" err="1"/>
              <a:t>collar</a:t>
            </a:r>
            <a:r>
              <a:rPr lang="en-US" sz="1600" dirty="0"/>
              <a:t> = new Collar();</a:t>
            </a:r>
          </a:p>
          <a:p>
            <a:pPr marL="182880" lvl="1" indent="0" algn="l" defTabSz="457200" rtl="0">
              <a:lnSpc>
                <a:spcPct val="150000"/>
              </a:lnSpc>
              <a:spcBef>
                <a:spcPts val="480"/>
              </a:spcBef>
              <a:spcAft>
                <a:spcPts val="0"/>
              </a:spcAft>
              <a:buSzPts val="2400"/>
              <a:buNone/>
            </a:pPr>
            <a:r>
              <a:rPr lang="en-US" sz="1600" dirty="0"/>
              <a:t>}</a:t>
            </a:r>
          </a:p>
          <a:p>
            <a:pPr marL="182880" lvl="1" indent="0" defTabSz="457200">
              <a:lnSpc>
                <a:spcPct val="150000"/>
              </a:lnSpc>
              <a:buNone/>
            </a:pPr>
            <a:r>
              <a:rPr lang="en-US" sz="1600" dirty="0"/>
              <a:t>public class </a:t>
            </a:r>
            <a:r>
              <a:rPr lang="en-US" sz="1600" dirty="0" err="1"/>
              <a:t>TestDog</a:t>
            </a:r>
            <a:r>
              <a:rPr lang="en-US" sz="1600" dirty="0"/>
              <a:t>{</a:t>
            </a:r>
          </a:p>
          <a:p>
            <a:pPr marL="182880" lvl="1" indent="0" defTabSz="457200">
              <a:lnSpc>
                <a:spcPct val="90000"/>
              </a:lnSpc>
              <a:buNone/>
            </a:pPr>
            <a:r>
              <a:rPr lang="en-US" sz="1600" dirty="0"/>
              <a:t>	public static void main(String[] </a:t>
            </a:r>
            <a:r>
              <a:rPr lang="en-US" sz="1600" dirty="0" err="1"/>
              <a:t>args</a:t>
            </a:r>
            <a:r>
              <a:rPr lang="en-US" sz="1600" dirty="0"/>
              <a:t>){</a:t>
            </a:r>
          </a:p>
          <a:p>
            <a:pPr marL="182880" lvl="1" indent="0" defTabSz="457200">
              <a:lnSpc>
                <a:spcPct val="90000"/>
              </a:lnSpc>
              <a:buNone/>
            </a:pPr>
            <a:r>
              <a:rPr lang="en-US" sz="1600" dirty="0"/>
              <a:t>		Dog </a:t>
            </a:r>
            <a:r>
              <a:rPr lang="en-US" sz="1600" dirty="0" err="1"/>
              <a:t>dog</a:t>
            </a:r>
            <a:r>
              <a:rPr lang="en-US" sz="1600" dirty="0"/>
              <a:t> = new Dog();</a:t>
            </a:r>
          </a:p>
          <a:p>
            <a:pPr marL="182880" lvl="1" indent="0" defTabSz="457200">
              <a:lnSpc>
                <a:spcPct val="90000"/>
              </a:lnSpc>
              <a:buNone/>
            </a:pPr>
            <a:r>
              <a:rPr lang="en-US" sz="1600" dirty="0"/>
              <a:t>	}</a:t>
            </a:r>
          </a:p>
          <a:p>
            <a:pPr marL="182880" lvl="1" indent="0" defTabSz="457200">
              <a:lnSpc>
                <a:spcPct val="90000"/>
              </a:lnSpc>
              <a:buNone/>
            </a:pPr>
            <a:r>
              <a:rPr lang="en-US" sz="1600" dirty="0"/>
              <a:t>}</a:t>
            </a:r>
          </a:p>
          <a:p>
            <a:pPr marL="182880" lvl="1" indent="0" algn="l" defTabSz="457200" rtl="0">
              <a:lnSpc>
                <a:spcPct val="90000"/>
              </a:lnSpc>
              <a:spcBef>
                <a:spcPts val="480"/>
              </a:spcBef>
              <a:spcAft>
                <a:spcPts val="0"/>
              </a:spcAft>
              <a:buSzPts val="2400"/>
              <a:buNone/>
            </a:pPr>
            <a:endParaRPr lang="en-US" sz="1600" dirty="0"/>
          </a:p>
        </p:txBody>
      </p:sp>
      <p:grpSp>
        <p:nvGrpSpPr>
          <p:cNvPr id="12" name="Group 11">
            <a:extLst>
              <a:ext uri="{FF2B5EF4-FFF2-40B4-BE49-F238E27FC236}">
                <a16:creationId xmlns:a16="http://schemas.microsoft.com/office/drawing/2014/main" id="{FBF3C109-A128-4C03-90F0-6594C4F4C466}"/>
              </a:ext>
            </a:extLst>
          </p:cNvPr>
          <p:cNvGrpSpPr/>
          <p:nvPr/>
        </p:nvGrpSpPr>
        <p:grpSpPr>
          <a:xfrm>
            <a:off x="3500582" y="3109908"/>
            <a:ext cx="2555782" cy="2113290"/>
            <a:chOff x="3500582" y="3109908"/>
            <a:chExt cx="2555782" cy="2113290"/>
          </a:xfrm>
        </p:grpSpPr>
        <p:sp>
          <p:nvSpPr>
            <p:cNvPr id="10" name="Freeform: Shape 9">
              <a:extLst>
                <a:ext uri="{FF2B5EF4-FFF2-40B4-BE49-F238E27FC236}">
                  <a16:creationId xmlns:a16="http://schemas.microsoft.com/office/drawing/2014/main" id="{9DB9B8BE-3DCA-48C5-9039-513E1669BB2A}"/>
                </a:ext>
              </a:extLst>
            </p:cNvPr>
            <p:cNvSpPr/>
            <p:nvPr/>
          </p:nvSpPr>
          <p:spPr>
            <a:xfrm>
              <a:off x="3500582" y="3109908"/>
              <a:ext cx="2507964" cy="2113290"/>
            </a:xfrm>
            <a:custGeom>
              <a:avLst/>
              <a:gdLst>
                <a:gd name="connsiteX0" fmla="*/ 0 w 2507964"/>
                <a:gd name="connsiteY0" fmla="*/ 2016274 h 2113290"/>
                <a:gd name="connsiteX1" fmla="*/ 1182254 w 2507964"/>
                <a:gd name="connsiteY1" fmla="*/ 1905437 h 2113290"/>
                <a:gd name="connsiteX2" fmla="*/ 1570182 w 2507964"/>
                <a:gd name="connsiteY2" fmla="*/ 169001 h 2113290"/>
                <a:gd name="connsiteX3" fmla="*/ 2419927 w 2507964"/>
                <a:gd name="connsiteY3" fmla="*/ 58165 h 2113290"/>
                <a:gd name="connsiteX4" fmla="*/ 2438400 w 2507964"/>
                <a:gd name="connsiteY4" fmla="*/ 95110 h 2113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7964" h="2113290">
                  <a:moveTo>
                    <a:pt x="0" y="2016274"/>
                  </a:moveTo>
                  <a:cubicBezTo>
                    <a:pt x="460278" y="2114795"/>
                    <a:pt x="920557" y="2213316"/>
                    <a:pt x="1182254" y="1905437"/>
                  </a:cubicBezTo>
                  <a:cubicBezTo>
                    <a:pt x="1443951" y="1597558"/>
                    <a:pt x="1363903" y="476880"/>
                    <a:pt x="1570182" y="169001"/>
                  </a:cubicBezTo>
                  <a:cubicBezTo>
                    <a:pt x="1776461" y="-138878"/>
                    <a:pt x="2275224" y="70480"/>
                    <a:pt x="2419927" y="58165"/>
                  </a:cubicBezTo>
                  <a:cubicBezTo>
                    <a:pt x="2564630" y="45850"/>
                    <a:pt x="2501515" y="70480"/>
                    <a:pt x="2438400" y="9511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70DC4C1-08FB-4D95-8CF2-0BF7945AD470}"/>
                </a:ext>
              </a:extLst>
            </p:cNvPr>
            <p:cNvSpPr/>
            <p:nvPr/>
          </p:nvSpPr>
          <p:spPr>
            <a:xfrm rot="12941897">
              <a:off x="5960727" y="3124752"/>
              <a:ext cx="95637" cy="139002"/>
            </a:xfrm>
            <a:custGeom>
              <a:avLst/>
              <a:gdLst>
                <a:gd name="connsiteX0" fmla="*/ 94376 w 98520"/>
                <a:gd name="connsiteY0" fmla="*/ 2281 h 106111"/>
                <a:gd name="connsiteX1" fmla="*/ 108 w 98520"/>
                <a:gd name="connsiteY1" fmla="*/ 39988 h 106111"/>
                <a:gd name="connsiteX2" fmla="*/ 75522 w 98520"/>
                <a:gd name="connsiteY2" fmla="*/ 105975 h 106111"/>
                <a:gd name="connsiteX3" fmla="*/ 94376 w 98520"/>
                <a:gd name="connsiteY3" fmla="*/ 2281 h 106111"/>
              </a:gdLst>
              <a:ahLst/>
              <a:cxnLst>
                <a:cxn ang="0">
                  <a:pos x="connsiteX0" y="connsiteY0"/>
                </a:cxn>
                <a:cxn ang="0">
                  <a:pos x="connsiteX1" y="connsiteY1"/>
                </a:cxn>
                <a:cxn ang="0">
                  <a:pos x="connsiteX2" y="connsiteY2"/>
                </a:cxn>
                <a:cxn ang="0">
                  <a:pos x="connsiteX3" y="connsiteY3"/>
                </a:cxn>
              </a:cxnLst>
              <a:rect l="l" t="t" r="r" b="b"/>
              <a:pathLst>
                <a:path w="98520" h="106111">
                  <a:moveTo>
                    <a:pt x="94376" y="2281"/>
                  </a:moveTo>
                  <a:cubicBezTo>
                    <a:pt x="81807" y="-8717"/>
                    <a:pt x="3250" y="22706"/>
                    <a:pt x="108" y="39988"/>
                  </a:cubicBezTo>
                  <a:cubicBezTo>
                    <a:pt x="-3034" y="57270"/>
                    <a:pt x="62953" y="109117"/>
                    <a:pt x="75522" y="105975"/>
                  </a:cubicBezTo>
                  <a:cubicBezTo>
                    <a:pt x="88091" y="102833"/>
                    <a:pt x="106945" y="13279"/>
                    <a:pt x="94376" y="2281"/>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Graphic 12" descr="Dog">
            <a:extLst>
              <a:ext uri="{FF2B5EF4-FFF2-40B4-BE49-F238E27FC236}">
                <a16:creationId xmlns:a16="http://schemas.microsoft.com/office/drawing/2014/main" id="{98B53EDA-ACE9-4A8D-AFF3-FCD0BC0052A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7934" y="2764632"/>
            <a:ext cx="1898369" cy="1898369"/>
          </a:xfrm>
          <a:prstGeom prst="rect">
            <a:avLst/>
          </a:prstGeom>
        </p:spPr>
      </p:pic>
      <p:sp>
        <p:nvSpPr>
          <p:cNvPr id="15" name="Freeform: Shape 14">
            <a:extLst>
              <a:ext uri="{FF2B5EF4-FFF2-40B4-BE49-F238E27FC236}">
                <a16:creationId xmlns:a16="http://schemas.microsoft.com/office/drawing/2014/main" id="{E306A9FB-FF7A-4E7D-84CE-3D549583119F}"/>
              </a:ext>
            </a:extLst>
          </p:cNvPr>
          <p:cNvSpPr/>
          <p:nvPr/>
        </p:nvSpPr>
        <p:spPr>
          <a:xfrm>
            <a:off x="7303439" y="3359727"/>
            <a:ext cx="316561" cy="168564"/>
          </a:xfrm>
          <a:custGeom>
            <a:avLst/>
            <a:gdLst>
              <a:gd name="connsiteX0" fmla="*/ 0 w 277091"/>
              <a:gd name="connsiteY0" fmla="*/ 0 h 138546"/>
              <a:gd name="connsiteX1" fmla="*/ 277091 w 277091"/>
              <a:gd name="connsiteY1" fmla="*/ 138546 h 138546"/>
            </a:gdLst>
            <a:ahLst/>
            <a:cxnLst>
              <a:cxn ang="0">
                <a:pos x="connsiteX0" y="connsiteY0"/>
              </a:cxn>
              <a:cxn ang="0">
                <a:pos x="connsiteX1" y="connsiteY1"/>
              </a:cxn>
            </a:cxnLst>
            <a:rect l="l" t="t" r="r" b="b"/>
            <a:pathLst>
              <a:path w="277091" h="138546">
                <a:moveTo>
                  <a:pt x="0" y="0"/>
                </a:moveTo>
                <a:lnTo>
                  <a:pt x="277091" y="138546"/>
                </a:lnTo>
              </a:path>
            </a:pathLst>
          </a:cu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A26C66DC-C5C3-41AE-8945-0B4B304CFADA}"/>
              </a:ext>
            </a:extLst>
          </p:cNvPr>
          <p:cNvSpPr/>
          <p:nvPr/>
        </p:nvSpPr>
        <p:spPr>
          <a:xfrm>
            <a:off x="840509" y="3528291"/>
            <a:ext cx="3214255" cy="277091"/>
          </a:xfrm>
          <a:prstGeom prst="roundRect">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33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5"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a:t>Background…</a:t>
            </a:r>
          </a:p>
        </p:txBody>
      </p:sp>
      <p:sp>
        <p:nvSpPr>
          <p:cNvPr id="3" name="Text Placeholder 2">
            <a:extLst>
              <a:ext uri="{FF2B5EF4-FFF2-40B4-BE49-F238E27FC236}">
                <a16:creationId xmlns:a16="http://schemas.microsoft.com/office/drawing/2014/main" id="{88FFDBE8-E049-4ACD-9C40-C15261BA2183}"/>
              </a:ext>
            </a:extLst>
          </p:cNvPr>
          <p:cNvSpPr>
            <a:spLocks noGrp="1"/>
          </p:cNvSpPr>
          <p:nvPr>
            <p:ph type="body" idx="1"/>
          </p:nvPr>
        </p:nvSpPr>
        <p:spPr/>
        <p:txBody>
          <a:bodyPr/>
          <a:lstStyle/>
          <a:p>
            <a:r>
              <a:rPr lang="en-US"/>
              <a:t>Recall how we typically call/invoke an instance method</a:t>
            </a:r>
          </a:p>
          <a:p>
            <a:pPr lvl="1"/>
            <a:endParaRPr lang="en-US"/>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2146813" y="2548246"/>
            <a:ext cx="4850374" cy="3212474"/>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public void bark(){</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System.out.println</a:t>
            </a:r>
            <a:r>
              <a:rPr lang="en-US" sz="1400">
                <a:latin typeface="Courier New" panose="02070309020205020404" pitchFamily="49" charset="0"/>
                <a:cs typeface="Courier New" panose="02070309020205020404" pitchFamily="49" charset="0"/>
              </a:rPr>
              <a:t>(“woof!”);</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public class </a:t>
            </a:r>
            <a:r>
              <a:rPr lang="en-US" sz="1400" err="1">
                <a:latin typeface="Courier New" panose="02070309020205020404" pitchFamily="49" charset="0"/>
                <a:cs typeface="Courier New" panose="02070309020205020404" pitchFamily="49" charset="0"/>
              </a:rPr>
              <a:t>TestDog</a:t>
            </a: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public static void main(String[] </a:t>
            </a:r>
            <a:r>
              <a:rPr lang="en-US" sz="1400" err="1">
                <a:latin typeface="Courier New" panose="02070309020205020404" pitchFamily="49" charset="0"/>
                <a:cs typeface="Courier New" panose="02070309020205020404" pitchFamily="49" charset="0"/>
              </a:rPr>
              <a:t>args</a:t>
            </a: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Dog daisy = new Dog();</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daisy.bark</a:t>
            </a: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F2080E37-6218-4032-B9D7-C7F5A8FA7097}"/>
              </a:ext>
            </a:extLst>
          </p:cNvPr>
          <p:cNvGrpSpPr/>
          <p:nvPr/>
        </p:nvGrpSpPr>
        <p:grpSpPr>
          <a:xfrm>
            <a:off x="2573518" y="2152320"/>
            <a:ext cx="5858261" cy="1486426"/>
            <a:chOff x="2573518" y="2152320"/>
            <a:chExt cx="5858261" cy="1486426"/>
          </a:xfrm>
        </p:grpSpPr>
        <p:sp>
          <p:nvSpPr>
            <p:cNvPr id="6" name="Rectangle: Rounded Corners 5">
              <a:extLst>
                <a:ext uri="{FF2B5EF4-FFF2-40B4-BE49-F238E27FC236}">
                  <a16:creationId xmlns:a16="http://schemas.microsoft.com/office/drawing/2014/main" id="{2FA2618E-044B-4E97-970C-1A6A71D746AE}"/>
                </a:ext>
              </a:extLst>
            </p:cNvPr>
            <p:cNvSpPr/>
            <p:nvPr/>
          </p:nvSpPr>
          <p:spPr>
            <a:xfrm>
              <a:off x="2573518" y="2846895"/>
              <a:ext cx="3799002" cy="791851"/>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llout: Line with Accent Bar 6">
              <a:extLst>
                <a:ext uri="{FF2B5EF4-FFF2-40B4-BE49-F238E27FC236}">
                  <a16:creationId xmlns:a16="http://schemas.microsoft.com/office/drawing/2014/main" id="{9F8678FB-8B8F-47F3-8794-EF31A0DBA49E}"/>
                </a:ext>
              </a:extLst>
            </p:cNvPr>
            <p:cNvSpPr/>
            <p:nvPr/>
          </p:nvSpPr>
          <p:spPr>
            <a:xfrm>
              <a:off x="6997187" y="2152320"/>
              <a:ext cx="1434592" cy="791851"/>
            </a:xfrm>
            <a:prstGeom prst="accentCallout1">
              <a:avLst>
                <a:gd name="adj1" fmla="val 18750"/>
                <a:gd name="adj2" fmla="val -8333"/>
                <a:gd name="adj3" fmla="val 103262"/>
                <a:gd name="adj4" fmla="val -435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First we declare/define it.</a:t>
              </a:r>
            </a:p>
          </p:txBody>
        </p:sp>
      </p:grpSp>
      <p:sp>
        <p:nvSpPr>
          <p:cNvPr id="8" name="Callout: Line with Accent Bar 7">
            <a:extLst>
              <a:ext uri="{FF2B5EF4-FFF2-40B4-BE49-F238E27FC236}">
                <a16:creationId xmlns:a16="http://schemas.microsoft.com/office/drawing/2014/main" id="{26185FFE-AF4E-4DB1-BA29-72A8E5B5B829}"/>
              </a:ext>
            </a:extLst>
          </p:cNvPr>
          <p:cNvSpPr/>
          <p:nvPr/>
        </p:nvSpPr>
        <p:spPr>
          <a:xfrm flipH="1">
            <a:off x="633984" y="4285488"/>
            <a:ext cx="1463040" cy="902208"/>
          </a:xfrm>
          <a:prstGeom prst="accentCallout1">
            <a:avLst>
              <a:gd name="adj1" fmla="val 18750"/>
              <a:gd name="adj2" fmla="val -8333"/>
              <a:gd name="adj3" fmla="val 85474"/>
              <a:gd name="adj4" fmla="val -691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Then we </a:t>
            </a:r>
            <a:r>
              <a:rPr lang="en-US" i="1"/>
              <a:t>call </a:t>
            </a:r>
            <a:r>
              <a:rPr lang="en-US"/>
              <a:t>the instance method on our object. </a:t>
            </a:r>
          </a:p>
        </p:txBody>
      </p:sp>
      <p:grpSp>
        <p:nvGrpSpPr>
          <p:cNvPr id="14" name="Group 13">
            <a:extLst>
              <a:ext uri="{FF2B5EF4-FFF2-40B4-BE49-F238E27FC236}">
                <a16:creationId xmlns:a16="http://schemas.microsoft.com/office/drawing/2014/main" id="{EE410FDC-C196-41D3-B352-EBAC0A1CB9C6}"/>
              </a:ext>
            </a:extLst>
          </p:cNvPr>
          <p:cNvGrpSpPr/>
          <p:nvPr/>
        </p:nvGrpSpPr>
        <p:grpSpPr>
          <a:xfrm>
            <a:off x="6574116" y="3215732"/>
            <a:ext cx="2624147" cy="949127"/>
            <a:chOff x="6574116" y="3215732"/>
            <a:chExt cx="2624147" cy="949127"/>
          </a:xfrm>
        </p:grpSpPr>
        <p:sp>
          <p:nvSpPr>
            <p:cNvPr id="10" name="TextBox 9">
              <a:extLst>
                <a:ext uri="{FF2B5EF4-FFF2-40B4-BE49-F238E27FC236}">
                  <a16:creationId xmlns:a16="http://schemas.microsoft.com/office/drawing/2014/main" id="{7240485F-0920-4E17-9B9C-61A4E032251E}"/>
                </a:ext>
              </a:extLst>
            </p:cNvPr>
            <p:cNvSpPr txBox="1"/>
            <p:nvPr/>
          </p:nvSpPr>
          <p:spPr>
            <a:xfrm>
              <a:off x="6602681" y="3857082"/>
              <a:ext cx="2595582" cy="307777"/>
            </a:xfrm>
            <a:prstGeom prst="rect">
              <a:avLst/>
            </a:prstGeom>
            <a:noFill/>
          </p:spPr>
          <p:txBody>
            <a:bodyPr wrap="none" rtlCol="0">
              <a:spAutoFit/>
            </a:bodyPr>
            <a:lstStyle/>
            <a:p>
              <a:r>
                <a:rPr lang="en-US">
                  <a:latin typeface="Segoe Print" panose="02000600000000000000" pitchFamily="2" charset="0"/>
                </a:rPr>
                <a:t>Running these instructions</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734D64DE-633B-4125-9E89-559792A4669B}"/>
                    </a:ext>
                  </a:extLst>
                </p14:cNvPr>
                <p14:cNvContentPartPr/>
                <p14:nvPr/>
              </p14:nvContentPartPr>
              <p14:xfrm>
                <a:off x="6574116" y="3215732"/>
                <a:ext cx="789840" cy="622800"/>
              </p14:xfrm>
            </p:contentPart>
          </mc:Choice>
          <mc:Fallback xmlns="">
            <p:pic>
              <p:nvPicPr>
                <p:cNvPr id="13" name="Ink 12">
                  <a:extLst>
                    <a:ext uri="{FF2B5EF4-FFF2-40B4-BE49-F238E27FC236}">
                      <a16:creationId xmlns:a16="http://schemas.microsoft.com/office/drawing/2014/main" id="{734D64DE-633B-4125-9E89-559792A4669B}"/>
                    </a:ext>
                  </a:extLst>
                </p:cNvPr>
                <p:cNvPicPr/>
                <p:nvPr/>
              </p:nvPicPr>
              <p:blipFill>
                <a:blip r:embed="rId3"/>
                <a:stretch>
                  <a:fillRect/>
                </a:stretch>
              </p:blipFill>
              <p:spPr>
                <a:xfrm>
                  <a:off x="6565116" y="3206732"/>
                  <a:ext cx="807480" cy="640440"/>
                </a:xfrm>
                <a:prstGeom prst="rect">
                  <a:avLst/>
                </a:prstGeom>
              </p:spPr>
            </p:pic>
          </mc:Fallback>
        </mc:AlternateContent>
      </p:grpSp>
    </p:spTree>
    <p:extLst>
      <p:ext uri="{BB962C8B-B14F-4D97-AF65-F5344CB8AC3E}">
        <p14:creationId xmlns:p14="http://schemas.microsoft.com/office/powerpoint/2010/main" val="3510432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iterate type="lt">
                                    <p:tmAbs val="0"/>
                                  </p:iterate>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5" presetClass="emph" presetSubtype="0" nodeType="clickEffect">
                                  <p:stCondLst>
                                    <p:cond delay="0"/>
                                  </p:stCondLst>
                                  <p:iterate type="lt">
                                    <p:tmAbs val="25"/>
                                  </p:iterate>
                                  <p:childTnLst>
                                    <p:set>
                                      <p:cBhvr override="childStyle">
                                        <p:cTn id="40" dur="indefinite"/>
                                        <p:tgtEl>
                                          <p:spTgt spid="5">
                                            <p:txEl>
                                              <p:pRg st="9" end="9"/>
                                            </p:txEl>
                                          </p:spTgt>
                                        </p:tgtEl>
                                        <p:attrNameLst>
                                          <p:attrName>style.fontWeight</p:attrName>
                                        </p:attrNameLst>
                                      </p:cBhvr>
                                      <p:to>
                                        <p:strVal val="bold"/>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12593-0249-4951-BA96-517247FD5651}"/>
              </a:ext>
            </a:extLst>
          </p:cNvPr>
          <p:cNvSpPr>
            <a:spLocks noGrp="1"/>
          </p:cNvSpPr>
          <p:nvPr>
            <p:ph type="title"/>
          </p:nvPr>
        </p:nvSpPr>
        <p:spPr/>
        <p:txBody>
          <a:bodyPr/>
          <a:lstStyle/>
          <a:p>
            <a:r>
              <a:rPr lang="en-US"/>
              <a:t>Now </a:t>
            </a:r>
            <a:r>
              <a:rPr lang="en-US" i="1"/>
              <a:t>this…</a:t>
            </a:r>
            <a:endParaRPr lang="en-US"/>
          </a:p>
        </p:txBody>
      </p:sp>
      <p:sp>
        <p:nvSpPr>
          <p:cNvPr id="3" name="Text Placeholder 2">
            <a:extLst>
              <a:ext uri="{FF2B5EF4-FFF2-40B4-BE49-F238E27FC236}">
                <a16:creationId xmlns:a16="http://schemas.microsoft.com/office/drawing/2014/main" id="{FBCBEA99-DE50-44CC-8C07-8EE649F56859}"/>
              </a:ext>
            </a:extLst>
          </p:cNvPr>
          <p:cNvSpPr>
            <a:spLocks noGrp="1"/>
          </p:cNvSpPr>
          <p:nvPr>
            <p:ph type="body" idx="1"/>
          </p:nvPr>
        </p:nvSpPr>
        <p:spPr/>
        <p:txBody>
          <a:bodyPr anchor="ctr"/>
          <a:lstStyle/>
          <a:p>
            <a:r>
              <a:rPr lang="en-US"/>
              <a:t>So what if we want the instructions in our method to affect the state of the object that the method is called on… </a:t>
            </a:r>
          </a:p>
          <a:p>
            <a:r>
              <a:rPr lang="en-US"/>
              <a:t>That’s why we have the </a:t>
            </a:r>
            <a:r>
              <a:rPr lang="en-US" i="1"/>
              <a:t>this </a:t>
            </a:r>
            <a:r>
              <a:rPr lang="en-US"/>
              <a:t>keyword- a reference to the current object. </a:t>
            </a:r>
          </a:p>
          <a:p>
            <a:r>
              <a:rPr lang="en-US"/>
              <a:t>So let’s see </a:t>
            </a:r>
            <a:r>
              <a:rPr lang="en-US" i="1"/>
              <a:t>this</a:t>
            </a:r>
            <a:r>
              <a:rPr lang="en-US"/>
              <a:t> in action. </a:t>
            </a:r>
          </a:p>
        </p:txBody>
      </p:sp>
      <p:sp>
        <p:nvSpPr>
          <p:cNvPr id="4" name="Slide Number Placeholder 3">
            <a:extLst>
              <a:ext uri="{FF2B5EF4-FFF2-40B4-BE49-F238E27FC236}">
                <a16:creationId xmlns:a16="http://schemas.microsoft.com/office/drawing/2014/main" id="{D117F43D-19ED-4EEC-8321-E1FA7BD285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150942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i="1"/>
              <a:t>This </a:t>
            </a:r>
            <a:r>
              <a:rPr lang="en-US"/>
              <a:t>in action</a:t>
            </a:r>
            <a:endParaRPr lang="en-US" i="1"/>
          </a:p>
        </p:txBody>
      </p:sp>
      <p:sp>
        <p:nvSpPr>
          <p:cNvPr id="3" name="Text Placeholder 2">
            <a:extLst>
              <a:ext uri="{FF2B5EF4-FFF2-40B4-BE49-F238E27FC236}">
                <a16:creationId xmlns:a16="http://schemas.microsoft.com/office/drawing/2014/main" id="{88FFDBE8-E049-4ACD-9C40-C15261BA2183}"/>
              </a:ext>
            </a:extLst>
          </p:cNvPr>
          <p:cNvSpPr>
            <a:spLocks noGrp="1"/>
          </p:cNvSpPr>
          <p:nvPr>
            <p:ph type="body" idx="1"/>
          </p:nvPr>
        </p:nvSpPr>
        <p:spPr/>
        <p:txBody>
          <a:bodyPr/>
          <a:lstStyle/>
          <a:p>
            <a:r>
              <a:rPr lang="en-US"/>
              <a:t>Let’s create a Dog class with an instance variable size. Let’s also create a grow method…</a:t>
            </a:r>
          </a:p>
          <a:p>
            <a:pPr lvl="1"/>
            <a:endParaRPr lang="en-US"/>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2146813" y="2548245"/>
            <a:ext cx="4850374" cy="345916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public double size = 5.5; </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public void grow(){</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this.size</a:t>
            </a:r>
            <a:r>
              <a:rPr lang="en-US" sz="1400">
                <a:latin typeface="Courier New" panose="02070309020205020404" pitchFamily="49" charset="0"/>
                <a:cs typeface="Courier New" panose="02070309020205020404" pitchFamily="49" charset="0"/>
              </a:rPr>
              <a:t> += 1;</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public class </a:t>
            </a:r>
            <a:r>
              <a:rPr lang="en-US" sz="1400" err="1">
                <a:latin typeface="Courier New" panose="02070309020205020404" pitchFamily="49" charset="0"/>
                <a:cs typeface="Courier New" panose="02070309020205020404" pitchFamily="49" charset="0"/>
              </a:rPr>
              <a:t>TestDog</a:t>
            </a: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public static void main(String[] </a:t>
            </a:r>
            <a:r>
              <a:rPr lang="en-US" sz="1400" err="1">
                <a:latin typeface="Courier New" panose="02070309020205020404" pitchFamily="49" charset="0"/>
                <a:cs typeface="Courier New" panose="02070309020205020404" pitchFamily="49" charset="0"/>
              </a:rPr>
              <a:t>args</a:t>
            </a: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Dog daisy = new Dog();</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daisy.grow</a:t>
            </a: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F2080E37-6218-4032-B9D7-C7F5A8FA7097}"/>
              </a:ext>
            </a:extLst>
          </p:cNvPr>
          <p:cNvGrpSpPr/>
          <p:nvPr/>
        </p:nvGrpSpPr>
        <p:grpSpPr>
          <a:xfrm>
            <a:off x="2485151" y="2435524"/>
            <a:ext cx="6272459" cy="1644069"/>
            <a:chOff x="2573518" y="2152319"/>
            <a:chExt cx="6272459" cy="1644069"/>
          </a:xfrm>
        </p:grpSpPr>
        <p:sp>
          <p:nvSpPr>
            <p:cNvPr id="6" name="Rectangle: Rounded Corners 5">
              <a:extLst>
                <a:ext uri="{FF2B5EF4-FFF2-40B4-BE49-F238E27FC236}">
                  <a16:creationId xmlns:a16="http://schemas.microsoft.com/office/drawing/2014/main" id="{2FA2618E-044B-4E97-970C-1A6A71D746AE}"/>
                </a:ext>
              </a:extLst>
            </p:cNvPr>
            <p:cNvSpPr/>
            <p:nvPr/>
          </p:nvSpPr>
          <p:spPr>
            <a:xfrm>
              <a:off x="2573518" y="2846895"/>
              <a:ext cx="3799002" cy="791851"/>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llout: Line with Accent Bar 6">
              <a:extLst>
                <a:ext uri="{FF2B5EF4-FFF2-40B4-BE49-F238E27FC236}">
                  <a16:creationId xmlns:a16="http://schemas.microsoft.com/office/drawing/2014/main" id="{9F8678FB-8B8F-47F3-8794-EF31A0DBA49E}"/>
                </a:ext>
              </a:extLst>
            </p:cNvPr>
            <p:cNvSpPr/>
            <p:nvPr/>
          </p:nvSpPr>
          <p:spPr>
            <a:xfrm>
              <a:off x="6997187" y="2152319"/>
              <a:ext cx="1848790" cy="1644069"/>
            </a:xfrm>
            <a:prstGeom prst="accentCallout1">
              <a:avLst>
                <a:gd name="adj1" fmla="val 58070"/>
                <a:gd name="adj2" fmla="val -6293"/>
                <a:gd name="adj3" fmla="val 81219"/>
                <a:gd name="adj4" fmla="val -33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Here we use the this keyword to indicate that we want to modify the size of the Dog object grow() is called on.</a:t>
              </a:r>
            </a:p>
          </p:txBody>
        </p:sp>
      </p:grpSp>
      <p:sp>
        <p:nvSpPr>
          <p:cNvPr id="8" name="Callout: Line with Accent Bar 7">
            <a:extLst>
              <a:ext uri="{FF2B5EF4-FFF2-40B4-BE49-F238E27FC236}">
                <a16:creationId xmlns:a16="http://schemas.microsoft.com/office/drawing/2014/main" id="{26185FFE-AF4E-4DB1-BA29-72A8E5B5B829}"/>
              </a:ext>
            </a:extLst>
          </p:cNvPr>
          <p:cNvSpPr/>
          <p:nvPr/>
        </p:nvSpPr>
        <p:spPr>
          <a:xfrm flipH="1">
            <a:off x="531892" y="4577719"/>
            <a:ext cx="1463040" cy="902208"/>
          </a:xfrm>
          <a:prstGeom prst="accentCallout1">
            <a:avLst>
              <a:gd name="adj1" fmla="val 18750"/>
              <a:gd name="adj2" fmla="val -8333"/>
              <a:gd name="adj3" fmla="val 85474"/>
              <a:gd name="adj4" fmla="val -691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Then we </a:t>
            </a:r>
            <a:r>
              <a:rPr lang="en-US" i="1"/>
              <a:t>call </a:t>
            </a:r>
            <a:r>
              <a:rPr lang="en-US"/>
              <a:t>the instance method on our object. </a:t>
            </a:r>
          </a:p>
        </p:txBody>
      </p:sp>
      <p:grpSp>
        <p:nvGrpSpPr>
          <p:cNvPr id="14" name="Group 13">
            <a:extLst>
              <a:ext uri="{FF2B5EF4-FFF2-40B4-BE49-F238E27FC236}">
                <a16:creationId xmlns:a16="http://schemas.microsoft.com/office/drawing/2014/main" id="{EE410FDC-C196-41D3-B352-EBAC0A1CB9C6}"/>
              </a:ext>
            </a:extLst>
          </p:cNvPr>
          <p:cNvGrpSpPr/>
          <p:nvPr/>
        </p:nvGrpSpPr>
        <p:grpSpPr>
          <a:xfrm>
            <a:off x="4943272" y="3526025"/>
            <a:ext cx="2678582" cy="913240"/>
            <a:chOff x="6519681" y="3251619"/>
            <a:chExt cx="2678582" cy="913240"/>
          </a:xfrm>
        </p:grpSpPr>
        <p:sp>
          <p:nvSpPr>
            <p:cNvPr id="10" name="TextBox 9">
              <a:extLst>
                <a:ext uri="{FF2B5EF4-FFF2-40B4-BE49-F238E27FC236}">
                  <a16:creationId xmlns:a16="http://schemas.microsoft.com/office/drawing/2014/main" id="{7240485F-0920-4E17-9B9C-61A4E032251E}"/>
                </a:ext>
              </a:extLst>
            </p:cNvPr>
            <p:cNvSpPr txBox="1"/>
            <p:nvPr/>
          </p:nvSpPr>
          <p:spPr>
            <a:xfrm>
              <a:off x="6602681" y="3857082"/>
              <a:ext cx="2595582" cy="307777"/>
            </a:xfrm>
            <a:prstGeom prst="rect">
              <a:avLst/>
            </a:prstGeom>
            <a:noFill/>
          </p:spPr>
          <p:txBody>
            <a:bodyPr wrap="none" rtlCol="0">
              <a:spAutoFit/>
            </a:bodyPr>
            <a:lstStyle/>
            <a:p>
              <a:r>
                <a:rPr lang="en-US">
                  <a:latin typeface="Segoe Print" panose="02000600000000000000" pitchFamily="2" charset="0"/>
                </a:rPr>
                <a:t>Running these instructions</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734D64DE-633B-4125-9E89-559792A4669B}"/>
                    </a:ext>
                  </a:extLst>
                </p14:cNvPr>
                <p14:cNvContentPartPr/>
                <p14:nvPr/>
              </p14:nvContentPartPr>
              <p14:xfrm>
                <a:off x="6519681" y="3251619"/>
                <a:ext cx="789840" cy="622800"/>
              </p14:xfrm>
            </p:contentPart>
          </mc:Choice>
          <mc:Fallback xmlns="">
            <p:pic>
              <p:nvPicPr>
                <p:cNvPr id="13" name="Ink 12">
                  <a:extLst>
                    <a:ext uri="{FF2B5EF4-FFF2-40B4-BE49-F238E27FC236}">
                      <a16:creationId xmlns:a16="http://schemas.microsoft.com/office/drawing/2014/main" id="{734D64DE-633B-4125-9E89-559792A4669B}"/>
                    </a:ext>
                  </a:extLst>
                </p:cNvPr>
                <p:cNvPicPr/>
                <p:nvPr/>
              </p:nvPicPr>
              <p:blipFill>
                <a:blip r:embed="rId3"/>
                <a:stretch>
                  <a:fillRect/>
                </a:stretch>
              </p:blipFill>
              <p:spPr>
                <a:xfrm>
                  <a:off x="6510681" y="3242619"/>
                  <a:ext cx="807480" cy="640440"/>
                </a:xfrm>
                <a:prstGeom prst="rect">
                  <a:avLst/>
                </a:prstGeom>
              </p:spPr>
            </p:pic>
          </mc:Fallback>
        </mc:AlternateContent>
      </p:grpSp>
    </p:spTree>
    <p:extLst>
      <p:ext uri="{BB962C8B-B14F-4D97-AF65-F5344CB8AC3E}">
        <p14:creationId xmlns:p14="http://schemas.microsoft.com/office/powerpoint/2010/main" val="18924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iterate type="lt">
                                    <p:tmAbs val="0"/>
                                  </p:iterate>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5" presetClass="emph" presetSubtype="0" nodeType="clickEffect">
                                  <p:stCondLst>
                                    <p:cond delay="0"/>
                                  </p:stCondLst>
                                  <p:iterate type="lt">
                                    <p:tmAbs val="25"/>
                                  </p:iterate>
                                  <p:childTnLst>
                                    <p:set>
                                      <p:cBhvr override="childStyle">
                                        <p:cTn id="42" dur="indefinite"/>
                                        <p:tgtEl>
                                          <p:spTgt spid="5">
                                            <p:txEl>
                                              <p:pRg st="10" end="10"/>
                                            </p:txEl>
                                          </p:spTgt>
                                        </p:tgtEl>
                                        <p:attrNameLst>
                                          <p:attrName>style.fontWeight</p:attrName>
                                        </p:attrNameLst>
                                      </p:cBhvr>
                                      <p:to>
                                        <p:strVal val="bold"/>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2A5A8-9BA7-481E-8EC3-BEB66C60FAAE}"/>
              </a:ext>
            </a:extLst>
          </p:cNvPr>
          <p:cNvSpPr>
            <a:spLocks noGrp="1"/>
          </p:cNvSpPr>
          <p:nvPr>
            <p:ph type="title"/>
          </p:nvPr>
        </p:nvSpPr>
        <p:spPr/>
        <p:txBody>
          <a:bodyPr/>
          <a:lstStyle/>
          <a:p>
            <a:r>
              <a:rPr lang="en-US"/>
              <a:t>Clarifications</a:t>
            </a:r>
          </a:p>
        </p:txBody>
      </p:sp>
      <p:sp>
        <p:nvSpPr>
          <p:cNvPr id="3" name="Text Placeholder 2">
            <a:extLst>
              <a:ext uri="{FF2B5EF4-FFF2-40B4-BE49-F238E27FC236}">
                <a16:creationId xmlns:a16="http://schemas.microsoft.com/office/drawing/2014/main" id="{503D1FF6-ED54-4FC9-90DA-AC0BA4E85036}"/>
              </a:ext>
            </a:extLst>
          </p:cNvPr>
          <p:cNvSpPr>
            <a:spLocks noGrp="1"/>
          </p:cNvSpPr>
          <p:nvPr>
            <p:ph type="body" idx="1"/>
          </p:nvPr>
        </p:nvSpPr>
        <p:spPr>
          <a:xfrm>
            <a:off x="380010" y="1405950"/>
            <a:ext cx="8383980" cy="4525963"/>
          </a:xfrm>
        </p:spPr>
        <p:txBody>
          <a:bodyPr/>
          <a:lstStyle/>
          <a:p>
            <a:r>
              <a:rPr lang="en-US" sz="2000">
                <a:latin typeface="+mn-lt"/>
              </a:rPr>
              <a:t>If you are sitting there going- but couldn’t we have just said:</a:t>
            </a:r>
          </a:p>
          <a:p>
            <a:endParaRPr lang="en-US" sz="2000">
              <a:latin typeface="+mn-lt"/>
            </a:endParaRPr>
          </a:p>
          <a:p>
            <a:endParaRPr lang="en-US" sz="2000">
              <a:latin typeface="+mn-lt"/>
            </a:endParaRPr>
          </a:p>
          <a:p>
            <a:endParaRPr lang="en-US" sz="2000">
              <a:latin typeface="+mn-lt"/>
            </a:endParaRPr>
          </a:p>
          <a:p>
            <a:endParaRPr lang="en-US" sz="2000">
              <a:latin typeface="+mn-lt"/>
            </a:endParaRPr>
          </a:p>
          <a:p>
            <a:endParaRPr lang="en-US" sz="2000">
              <a:latin typeface="+mn-lt"/>
            </a:endParaRPr>
          </a:p>
          <a:p>
            <a:r>
              <a:rPr lang="en-US" sz="2000">
                <a:latin typeface="+mn-lt"/>
              </a:rPr>
              <a:t>You are correct. </a:t>
            </a:r>
          </a:p>
          <a:p>
            <a:r>
              <a:rPr lang="en-US" sz="2000">
                <a:latin typeface="+mn-lt"/>
              </a:rPr>
              <a:t>So then why? </a:t>
            </a:r>
          </a:p>
          <a:p>
            <a:r>
              <a:rPr lang="en-US" sz="2000">
                <a:latin typeface="+mn-lt"/>
              </a:rPr>
              <a:t>Using </a:t>
            </a:r>
            <a:r>
              <a:rPr lang="en-US" sz="2000" i="1">
                <a:latin typeface="+mn-lt"/>
              </a:rPr>
              <a:t>this</a:t>
            </a:r>
            <a:r>
              <a:rPr lang="en-US" sz="2000">
                <a:latin typeface="+mn-lt"/>
              </a:rPr>
              <a:t> makes it even more clear that you are referring to an instance variable. </a:t>
            </a:r>
          </a:p>
          <a:p>
            <a:r>
              <a:rPr lang="en-US" sz="2000">
                <a:latin typeface="+mn-lt"/>
              </a:rPr>
              <a:t>Also, we could have created a </a:t>
            </a:r>
            <a:r>
              <a:rPr lang="en-US" sz="2000" i="1">
                <a:latin typeface="+mn-lt"/>
              </a:rPr>
              <a:t>local size variable</a:t>
            </a:r>
            <a:r>
              <a:rPr lang="en-US" sz="2000">
                <a:latin typeface="+mn-lt"/>
              </a:rPr>
              <a:t>- having two variables of the same name we need a way to differentiate between them. </a:t>
            </a:r>
          </a:p>
        </p:txBody>
      </p:sp>
      <p:sp>
        <p:nvSpPr>
          <p:cNvPr id="4" name="Slide Number Placeholder 3">
            <a:extLst>
              <a:ext uri="{FF2B5EF4-FFF2-40B4-BE49-F238E27FC236}">
                <a16:creationId xmlns:a16="http://schemas.microsoft.com/office/drawing/2014/main" id="{F0C76E94-6ED0-46A2-ABEB-64B22709EE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5" name="Google Shape;219;p16">
            <a:extLst>
              <a:ext uri="{FF2B5EF4-FFF2-40B4-BE49-F238E27FC236}">
                <a16:creationId xmlns:a16="http://schemas.microsoft.com/office/drawing/2014/main" id="{0FD72F5F-CC8A-4985-A412-6CA1D47935E6}"/>
              </a:ext>
            </a:extLst>
          </p:cNvPr>
          <p:cNvSpPr txBox="1">
            <a:spLocks/>
          </p:cNvSpPr>
          <p:nvPr/>
        </p:nvSpPr>
        <p:spPr>
          <a:xfrm>
            <a:off x="1831853" y="1909336"/>
            <a:ext cx="4850374" cy="165181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public double size = 5.5; </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public void grow(){</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size += 1;</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84363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charRg st="4294967295" end="4294967295"/>
                                            </p:txEl>
                                          </p:spTgt>
                                        </p:tgtEl>
                                        <p:attrNameLst>
                                          <p:attrName>style.visibility</p:attrName>
                                        </p:attrNameLst>
                                      </p:cBhvr>
                                      <p:to>
                                        <p:strVal val="visible"/>
                                      </p:to>
                                    </p:set>
                                    <p:anim calcmode="lin" valueType="num">
                                      <p:cBhvr additive="base">
                                        <p:cTn id="7" dur="500" fill="hold"/>
                                        <p:tgtEl>
                                          <p:spTgt spid="5">
                                            <p:txEl>
                                              <p:charRg st="4294967295" end="429496729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charRg st="4294967295" end="429496729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i="1"/>
              <a:t>This </a:t>
            </a:r>
            <a:r>
              <a:rPr lang="en-US"/>
              <a:t>in action</a:t>
            </a:r>
            <a:endParaRPr lang="en-US" i="1"/>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380010" y="1690683"/>
            <a:ext cx="4850374" cy="347663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public double size = 5.5; </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public void </a:t>
            </a:r>
            <a:r>
              <a:rPr lang="en-US" sz="1400" err="1">
                <a:latin typeface="Courier New" panose="02070309020205020404" pitchFamily="49" charset="0"/>
                <a:cs typeface="Courier New" panose="02070309020205020404" pitchFamily="49" charset="0"/>
              </a:rPr>
              <a:t>growToSize</a:t>
            </a:r>
            <a:r>
              <a:rPr lang="en-US" sz="1400">
                <a:latin typeface="Courier New" panose="02070309020205020404" pitchFamily="49" charset="0"/>
                <a:cs typeface="Courier New" panose="02070309020205020404" pitchFamily="49" charset="0"/>
              </a:rPr>
              <a:t>(double size){</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this.size</a:t>
            </a:r>
            <a:r>
              <a:rPr lang="en-US" sz="1400">
                <a:latin typeface="Courier New" panose="02070309020205020404" pitchFamily="49" charset="0"/>
                <a:cs typeface="Courier New" panose="02070309020205020404" pitchFamily="49" charset="0"/>
              </a:rPr>
              <a:t> = size;</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public class </a:t>
            </a:r>
            <a:r>
              <a:rPr lang="en-US" sz="1400" err="1">
                <a:latin typeface="Courier New" panose="02070309020205020404" pitchFamily="49" charset="0"/>
                <a:cs typeface="Courier New" panose="02070309020205020404" pitchFamily="49" charset="0"/>
              </a:rPr>
              <a:t>TestDog</a:t>
            </a: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public static void main(String[] </a:t>
            </a:r>
            <a:r>
              <a:rPr lang="en-US" sz="1400" err="1">
                <a:latin typeface="Courier New" panose="02070309020205020404" pitchFamily="49" charset="0"/>
                <a:cs typeface="Courier New" panose="02070309020205020404" pitchFamily="49" charset="0"/>
              </a:rPr>
              <a:t>args</a:t>
            </a: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Dog daisy = new Dog();</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daisy.growToSize</a:t>
            </a:r>
            <a:r>
              <a:rPr lang="en-US" sz="1400">
                <a:latin typeface="Courier New" panose="02070309020205020404" pitchFamily="49" charset="0"/>
                <a:cs typeface="Courier New" panose="02070309020205020404" pitchFamily="49" charset="0"/>
              </a:rPr>
              <a:t>(7.7);</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a:t>
            </a:r>
          </a:p>
        </p:txBody>
      </p:sp>
      <p:grpSp>
        <p:nvGrpSpPr>
          <p:cNvPr id="16" name="Group 15">
            <a:extLst>
              <a:ext uri="{FF2B5EF4-FFF2-40B4-BE49-F238E27FC236}">
                <a16:creationId xmlns:a16="http://schemas.microsoft.com/office/drawing/2014/main" id="{71D77892-DCBA-4968-8361-943AD9741E30}"/>
              </a:ext>
            </a:extLst>
          </p:cNvPr>
          <p:cNvGrpSpPr/>
          <p:nvPr/>
        </p:nvGrpSpPr>
        <p:grpSpPr>
          <a:xfrm>
            <a:off x="3271520" y="1056640"/>
            <a:ext cx="3409446" cy="1524000"/>
            <a:chOff x="3271520" y="1056640"/>
            <a:chExt cx="3409446" cy="1524000"/>
          </a:xfrm>
        </p:grpSpPr>
        <p:sp>
          <p:nvSpPr>
            <p:cNvPr id="11" name="Callout: Line with Accent Bar 10">
              <a:extLst>
                <a:ext uri="{FF2B5EF4-FFF2-40B4-BE49-F238E27FC236}">
                  <a16:creationId xmlns:a16="http://schemas.microsoft.com/office/drawing/2014/main" id="{E6D408F0-7C0F-4A20-BDD3-5A12815CA7A0}"/>
                </a:ext>
              </a:extLst>
            </p:cNvPr>
            <p:cNvSpPr/>
            <p:nvPr/>
          </p:nvSpPr>
          <p:spPr>
            <a:xfrm>
              <a:off x="5055366" y="1056640"/>
              <a:ext cx="1625600" cy="1036320"/>
            </a:xfrm>
            <a:prstGeom prst="accent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Now the word  size refers to the parameter, size. </a:t>
              </a:r>
            </a:p>
          </p:txBody>
        </p:sp>
        <p:sp>
          <p:nvSpPr>
            <p:cNvPr id="12" name="Oval 11">
              <a:extLst>
                <a:ext uri="{FF2B5EF4-FFF2-40B4-BE49-F238E27FC236}">
                  <a16:creationId xmlns:a16="http://schemas.microsoft.com/office/drawing/2014/main" id="{654AB379-E625-4B7A-BC5E-041B2B39A2FD}"/>
                </a:ext>
              </a:extLst>
            </p:cNvPr>
            <p:cNvSpPr/>
            <p:nvPr/>
          </p:nvSpPr>
          <p:spPr>
            <a:xfrm>
              <a:off x="3271520" y="2194560"/>
              <a:ext cx="1452880" cy="386080"/>
            </a:xfrm>
            <a:prstGeom prst="ellipse">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Callout: Line with Accent Bar 14">
            <a:extLst>
              <a:ext uri="{FF2B5EF4-FFF2-40B4-BE49-F238E27FC236}">
                <a16:creationId xmlns:a16="http://schemas.microsoft.com/office/drawing/2014/main" id="{6ACC189F-588F-4728-A6B2-FACB1EABEEFF}"/>
              </a:ext>
            </a:extLst>
          </p:cNvPr>
          <p:cNvSpPr/>
          <p:nvPr/>
        </p:nvSpPr>
        <p:spPr>
          <a:xfrm>
            <a:off x="6090757" y="3068320"/>
            <a:ext cx="2032000" cy="955040"/>
          </a:xfrm>
          <a:prstGeom prst="accentCallout1">
            <a:avLst>
              <a:gd name="adj1" fmla="val 85417"/>
              <a:gd name="adj2" fmla="val -7091"/>
              <a:gd name="adj3" fmla="val -29380"/>
              <a:gd name="adj4" fmla="val -2054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 we use the </a:t>
            </a:r>
            <a:r>
              <a:rPr lang="en-US" i="1"/>
              <a:t>this</a:t>
            </a:r>
            <a:r>
              <a:rPr lang="en-US"/>
              <a:t> keyword to refer to the actual size instance variable.</a:t>
            </a:r>
          </a:p>
        </p:txBody>
      </p:sp>
    </p:spTree>
    <p:extLst>
      <p:ext uri="{BB962C8B-B14F-4D97-AF65-F5344CB8AC3E}">
        <p14:creationId xmlns:p14="http://schemas.microsoft.com/office/powerpoint/2010/main" val="2567433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iterate type="lt">
                                    <p:tmAbs val="0"/>
                                  </p:iterate>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5" presetClass="emph" presetSubtype="0" nodeType="clickEffect">
                                  <p:stCondLst>
                                    <p:cond delay="0"/>
                                  </p:stCondLst>
                                  <p:iterate type="lt">
                                    <p:tmAbs val="25"/>
                                  </p:iterate>
                                  <p:childTnLst>
                                    <p:set>
                                      <p:cBhvr override="childStyle">
                                        <p:cTn id="34" dur="indefinite"/>
                                        <p:tgtEl>
                                          <p:spTgt spid="5">
                                            <p:txEl>
                                              <p:pRg st="10" end="10"/>
                                            </p:txEl>
                                          </p:spTgt>
                                        </p:tgtEl>
                                        <p:attrNameLst>
                                          <p:attrName>style.fontWeight</p:attrName>
                                        </p:attrNameLst>
                                      </p:cBhvr>
                                      <p:to>
                                        <p:strVal val="bold"/>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B1FD8-AEDA-4F38-9F5A-1C24BFB0866E}"/>
              </a:ext>
            </a:extLst>
          </p:cNvPr>
          <p:cNvSpPr>
            <a:spLocks noGrp="1"/>
          </p:cNvSpPr>
          <p:nvPr>
            <p:ph type="title"/>
          </p:nvPr>
        </p:nvSpPr>
        <p:spPr/>
        <p:txBody>
          <a:bodyPr/>
          <a:lstStyle/>
          <a:p>
            <a:r>
              <a:rPr lang="en-US"/>
              <a:t>Modules</a:t>
            </a:r>
          </a:p>
        </p:txBody>
      </p:sp>
      <p:sp>
        <p:nvSpPr>
          <p:cNvPr id="3" name="Text Placeholder 2">
            <a:extLst>
              <a:ext uri="{FF2B5EF4-FFF2-40B4-BE49-F238E27FC236}">
                <a16:creationId xmlns:a16="http://schemas.microsoft.com/office/drawing/2014/main" id="{7E133170-24FF-4EA3-9B84-2E6C7EE5D345}"/>
              </a:ext>
            </a:extLst>
          </p:cNvPr>
          <p:cNvSpPr>
            <a:spLocks noGrp="1"/>
          </p:cNvSpPr>
          <p:nvPr>
            <p:ph type="body" idx="1"/>
          </p:nvPr>
        </p:nvSpPr>
        <p:spPr/>
        <p:txBody>
          <a:bodyPr/>
          <a:lstStyle/>
          <a:p>
            <a:r>
              <a:rPr lang="en-US"/>
              <a:t>Java Platform Module System (JPMS) </a:t>
            </a:r>
          </a:p>
          <a:p>
            <a:r>
              <a:rPr lang="en-US"/>
              <a:t>Introduced with Java 9 </a:t>
            </a:r>
          </a:p>
          <a:p>
            <a:r>
              <a:rPr lang="en-US"/>
              <a:t>Collection of associated packages, resources, and a </a:t>
            </a:r>
            <a:r>
              <a:rPr lang="en-US" i="1"/>
              <a:t>module descriptor </a:t>
            </a:r>
          </a:p>
          <a:p>
            <a:r>
              <a:rPr lang="en-US" i="1"/>
              <a:t>Module descriptor specifies</a:t>
            </a:r>
          </a:p>
          <a:p>
            <a:pPr lvl="1"/>
            <a:r>
              <a:rPr lang="en-US" i="1"/>
              <a:t>Name of module </a:t>
            </a:r>
          </a:p>
          <a:p>
            <a:pPr lvl="1"/>
            <a:r>
              <a:rPr lang="en-US" i="1"/>
              <a:t>Dependencies </a:t>
            </a:r>
          </a:p>
          <a:p>
            <a:pPr lvl="2"/>
            <a:r>
              <a:rPr lang="en-US" i="1"/>
              <a:t>i.e. other modules that your module relies on </a:t>
            </a:r>
          </a:p>
          <a:p>
            <a:pPr lvl="1"/>
            <a:r>
              <a:rPr lang="en-US" i="1"/>
              <a:t>The packages available to other modules</a:t>
            </a:r>
          </a:p>
          <a:p>
            <a:pPr lvl="1"/>
            <a:r>
              <a:rPr lang="en-US"/>
              <a:t>And more…</a:t>
            </a:r>
          </a:p>
        </p:txBody>
      </p:sp>
      <p:sp>
        <p:nvSpPr>
          <p:cNvPr id="4" name="Slide Number Placeholder 3">
            <a:extLst>
              <a:ext uri="{FF2B5EF4-FFF2-40B4-BE49-F238E27FC236}">
                <a16:creationId xmlns:a16="http://schemas.microsoft.com/office/drawing/2014/main" id="{B0EABE2D-F0AF-4868-8723-54C0694DD0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3336311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a:buClr>
                <a:srgbClr val="FFFFFF"/>
              </a:buClr>
            </a:pPr>
            <a:r>
              <a:rPr lang="en-US" dirty="0">
                <a:solidFill>
                  <a:srgbClr val="FFFFFF"/>
                </a:solidFill>
              </a:rPr>
              <a:t>Recall </a:t>
            </a:r>
            <a:r>
              <a:rPr lang="en-US" dirty="0">
                <a:solidFill>
                  <a:srgbClr val="FFFFFF"/>
                </a:solidFill>
                <a:latin typeface="Arial"/>
                <a:ea typeface="Arial"/>
                <a:cs typeface="Arial"/>
                <a:sym typeface="Arial"/>
              </a:rPr>
              <a:t>Classes and Objects</a:t>
            </a:r>
            <a:endParaRPr dirty="0"/>
          </a:p>
        </p:txBody>
      </p:sp>
      <p:sp>
        <p:nvSpPr>
          <p:cNvPr id="261" name="Google Shape;261;p22"/>
          <p:cNvSpPr txBox="1">
            <a:spLocks noGrp="1"/>
          </p:cNvSpPr>
          <p:nvPr>
            <p:ph type="body" idx="1"/>
          </p:nvPr>
        </p:nvSpPr>
        <p:spPr>
          <a:xfrm>
            <a:off x="380010" y="1481446"/>
            <a:ext cx="8383980" cy="5037341"/>
          </a:xfrm>
          <a:prstGeom prst="rect">
            <a:avLst/>
          </a:prstGeom>
          <a:noFill/>
          <a:ln>
            <a:noFill/>
          </a:ln>
        </p:spPr>
        <p:txBody>
          <a:bodyPr spcFirstLastPara="1" wrap="square" lIns="91425" tIns="45700" rIns="91425" bIns="45700" anchor="t" anchorCtr="0">
            <a:noAutofit/>
          </a:bodyPr>
          <a:lstStyle/>
          <a:p>
            <a:pPr marL="343080" lvl="0" indent="-342720" algn="l" rtl="0">
              <a:lnSpc>
                <a:spcPct val="90000"/>
              </a:lnSpc>
              <a:spcBef>
                <a:spcPts val="0"/>
              </a:spcBef>
              <a:spcAft>
                <a:spcPts val="0"/>
              </a:spcAft>
              <a:buClr>
                <a:srgbClr val="F36A25"/>
              </a:buClr>
              <a:buSzPts val="2800"/>
              <a:buFont typeface="Arial"/>
              <a:buChar char="•"/>
            </a:pPr>
            <a:r>
              <a:rPr lang="en-US" dirty="0">
                <a:solidFill>
                  <a:srgbClr val="474C55"/>
                </a:solidFill>
                <a:latin typeface="Arial"/>
                <a:ea typeface="Arial"/>
                <a:cs typeface="Arial"/>
                <a:sym typeface="Arial"/>
              </a:rPr>
              <a:t>Classes either… </a:t>
            </a:r>
            <a:endParaRPr dirty="0"/>
          </a:p>
          <a:p>
            <a:pPr marL="743040" lvl="1" indent="-285480" algn="l" rtl="0">
              <a:lnSpc>
                <a:spcPct val="90000"/>
              </a:lnSpc>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Serve the role of software module (collections of related methods and their necessary variables) </a:t>
            </a:r>
            <a:endParaRPr sz="2000" dirty="0">
              <a:solidFill>
                <a:srgbClr val="474C55"/>
              </a:solidFill>
              <a:latin typeface="Arial"/>
              <a:ea typeface="Arial"/>
              <a:cs typeface="Arial"/>
              <a:sym typeface="Arial"/>
            </a:endParaRPr>
          </a:p>
          <a:p>
            <a:pPr marL="743040" lvl="1" indent="-285480" algn="l" rtl="0">
              <a:lnSpc>
                <a:spcPct val="90000"/>
              </a:lnSpc>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Represent real-world things</a:t>
            </a:r>
            <a:endParaRPr sz="2000" dirty="0">
              <a:solidFill>
                <a:srgbClr val="474C55"/>
              </a:solidFill>
              <a:latin typeface="Arial"/>
              <a:ea typeface="Arial"/>
              <a:cs typeface="Arial"/>
              <a:sym typeface="Arial"/>
            </a:endParaRPr>
          </a:p>
          <a:p>
            <a:pPr marL="343080" lvl="0" indent="-342720" algn="l" rtl="0">
              <a:lnSpc>
                <a:spcPct val="90000"/>
              </a:lnSpc>
              <a:spcBef>
                <a:spcPts val="560"/>
              </a:spcBef>
              <a:spcAft>
                <a:spcPts val="0"/>
              </a:spcAft>
              <a:buClr>
                <a:srgbClr val="F36A25"/>
              </a:buClr>
              <a:buSzPts val="2800"/>
              <a:buFont typeface="Arial"/>
              <a:buChar char="•"/>
            </a:pPr>
            <a:r>
              <a:rPr lang="en-US" dirty="0">
                <a:solidFill>
                  <a:srgbClr val="474C55"/>
                </a:solidFill>
                <a:latin typeface="Arial"/>
                <a:ea typeface="Arial"/>
                <a:cs typeface="Arial"/>
                <a:sym typeface="Arial"/>
              </a:rPr>
              <a:t>As software module:</a:t>
            </a:r>
            <a:endParaRPr dirty="0"/>
          </a:p>
          <a:p>
            <a:pPr marL="743040" lvl="1" indent="-285480" algn="l" rtl="0">
              <a:lnSpc>
                <a:spcPct val="90000"/>
              </a:lnSpc>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 Generally only one instance created at a time (multiple instances for simultaneous work)</a:t>
            </a:r>
            <a:endParaRPr sz="2000" dirty="0">
              <a:solidFill>
                <a:srgbClr val="474C55"/>
              </a:solidFill>
              <a:latin typeface="Arial"/>
              <a:ea typeface="Arial"/>
              <a:cs typeface="Arial"/>
              <a:sym typeface="Arial"/>
            </a:endParaRPr>
          </a:p>
          <a:p>
            <a:pPr marL="343080" lvl="0" indent="-342720" algn="l" rtl="0">
              <a:lnSpc>
                <a:spcPct val="90000"/>
              </a:lnSpc>
              <a:spcBef>
                <a:spcPts val="560"/>
              </a:spcBef>
              <a:spcAft>
                <a:spcPts val="0"/>
              </a:spcAft>
              <a:buClr>
                <a:srgbClr val="F36A25"/>
              </a:buClr>
              <a:buSzPts val="2800"/>
              <a:buFont typeface="Arial"/>
              <a:buChar char="•"/>
            </a:pPr>
            <a:r>
              <a:rPr lang="en-US" dirty="0">
                <a:solidFill>
                  <a:srgbClr val="474C55"/>
                </a:solidFill>
                <a:latin typeface="Arial"/>
                <a:ea typeface="Arial"/>
                <a:cs typeface="Arial"/>
                <a:sym typeface="Arial"/>
              </a:rPr>
              <a:t>As real-world representation:</a:t>
            </a:r>
            <a:endParaRPr dirty="0"/>
          </a:p>
          <a:p>
            <a:pPr marL="743040" lvl="1" indent="-285480" algn="l" rtl="0">
              <a:lnSpc>
                <a:spcPct val="90000"/>
              </a:lnSpc>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Each instance directly represents a single “thing”</a:t>
            </a:r>
            <a:endParaRPr sz="2000" dirty="0">
              <a:solidFill>
                <a:srgbClr val="474C55"/>
              </a:solidFill>
              <a:latin typeface="Arial"/>
              <a:ea typeface="Arial"/>
              <a:cs typeface="Arial"/>
              <a:sym typeface="Arial"/>
            </a:endParaRPr>
          </a:p>
          <a:p>
            <a:pPr marL="743040" lvl="1" indent="-285480" algn="l" rtl="0">
              <a:lnSpc>
                <a:spcPct val="90000"/>
              </a:lnSpc>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Two cars of the same make/model, but different VINs, colors, etc.</a:t>
            </a:r>
            <a:endParaRPr dirty="0"/>
          </a:p>
          <a:p>
            <a:pPr marL="743040" lvl="1" indent="-285480" algn="l" rtl="0">
              <a:lnSpc>
                <a:spcPct val="90000"/>
              </a:lnSpc>
              <a:spcBef>
                <a:spcPts val="400"/>
              </a:spcBef>
              <a:spcAft>
                <a:spcPts val="0"/>
              </a:spcAft>
              <a:buClr>
                <a:srgbClr val="F36A25"/>
              </a:buClr>
              <a:buSzPts val="2000"/>
              <a:buFont typeface="Arial"/>
              <a:buChar char="–"/>
            </a:pPr>
            <a:r>
              <a:rPr lang="en-US" sz="2000" dirty="0">
                <a:solidFill>
                  <a:srgbClr val="474C55"/>
                </a:solidFill>
                <a:latin typeface="Arial"/>
                <a:ea typeface="Arial"/>
                <a:cs typeface="Arial"/>
                <a:sym typeface="Arial"/>
              </a:rPr>
              <a:t>POJO – Plain </a:t>
            </a:r>
            <a:r>
              <a:rPr lang="en-US" sz="2000" dirty="0" err="1">
                <a:solidFill>
                  <a:srgbClr val="474C55"/>
                </a:solidFill>
                <a:latin typeface="Arial"/>
                <a:ea typeface="Arial"/>
                <a:cs typeface="Arial"/>
                <a:sym typeface="Arial"/>
              </a:rPr>
              <a:t>Ol</a:t>
            </a:r>
            <a:r>
              <a:rPr lang="en-US" sz="2000" dirty="0">
                <a:solidFill>
                  <a:srgbClr val="474C55"/>
                </a:solidFill>
                <a:latin typeface="Arial"/>
                <a:ea typeface="Arial"/>
                <a:cs typeface="Arial"/>
                <a:sym typeface="Arial"/>
              </a:rPr>
              <a:t>’ Java Object</a:t>
            </a:r>
            <a:endParaRPr dirty="0"/>
          </a:p>
          <a:p>
            <a:pPr marL="342900" lvl="0" indent="-165100" algn="l" rtl="0">
              <a:lnSpc>
                <a:spcPct val="90000"/>
              </a:lnSpc>
              <a:spcBef>
                <a:spcPts val="560"/>
              </a:spcBef>
              <a:spcAft>
                <a:spcPts val="0"/>
              </a:spcAft>
              <a:buSzPts val="2800"/>
              <a:buNone/>
            </a:pPr>
            <a:endParaRPr dirty="0"/>
          </a:p>
        </p:txBody>
      </p:sp>
      <p:sp>
        <p:nvSpPr>
          <p:cNvPr id="262" name="Google Shape;262;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163781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CA765-4913-411C-BEC9-6B3DC71DB33B}"/>
              </a:ext>
            </a:extLst>
          </p:cNvPr>
          <p:cNvSpPr>
            <a:spLocks noGrp="1"/>
          </p:cNvSpPr>
          <p:nvPr>
            <p:ph type="title"/>
          </p:nvPr>
        </p:nvSpPr>
        <p:spPr/>
        <p:txBody>
          <a:bodyPr/>
          <a:lstStyle/>
          <a:p>
            <a:r>
              <a:rPr lang="en-US"/>
              <a:t>Module Descriptor </a:t>
            </a:r>
          </a:p>
        </p:txBody>
      </p:sp>
      <p:sp>
        <p:nvSpPr>
          <p:cNvPr id="3" name="Slide Number Placeholder 2">
            <a:extLst>
              <a:ext uri="{FF2B5EF4-FFF2-40B4-BE49-F238E27FC236}">
                <a16:creationId xmlns:a16="http://schemas.microsoft.com/office/drawing/2014/main" id="{95AF6963-5A19-4927-804F-05B2120596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5" name="Text Placeholder 4">
            <a:extLst>
              <a:ext uri="{FF2B5EF4-FFF2-40B4-BE49-F238E27FC236}">
                <a16:creationId xmlns:a16="http://schemas.microsoft.com/office/drawing/2014/main" id="{9BD14815-2ACA-413C-B8D0-509043F4E1EA}"/>
              </a:ext>
            </a:extLst>
          </p:cNvPr>
          <p:cNvSpPr>
            <a:spLocks noGrp="1"/>
          </p:cNvSpPr>
          <p:nvPr>
            <p:ph type="body" idx="2"/>
          </p:nvPr>
        </p:nvSpPr>
        <p:spPr>
          <a:xfrm>
            <a:off x="351116" y="1540359"/>
            <a:ext cx="8614386" cy="731502"/>
          </a:xfrm>
        </p:spPr>
        <p:txBody>
          <a:bodyPr/>
          <a:lstStyle/>
          <a:p>
            <a:r>
              <a:rPr lang="en-US" sz="2400" dirty="0"/>
              <a:t>Created from module-info.java</a:t>
            </a:r>
          </a:p>
          <a:p>
            <a:endParaRPr lang="en-US" dirty="0"/>
          </a:p>
        </p:txBody>
      </p:sp>
      <p:sp>
        <p:nvSpPr>
          <p:cNvPr id="7" name="Text Placeholder 6">
            <a:extLst>
              <a:ext uri="{FF2B5EF4-FFF2-40B4-BE49-F238E27FC236}">
                <a16:creationId xmlns:a16="http://schemas.microsoft.com/office/drawing/2014/main" id="{CDD3B6A1-3F65-4ADB-828C-43FB675EF91B}"/>
              </a:ext>
            </a:extLst>
          </p:cNvPr>
          <p:cNvSpPr>
            <a:spLocks noGrp="1"/>
          </p:cNvSpPr>
          <p:nvPr>
            <p:ph type="body" idx="4"/>
          </p:nvPr>
        </p:nvSpPr>
        <p:spPr>
          <a:xfrm>
            <a:off x="351117" y="4100678"/>
            <a:ext cx="3542154" cy="2415307"/>
          </a:xfrm>
        </p:spPr>
        <p:txBody>
          <a:bodyPr/>
          <a:lstStyle/>
          <a:p>
            <a:r>
              <a:rPr lang="en-US" sz="2400"/>
              <a:t>For our purposes though you can simply select </a:t>
            </a:r>
            <a:r>
              <a:rPr lang="en-US" sz="2400" i="1"/>
              <a:t>Don’t Create</a:t>
            </a:r>
          </a:p>
          <a:p>
            <a:endParaRPr lang="en-US"/>
          </a:p>
        </p:txBody>
      </p:sp>
      <p:pic>
        <p:nvPicPr>
          <p:cNvPr id="8" name="Picture 7">
            <a:extLst>
              <a:ext uri="{FF2B5EF4-FFF2-40B4-BE49-F238E27FC236}">
                <a16:creationId xmlns:a16="http://schemas.microsoft.com/office/drawing/2014/main" id="{BAC8CF01-F1A6-48AF-A228-B0A49A811850}"/>
              </a:ext>
            </a:extLst>
          </p:cNvPr>
          <p:cNvPicPr>
            <a:picLocks noChangeAspect="1"/>
          </p:cNvPicPr>
          <p:nvPr/>
        </p:nvPicPr>
        <p:blipFill>
          <a:blip r:embed="rId2"/>
          <a:stretch>
            <a:fillRect/>
          </a:stretch>
        </p:blipFill>
        <p:spPr>
          <a:xfrm>
            <a:off x="4194024" y="3893911"/>
            <a:ext cx="4771478" cy="2622074"/>
          </a:xfrm>
          <a:prstGeom prst="rect">
            <a:avLst/>
          </a:prstGeom>
        </p:spPr>
      </p:pic>
      <p:sp>
        <p:nvSpPr>
          <p:cNvPr id="11" name="Rectangle 10">
            <a:extLst>
              <a:ext uri="{FF2B5EF4-FFF2-40B4-BE49-F238E27FC236}">
                <a16:creationId xmlns:a16="http://schemas.microsoft.com/office/drawing/2014/main" id="{D3A38F0B-5A7C-4331-A2B2-BF3B76172F57}"/>
              </a:ext>
            </a:extLst>
          </p:cNvPr>
          <p:cNvSpPr/>
          <p:nvPr/>
        </p:nvSpPr>
        <p:spPr>
          <a:xfrm>
            <a:off x="919113" y="2056976"/>
            <a:ext cx="7305774" cy="1593130"/>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r>
              <a:rPr lang="en-US" dirty="0">
                <a:latin typeface="Courier New" panose="02070309020205020404" pitchFamily="49" charset="0"/>
                <a:cs typeface="Courier New" panose="02070309020205020404" pitchFamily="49" charset="0"/>
              </a:rPr>
              <a:t>module </a:t>
            </a:r>
            <a:r>
              <a:rPr lang="en-US" dirty="0" err="1">
                <a:latin typeface="Courier New" panose="02070309020205020404" pitchFamily="49" charset="0"/>
                <a:cs typeface="Courier New" panose="02070309020205020404" pitchFamily="49" charset="0"/>
              </a:rPr>
              <a:t>moduleName</a:t>
            </a:r>
            <a:r>
              <a:rPr lang="en-US" dirty="0">
                <a:latin typeface="Courier New" panose="02070309020205020404" pitchFamily="49" charset="0"/>
                <a:cs typeface="Courier New" panose="02070309020205020404" pitchFamily="49" charset="0"/>
              </a:rPr>
              <a:t>{</a:t>
            </a:r>
          </a:p>
          <a:p>
            <a:pPr lvl="2"/>
            <a:r>
              <a:rPr lang="en-US" dirty="0">
                <a:latin typeface="Courier New" panose="02070309020205020404" pitchFamily="49" charset="0"/>
                <a:cs typeface="Courier New" panose="02070309020205020404" pitchFamily="49" charset="0"/>
              </a:rPr>
              <a:t>	//module directives go in here </a:t>
            </a:r>
          </a:p>
          <a:p>
            <a:r>
              <a:rPr lang="en-US" dirty="0">
                <a:latin typeface="Courier New" panose="02070309020205020404" pitchFamily="49" charset="0"/>
                <a:cs typeface="Courier New" panose="02070309020205020404" pitchFamily="49" charset="0"/>
              </a:rPr>
              <a:t>	//technically all of these are optional</a:t>
            </a:r>
          </a:p>
          <a:p>
            <a:r>
              <a:rPr lang="en-US" dirty="0">
                <a:latin typeface="Courier New" panose="02070309020205020404" pitchFamily="49" charset="0"/>
                <a:cs typeface="Courier New" panose="02070309020205020404" pitchFamily="49" charset="0"/>
              </a:rPr>
              <a:t>	//you would specify things like</a:t>
            </a:r>
          </a:p>
          <a:p>
            <a:r>
              <a:rPr lang="en-US" dirty="0">
                <a:latin typeface="Courier New" panose="02070309020205020404" pitchFamily="49" charset="0"/>
                <a:cs typeface="Courier New" panose="02070309020205020404" pitchFamily="49" charset="0"/>
              </a:rPr>
              <a:t>	exports </a:t>
            </a:r>
            <a:r>
              <a:rPr lang="en-US" dirty="0" err="1">
                <a:latin typeface="Courier New" panose="02070309020205020404" pitchFamily="49" charset="0"/>
                <a:cs typeface="Courier New" panose="02070309020205020404" pitchFamily="49" charset="0"/>
              </a:rPr>
              <a:t>mypackage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requires </a:t>
            </a:r>
            <a:r>
              <a:rPr lang="en-US" dirty="0" err="1">
                <a:latin typeface="Courier New" panose="02070309020205020404" pitchFamily="49" charset="0"/>
                <a:cs typeface="Courier New" panose="02070309020205020404" pitchFamily="49" charset="0"/>
              </a:rPr>
              <a:t>modulesNeededInModuleName</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52011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CLASSPATH</a:t>
            </a:r>
            <a:endParaRPr dirty="0"/>
          </a:p>
        </p:txBody>
      </p:sp>
      <p:sp>
        <p:nvSpPr>
          <p:cNvPr id="303" name="Google Shape;303;p28"/>
          <p:cNvSpPr txBox="1">
            <a:spLocks noGrp="1"/>
          </p:cNvSpPr>
          <p:nvPr>
            <p:ph type="body" idx="1"/>
          </p:nvPr>
        </p:nvSpPr>
        <p:spPr>
          <a:xfrm>
            <a:off x="380010" y="1481446"/>
            <a:ext cx="8383980" cy="5037341"/>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Only one class can be compiled at a time</a:t>
            </a:r>
            <a:endParaRPr dirty="0"/>
          </a:p>
          <a:p>
            <a:pPr marL="342900" lvl="0" indent="-342900" algn="l" rtl="0">
              <a:lnSpc>
                <a:spcPct val="90000"/>
              </a:lnSpc>
              <a:spcBef>
                <a:spcPts val="518"/>
              </a:spcBef>
              <a:spcAft>
                <a:spcPts val="0"/>
              </a:spcAft>
              <a:buSzPts val="2590"/>
              <a:buChar char="•"/>
            </a:pPr>
            <a:r>
              <a:rPr lang="en-US" sz="2590" dirty="0"/>
              <a:t>If one class that is being compiled references another class, the compiler will search for the relevant compiled .class file.</a:t>
            </a:r>
            <a:endParaRPr dirty="0"/>
          </a:p>
          <a:p>
            <a:pPr marL="742950" lvl="1" indent="-285750" algn="l" rtl="0">
              <a:lnSpc>
                <a:spcPct val="90000"/>
              </a:lnSpc>
              <a:spcBef>
                <a:spcPts val="370"/>
              </a:spcBef>
              <a:spcAft>
                <a:spcPts val="0"/>
              </a:spcAft>
              <a:buSzPts val="1850"/>
              <a:buChar char="–"/>
            </a:pPr>
            <a:r>
              <a:rPr lang="en-US" sz="1850" dirty="0">
                <a:latin typeface="Courier New"/>
                <a:ea typeface="Courier New"/>
                <a:cs typeface="Courier New"/>
                <a:sym typeface="Courier New"/>
              </a:rPr>
              <a:t>public class Test2 { Test1 test = new Test1(); }</a:t>
            </a:r>
            <a:endParaRPr dirty="0"/>
          </a:p>
          <a:p>
            <a:pPr marL="342900" lvl="0" indent="-342900" algn="l" rtl="0">
              <a:lnSpc>
                <a:spcPct val="90000"/>
              </a:lnSpc>
              <a:spcBef>
                <a:spcPts val="444"/>
              </a:spcBef>
              <a:spcAft>
                <a:spcPts val="0"/>
              </a:spcAft>
              <a:buSzPts val="2220"/>
              <a:buChar char="•"/>
            </a:pPr>
            <a:r>
              <a:rPr lang="en-US" sz="2220" dirty="0">
                <a:latin typeface="Arial"/>
                <a:ea typeface="Arial"/>
                <a:cs typeface="Arial"/>
                <a:sym typeface="Arial"/>
              </a:rPr>
              <a:t>The “</a:t>
            </a:r>
            <a:r>
              <a:rPr lang="en-US" sz="2220" dirty="0" err="1">
                <a:latin typeface="Arial"/>
                <a:ea typeface="Arial"/>
                <a:cs typeface="Arial"/>
                <a:sym typeface="Arial"/>
              </a:rPr>
              <a:t>Classpath</a:t>
            </a:r>
            <a:r>
              <a:rPr lang="en-US" sz="2220" dirty="0">
                <a:latin typeface="Arial"/>
                <a:ea typeface="Arial"/>
                <a:cs typeface="Arial"/>
                <a:sym typeface="Arial"/>
              </a:rPr>
              <a:t>” is a list of all the directories where the compiler is allowed to look for dependent classes.</a:t>
            </a:r>
            <a:endParaRPr dirty="0"/>
          </a:p>
          <a:p>
            <a:pPr marL="742950" lvl="1" indent="-285750" algn="l" rtl="0">
              <a:lnSpc>
                <a:spcPct val="90000"/>
              </a:lnSpc>
              <a:spcBef>
                <a:spcPts val="370"/>
              </a:spcBef>
              <a:spcAft>
                <a:spcPts val="0"/>
              </a:spcAft>
              <a:buSzPts val="1850"/>
              <a:buChar char="–"/>
            </a:pPr>
            <a:r>
              <a:rPr lang="en-US" sz="1850" dirty="0">
                <a:latin typeface="Arial"/>
                <a:ea typeface="Arial"/>
                <a:cs typeface="Arial"/>
                <a:sym typeface="Arial"/>
              </a:rPr>
              <a:t>Will search in the current folder by default</a:t>
            </a:r>
            <a:endParaRPr dirty="0"/>
          </a:p>
          <a:p>
            <a:pPr marL="742950" lvl="1" indent="-285750" algn="l" rtl="0">
              <a:lnSpc>
                <a:spcPct val="90000"/>
              </a:lnSpc>
              <a:spcBef>
                <a:spcPts val="370"/>
              </a:spcBef>
              <a:spcAft>
                <a:spcPts val="0"/>
              </a:spcAft>
              <a:buSzPts val="1850"/>
              <a:buChar char="–"/>
            </a:pPr>
            <a:r>
              <a:rPr lang="en-US" sz="1850" dirty="0">
                <a:latin typeface="Arial"/>
                <a:ea typeface="Arial"/>
                <a:cs typeface="Arial"/>
                <a:sym typeface="Arial"/>
              </a:rPr>
              <a:t>Can search in other folders by compiling with the “-</a:t>
            </a:r>
            <a:r>
              <a:rPr lang="en-US" sz="1850" dirty="0" err="1">
                <a:latin typeface="Arial"/>
                <a:ea typeface="Arial"/>
                <a:cs typeface="Arial"/>
                <a:sym typeface="Arial"/>
              </a:rPr>
              <a:t>classpath</a:t>
            </a:r>
            <a:r>
              <a:rPr lang="en-US" sz="1850" dirty="0">
                <a:latin typeface="Arial"/>
                <a:ea typeface="Arial"/>
                <a:cs typeface="Arial"/>
                <a:sym typeface="Arial"/>
              </a:rPr>
              <a:t> folder1:folder2: …” flag</a:t>
            </a:r>
            <a:endParaRPr dirty="0"/>
          </a:p>
          <a:p>
            <a:pPr marL="342900" lvl="0" indent="-342900" algn="l" rtl="0">
              <a:lnSpc>
                <a:spcPct val="90000"/>
              </a:lnSpc>
              <a:spcBef>
                <a:spcPts val="444"/>
              </a:spcBef>
              <a:spcAft>
                <a:spcPts val="0"/>
              </a:spcAft>
              <a:buSzPts val="2220"/>
              <a:buChar char="•"/>
            </a:pPr>
            <a:r>
              <a:rPr lang="en-US" sz="2220" dirty="0">
                <a:latin typeface="Arial"/>
                <a:ea typeface="Arial"/>
                <a:cs typeface="Arial"/>
                <a:sym typeface="Arial"/>
              </a:rPr>
              <a:t>CLASSPATH can also be set as an OS environment variable.</a:t>
            </a:r>
            <a:endParaRPr dirty="0"/>
          </a:p>
          <a:p>
            <a:pPr marL="342900" lvl="0" indent="-342900" algn="l" rtl="0">
              <a:lnSpc>
                <a:spcPct val="90000"/>
              </a:lnSpc>
              <a:spcBef>
                <a:spcPts val="444"/>
              </a:spcBef>
              <a:spcAft>
                <a:spcPts val="0"/>
              </a:spcAft>
              <a:buSzPts val="2220"/>
              <a:buChar char="•"/>
            </a:pPr>
            <a:r>
              <a:rPr lang="en-US" sz="2220" dirty="0">
                <a:latin typeface="Arial"/>
                <a:ea typeface="Arial"/>
                <a:cs typeface="Arial"/>
                <a:sym typeface="Arial"/>
              </a:rPr>
              <a:t>IDEs will manage projects – every file in a project will be included in the </a:t>
            </a:r>
            <a:r>
              <a:rPr lang="en-US" sz="2220" dirty="0" err="1">
                <a:latin typeface="Arial"/>
                <a:ea typeface="Arial"/>
                <a:cs typeface="Arial"/>
                <a:sym typeface="Arial"/>
              </a:rPr>
              <a:t>classpath</a:t>
            </a:r>
            <a:r>
              <a:rPr lang="en-US" sz="2220" dirty="0">
                <a:latin typeface="Arial"/>
                <a:ea typeface="Arial"/>
                <a:cs typeface="Arial"/>
                <a:sym typeface="Arial"/>
              </a:rPr>
              <a:t> for that project. External libraries can be added as well (sometimes called the Build Path)</a:t>
            </a:r>
            <a:endParaRPr dirty="0"/>
          </a:p>
        </p:txBody>
      </p:sp>
      <p:sp>
        <p:nvSpPr>
          <p:cNvPr id="304" name="Google Shape;304;p2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dirty="0"/>
              <a:t>20</a:t>
            </a:fld>
            <a:endParaRPr dirty="0"/>
          </a:p>
        </p:txBody>
      </p:sp>
    </p:spTree>
    <p:extLst>
      <p:ext uri="{BB962C8B-B14F-4D97-AF65-F5344CB8AC3E}">
        <p14:creationId xmlns:p14="http://schemas.microsoft.com/office/powerpoint/2010/main" val="369642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5" name="Google Shape;275;p2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E159F-2AB6-488C-8F7B-2B9032141817}"/>
              </a:ext>
            </a:extLst>
          </p:cNvPr>
          <p:cNvSpPr>
            <a:spLocks noGrp="1"/>
          </p:cNvSpPr>
          <p:nvPr>
            <p:ph type="title"/>
          </p:nvPr>
        </p:nvSpPr>
        <p:spPr/>
        <p:txBody>
          <a:bodyPr/>
          <a:lstStyle/>
          <a:p>
            <a:r>
              <a:rPr lang="en-US" dirty="0"/>
              <a:t>Example</a:t>
            </a:r>
          </a:p>
        </p:txBody>
      </p:sp>
      <p:sp>
        <p:nvSpPr>
          <p:cNvPr id="3" name="Text Placeholder 2">
            <a:extLst>
              <a:ext uri="{FF2B5EF4-FFF2-40B4-BE49-F238E27FC236}">
                <a16:creationId xmlns:a16="http://schemas.microsoft.com/office/drawing/2014/main" id="{E73CB89E-F46C-4F07-A0F3-BC663B68C555}"/>
              </a:ext>
            </a:extLst>
          </p:cNvPr>
          <p:cNvSpPr>
            <a:spLocks noGrp="1"/>
          </p:cNvSpPr>
          <p:nvPr>
            <p:ph type="body" idx="1"/>
          </p:nvPr>
        </p:nvSpPr>
        <p:spPr/>
        <p:txBody>
          <a:bodyPr/>
          <a:lstStyle/>
          <a:p>
            <a:r>
              <a:rPr lang="en-US" sz="2400" dirty="0"/>
              <a:t>Let’s say we were creating a program for an animal shelter – in this shelter we have a number of dogs. We want a program to model these dogs. </a:t>
            </a:r>
          </a:p>
          <a:p>
            <a:r>
              <a:rPr lang="en-US" sz="2400" dirty="0"/>
              <a:t>Each dog in our shelter has certain characteristics</a:t>
            </a:r>
          </a:p>
          <a:p>
            <a:endParaRPr lang="en-US" sz="2400" dirty="0"/>
          </a:p>
        </p:txBody>
      </p:sp>
      <p:sp>
        <p:nvSpPr>
          <p:cNvPr id="4" name="Slide Number Placeholder 3">
            <a:extLst>
              <a:ext uri="{FF2B5EF4-FFF2-40B4-BE49-F238E27FC236}">
                <a16:creationId xmlns:a16="http://schemas.microsoft.com/office/drawing/2014/main" id="{55F13088-ECD9-4E90-B141-418018814D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pic>
        <p:nvPicPr>
          <p:cNvPr id="6" name="Graphic 5" descr="Dog">
            <a:extLst>
              <a:ext uri="{FF2B5EF4-FFF2-40B4-BE49-F238E27FC236}">
                <a16:creationId xmlns:a16="http://schemas.microsoft.com/office/drawing/2014/main" id="{C230557F-C4AB-4B4B-BB83-BA1732DD8D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3761" y="3889470"/>
            <a:ext cx="1914525" cy="1914525"/>
          </a:xfrm>
          <a:prstGeom prst="rect">
            <a:avLst/>
          </a:prstGeom>
        </p:spPr>
      </p:pic>
      <p:sp>
        <p:nvSpPr>
          <p:cNvPr id="7" name="TextBox 6">
            <a:extLst>
              <a:ext uri="{FF2B5EF4-FFF2-40B4-BE49-F238E27FC236}">
                <a16:creationId xmlns:a16="http://schemas.microsoft.com/office/drawing/2014/main" id="{AD79703D-F618-4C76-8007-B19CAF761C1E}"/>
              </a:ext>
            </a:extLst>
          </p:cNvPr>
          <p:cNvSpPr txBox="1"/>
          <p:nvPr/>
        </p:nvSpPr>
        <p:spPr>
          <a:xfrm>
            <a:off x="4497177" y="3507904"/>
            <a:ext cx="1342034" cy="2677656"/>
          </a:xfrm>
          <a:prstGeom prst="rect">
            <a:avLst/>
          </a:prstGeom>
          <a:noFill/>
        </p:spPr>
        <p:txBody>
          <a:bodyPr wrap="square" rtlCol="0">
            <a:spAutoFit/>
          </a:bodyPr>
          <a:lstStyle/>
          <a:p>
            <a:r>
              <a:rPr lang="en-US" sz="2400" dirty="0">
                <a:latin typeface="Segoe Print" panose="02000600000000000000" pitchFamily="2" charset="0"/>
              </a:rPr>
              <a:t>name </a:t>
            </a:r>
          </a:p>
          <a:p>
            <a:endParaRPr lang="en-US" sz="2400" dirty="0">
              <a:latin typeface="Segoe Print" panose="02000600000000000000" pitchFamily="2" charset="0"/>
            </a:endParaRPr>
          </a:p>
          <a:p>
            <a:r>
              <a:rPr lang="en-US" sz="2400" dirty="0">
                <a:latin typeface="Segoe Print" panose="02000600000000000000" pitchFamily="2" charset="0"/>
              </a:rPr>
              <a:t>weight </a:t>
            </a:r>
          </a:p>
          <a:p>
            <a:endParaRPr lang="en-US" sz="2400" dirty="0">
              <a:latin typeface="Segoe Print" panose="02000600000000000000" pitchFamily="2" charset="0"/>
            </a:endParaRPr>
          </a:p>
          <a:p>
            <a:r>
              <a:rPr lang="en-US" sz="2400" dirty="0">
                <a:latin typeface="Segoe Print" panose="02000600000000000000" pitchFamily="2" charset="0"/>
              </a:rPr>
              <a:t>breed </a:t>
            </a:r>
          </a:p>
          <a:p>
            <a:endParaRPr lang="en-US" sz="2400" dirty="0">
              <a:latin typeface="Segoe Print" panose="02000600000000000000" pitchFamily="2" charset="0"/>
            </a:endParaRPr>
          </a:p>
          <a:p>
            <a:r>
              <a:rPr lang="en-US" sz="2400" dirty="0">
                <a:latin typeface="Segoe Print" panose="02000600000000000000" pitchFamily="2" charset="0"/>
              </a:rPr>
              <a:t>age </a:t>
            </a:r>
          </a:p>
        </p:txBody>
      </p:sp>
      <p:sp>
        <p:nvSpPr>
          <p:cNvPr id="12" name="Straight Arrow Connector 11">
            <a:extLst>
              <a:ext uri="{FF2B5EF4-FFF2-40B4-BE49-F238E27FC236}">
                <a16:creationId xmlns:a16="http://schemas.microsoft.com/office/drawing/2014/main" id="{129AFF41-64E4-4CF0-83B4-1D3C335BD420}"/>
              </a:ext>
            </a:extLst>
          </p:cNvPr>
          <p:cNvSpPr/>
          <p:nvPr/>
        </p:nvSpPr>
        <p:spPr>
          <a:xfrm rot="9240511">
            <a:off x="3108123" y="4089600"/>
            <a:ext cx="1463040" cy="0"/>
          </a:xfrm>
          <a:prstGeom prst="straightConnector1">
            <a:avLst/>
          </a:prstGeom>
          <a:solidFill>
            <a:srgbClr val="000000">
              <a:alpha val="5000"/>
            </a:srgbClr>
          </a:solidFill>
          <a:ln w="18000">
            <a:solidFill>
              <a:srgbClr val="000000"/>
            </a:solidFill>
            <a:tail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pPr algn="ctr"/>
            <a:endParaRPr lang="en-US">
              <a:solidFill>
                <a:srgbClr val="000000"/>
              </a:solidFill>
            </a:endParaRPr>
          </a:p>
        </p:txBody>
      </p:sp>
      <p:sp>
        <p:nvSpPr>
          <p:cNvPr id="31" name="Straight Connector 30">
            <a:extLst>
              <a:ext uri="{FF2B5EF4-FFF2-40B4-BE49-F238E27FC236}">
                <a16:creationId xmlns:a16="http://schemas.microsoft.com/office/drawing/2014/main" id="{179211C2-5A36-4A6D-AB3C-28A9247BDA76}"/>
              </a:ext>
            </a:extLst>
          </p:cNvPr>
          <p:cNvSpPr/>
          <p:nvPr/>
        </p:nvSpPr>
        <p:spPr>
          <a:xfrm rot="10800000">
            <a:off x="3182108" y="4850578"/>
            <a:ext cx="1358211" cy="292022"/>
          </a:xfrm>
          <a:prstGeom prst="line">
            <a:avLst/>
          </a:prstGeom>
          <a:solidFill>
            <a:srgbClr val="000000">
              <a:alpha val="5000"/>
            </a:srgbClr>
          </a:solidFill>
          <a:ln w="18000">
            <a:solidFill>
              <a:srgbClr val="000000"/>
            </a:solidFill>
            <a:tail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pPr algn="ctr"/>
            <a:endParaRPr lang="en-US">
              <a:solidFill>
                <a:srgbClr val="000000"/>
              </a:solidFill>
            </a:endParaRPr>
          </a:p>
        </p:txBody>
      </p:sp>
      <p:sp>
        <p:nvSpPr>
          <p:cNvPr id="32" name="Straight Connector 31">
            <a:extLst>
              <a:ext uri="{FF2B5EF4-FFF2-40B4-BE49-F238E27FC236}">
                <a16:creationId xmlns:a16="http://schemas.microsoft.com/office/drawing/2014/main" id="{2478532B-6CFC-4253-B1FF-FED1F50B2E10}"/>
              </a:ext>
            </a:extLst>
          </p:cNvPr>
          <p:cNvSpPr/>
          <p:nvPr/>
        </p:nvSpPr>
        <p:spPr>
          <a:xfrm rot="10800000" flipV="1">
            <a:off x="3225252" y="4481207"/>
            <a:ext cx="1315068" cy="107124"/>
          </a:xfrm>
          <a:prstGeom prst="line">
            <a:avLst/>
          </a:prstGeom>
          <a:solidFill>
            <a:srgbClr val="000000">
              <a:alpha val="5000"/>
            </a:srgbClr>
          </a:solidFill>
          <a:ln w="18000">
            <a:solidFill>
              <a:srgbClr val="000000"/>
            </a:solidFill>
            <a:tail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pPr algn="ctr"/>
            <a:endParaRPr lang="en-US">
              <a:solidFill>
                <a:srgbClr val="000000"/>
              </a:solidFill>
            </a:endParaRPr>
          </a:p>
        </p:txBody>
      </p:sp>
      <p:sp>
        <p:nvSpPr>
          <p:cNvPr id="33" name="Straight Connector 32">
            <a:extLst>
              <a:ext uri="{FF2B5EF4-FFF2-40B4-BE49-F238E27FC236}">
                <a16:creationId xmlns:a16="http://schemas.microsoft.com/office/drawing/2014/main" id="{A3B3CDD6-F335-43EF-B64D-0A8F02F411B3}"/>
              </a:ext>
            </a:extLst>
          </p:cNvPr>
          <p:cNvSpPr/>
          <p:nvPr/>
        </p:nvSpPr>
        <p:spPr>
          <a:xfrm rot="10800000">
            <a:off x="3077280" y="5142600"/>
            <a:ext cx="1392932" cy="732422"/>
          </a:xfrm>
          <a:prstGeom prst="line">
            <a:avLst/>
          </a:prstGeom>
          <a:solidFill>
            <a:srgbClr val="000000">
              <a:alpha val="5000"/>
            </a:srgbClr>
          </a:solidFill>
          <a:ln w="18000">
            <a:solidFill>
              <a:srgbClr val="000000"/>
            </a:solidFill>
            <a:tail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pPr algn="ctr"/>
            <a:endParaRPr lang="en-US">
              <a:solidFill>
                <a:srgbClr val="000000"/>
              </a:solidFill>
            </a:endParaRPr>
          </a:p>
        </p:txBody>
      </p:sp>
      <p:sp>
        <p:nvSpPr>
          <p:cNvPr id="30" name="TextBox 29">
            <a:extLst>
              <a:ext uri="{FF2B5EF4-FFF2-40B4-BE49-F238E27FC236}">
                <a16:creationId xmlns:a16="http://schemas.microsoft.com/office/drawing/2014/main" id="{B6441A9F-71C9-4FA0-AF26-38C42EA8A56F}"/>
              </a:ext>
            </a:extLst>
          </p:cNvPr>
          <p:cNvSpPr txBox="1"/>
          <p:nvPr/>
        </p:nvSpPr>
        <p:spPr>
          <a:xfrm>
            <a:off x="5796068" y="3332962"/>
            <a:ext cx="2657101" cy="1785104"/>
          </a:xfrm>
          <a:prstGeom prst="rect">
            <a:avLst/>
          </a:prstGeom>
          <a:noFill/>
        </p:spPr>
        <p:txBody>
          <a:bodyPr wrap="square" rtlCol="0">
            <a:spAutoFit/>
          </a:bodyPr>
          <a:lstStyle/>
          <a:p>
            <a:pPr marL="457200" lvl="0" indent="-406400">
              <a:spcBef>
                <a:spcPts val="560"/>
              </a:spcBef>
              <a:buClr>
                <a:srgbClr val="F36A25"/>
              </a:buClr>
              <a:buSzPts val="2800"/>
              <a:buFont typeface="Arial"/>
              <a:buChar char="•"/>
            </a:pPr>
            <a:r>
              <a:rPr lang="en-US" sz="2400" dirty="0">
                <a:solidFill>
                  <a:srgbClr val="474C55"/>
                </a:solidFill>
              </a:rPr>
              <a:t>As well as certain behaviors like barking</a:t>
            </a:r>
          </a:p>
          <a:p>
            <a:endParaRPr lang="en-US" dirty="0"/>
          </a:p>
        </p:txBody>
      </p:sp>
      <p:sp>
        <p:nvSpPr>
          <p:cNvPr id="5" name="Speech Bubble: Oval 4">
            <a:extLst>
              <a:ext uri="{FF2B5EF4-FFF2-40B4-BE49-F238E27FC236}">
                <a16:creationId xmlns:a16="http://schemas.microsoft.com/office/drawing/2014/main" id="{D3D7E7EF-08BB-466A-8486-518610950AD8}"/>
              </a:ext>
            </a:extLst>
          </p:cNvPr>
          <p:cNvSpPr/>
          <p:nvPr/>
        </p:nvSpPr>
        <p:spPr>
          <a:xfrm flipH="1">
            <a:off x="1349961" y="3417756"/>
            <a:ext cx="1066513" cy="760184"/>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Woof!</a:t>
            </a:r>
          </a:p>
        </p:txBody>
      </p:sp>
    </p:spTree>
    <p:extLst>
      <p:ext uri="{BB962C8B-B14F-4D97-AF65-F5344CB8AC3E}">
        <p14:creationId xmlns:p14="http://schemas.microsoft.com/office/powerpoint/2010/main" val="2454829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wd">
                                    <p:tmAbs val="500"/>
                                  </p:iterate>
                                  <p:childTnLst>
                                    <p:set>
                                      <p:cBhvr>
                                        <p:cTn id="18" dur="1" fill="hold">
                                          <p:stCondLst>
                                            <p:cond delay="0"/>
                                          </p:stCondLst>
                                        </p:cTn>
                                        <p:tgtEl>
                                          <p:spTgt spid="7">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type="wd">
                                    <p:tmAbs val="500"/>
                                  </p:iterate>
                                  <p:childTnLst>
                                    <p:set>
                                      <p:cBhvr>
                                        <p:cTn id="24" dur="1" fill="hold">
                                          <p:stCondLst>
                                            <p:cond delay="0"/>
                                          </p:stCondLst>
                                        </p:cTn>
                                        <p:tgtEl>
                                          <p:spTgt spid="7">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type="wd">
                                    <p:tmAbs val="500"/>
                                  </p:iterate>
                                  <p:childTnLst>
                                    <p:set>
                                      <p:cBhvr>
                                        <p:cTn id="30" dur="1" fill="hold">
                                          <p:stCondLst>
                                            <p:cond delay="0"/>
                                          </p:stCondLst>
                                        </p:cTn>
                                        <p:tgtEl>
                                          <p:spTgt spid="7">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iterate type="wd">
                                    <p:tmAbs val="500"/>
                                  </p:iterate>
                                  <p:childTnLst>
                                    <p:set>
                                      <p:cBhvr>
                                        <p:cTn id="36" dur="1" fill="hold">
                                          <p:stCondLst>
                                            <p:cond delay="0"/>
                                          </p:stCondLst>
                                        </p:cTn>
                                        <p:tgtEl>
                                          <p:spTgt spid="7">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uiExpand="1" build="p"/>
      <p:bldP spid="12" grpId="0" animBg="1"/>
      <p:bldP spid="31" grpId="0" animBg="1"/>
      <p:bldP spid="32" grpId="0" animBg="1"/>
      <p:bldP spid="33" grpId="0" animBg="1"/>
      <p:bldP spid="30"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DFCB-FA37-4084-AACB-7CD873C508BA}"/>
              </a:ext>
            </a:extLst>
          </p:cNvPr>
          <p:cNvSpPr>
            <a:spLocks noGrp="1"/>
          </p:cNvSpPr>
          <p:nvPr>
            <p:ph type="title"/>
          </p:nvPr>
        </p:nvSpPr>
        <p:spPr/>
        <p:txBody>
          <a:bodyPr/>
          <a:lstStyle/>
          <a:p>
            <a:r>
              <a:rPr lang="en-US" dirty="0"/>
              <a:t>Dog Class</a:t>
            </a:r>
          </a:p>
        </p:txBody>
      </p:sp>
      <p:sp>
        <p:nvSpPr>
          <p:cNvPr id="3" name="Text Placeholder 2">
            <a:extLst>
              <a:ext uri="{FF2B5EF4-FFF2-40B4-BE49-F238E27FC236}">
                <a16:creationId xmlns:a16="http://schemas.microsoft.com/office/drawing/2014/main" id="{91F5DC43-911C-4E53-95FC-06FD90F09716}"/>
              </a:ext>
            </a:extLst>
          </p:cNvPr>
          <p:cNvSpPr>
            <a:spLocks noGrp="1"/>
          </p:cNvSpPr>
          <p:nvPr>
            <p:ph type="body" idx="1"/>
          </p:nvPr>
        </p:nvSpPr>
        <p:spPr/>
        <p:txBody>
          <a:bodyPr/>
          <a:lstStyle/>
          <a:p>
            <a:r>
              <a:rPr lang="en-US" dirty="0"/>
              <a:t>Then we want to create a Dog class to model these characteristics and behaviors. </a:t>
            </a:r>
          </a:p>
          <a:p>
            <a:pPr marL="50800" indent="0">
              <a:buNone/>
            </a:pPr>
            <a:endParaRPr lang="en-US" dirty="0"/>
          </a:p>
          <a:p>
            <a:r>
              <a:rPr lang="en-US" dirty="0"/>
              <a:t>Our state or characteristics, name, weight, breed, and age, will be saved in variables and our behavior, barking, will be defined in a method. </a:t>
            </a:r>
          </a:p>
        </p:txBody>
      </p:sp>
      <p:sp>
        <p:nvSpPr>
          <p:cNvPr id="4" name="Slide Number Placeholder 3">
            <a:extLst>
              <a:ext uri="{FF2B5EF4-FFF2-40B4-BE49-F238E27FC236}">
                <a16:creationId xmlns:a16="http://schemas.microsoft.com/office/drawing/2014/main" id="{B1F45DA0-5792-42CE-90CD-F4FA2300D1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3520322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Dog</a:t>
            </a:r>
            <a:endParaRPr dirty="0"/>
          </a:p>
        </p:txBody>
      </p:sp>
      <p:sp>
        <p:nvSpPr>
          <p:cNvPr id="219" name="Google Shape;219;p16"/>
          <p:cNvSpPr txBox="1">
            <a:spLocks noGrp="1"/>
          </p:cNvSpPr>
          <p:nvPr>
            <p:ph type="body" idx="1"/>
          </p:nvPr>
        </p:nvSpPr>
        <p:spPr>
          <a:xfrm>
            <a:off x="380009" y="1481446"/>
            <a:ext cx="8604419" cy="4525963"/>
          </a:xfrm>
          <a:prstGeom prst="rect">
            <a:avLst/>
          </a:prstGeom>
          <a:solidFill>
            <a:schemeClr val="tx2"/>
          </a:solidFill>
          <a:ln>
            <a:solidFill>
              <a:schemeClr val="accent3"/>
            </a:solidFill>
          </a:ln>
        </p:spPr>
        <p:txBody>
          <a:bodyPr spcFirstLastPara="1" wrap="square" lIns="91425" tIns="45700" rIns="91425" bIns="45700" anchor="t" anchorCtr="0">
            <a:noAutofit/>
          </a:bodyPr>
          <a:lstStyle/>
          <a:p>
            <a:pPr marL="457200" lvl="1" indent="0" algn="l" rtl="0">
              <a:lnSpc>
                <a:spcPct val="90000"/>
              </a:lnSpc>
              <a:spcBef>
                <a:spcPts val="480"/>
              </a:spcBef>
              <a:spcAft>
                <a:spcPts val="0"/>
              </a:spcAft>
              <a:buSzPts val="2400"/>
              <a:buNone/>
            </a:pPr>
            <a:r>
              <a:rPr lang="en-US" dirty="0"/>
              <a:t>public class Dog {</a:t>
            </a:r>
          </a:p>
          <a:p>
            <a:pPr marL="457200" lvl="1" indent="0" algn="l" rtl="0">
              <a:lnSpc>
                <a:spcPct val="90000"/>
              </a:lnSpc>
              <a:spcBef>
                <a:spcPts val="480"/>
              </a:spcBef>
              <a:spcAft>
                <a:spcPts val="0"/>
              </a:spcAft>
              <a:buSzPts val="2400"/>
              <a:buNone/>
            </a:pPr>
            <a:r>
              <a:rPr lang="en-US" dirty="0"/>
              <a:t>	String name; </a:t>
            </a:r>
          </a:p>
          <a:p>
            <a:pPr marL="457200" lvl="1" indent="0" algn="l" rtl="0">
              <a:lnSpc>
                <a:spcPct val="90000"/>
              </a:lnSpc>
              <a:spcBef>
                <a:spcPts val="480"/>
              </a:spcBef>
              <a:spcAft>
                <a:spcPts val="0"/>
              </a:spcAft>
              <a:buSzPts val="2400"/>
              <a:buNone/>
            </a:pPr>
            <a:r>
              <a:rPr lang="en-US" dirty="0"/>
              <a:t>	double weight;</a:t>
            </a:r>
          </a:p>
          <a:p>
            <a:pPr marL="457200" lvl="1" indent="0" algn="l" rtl="0">
              <a:lnSpc>
                <a:spcPct val="90000"/>
              </a:lnSpc>
              <a:spcBef>
                <a:spcPts val="480"/>
              </a:spcBef>
              <a:spcAft>
                <a:spcPts val="0"/>
              </a:spcAft>
              <a:buSzPts val="2400"/>
              <a:buNone/>
            </a:pPr>
            <a:r>
              <a:rPr lang="en-US" dirty="0"/>
              <a:t>	String breed; </a:t>
            </a:r>
          </a:p>
          <a:p>
            <a:pPr marL="457200" lvl="1" indent="0" algn="l" rtl="0">
              <a:lnSpc>
                <a:spcPct val="90000"/>
              </a:lnSpc>
              <a:spcBef>
                <a:spcPts val="480"/>
              </a:spcBef>
              <a:spcAft>
                <a:spcPts val="0"/>
              </a:spcAft>
              <a:buSzPts val="2400"/>
              <a:buNone/>
            </a:pPr>
            <a:r>
              <a:rPr lang="en-US" dirty="0"/>
              <a:t>	int age; </a:t>
            </a:r>
          </a:p>
          <a:p>
            <a:pPr marL="457200" lvl="1" indent="0" algn="l" rtl="0">
              <a:lnSpc>
                <a:spcPct val="90000"/>
              </a:lnSpc>
              <a:spcBef>
                <a:spcPts val="480"/>
              </a:spcBef>
              <a:spcAft>
                <a:spcPts val="0"/>
              </a:spcAft>
              <a:buSzPts val="2400"/>
              <a:buNone/>
            </a:pPr>
            <a:endParaRPr lang="en-US" dirty="0"/>
          </a:p>
          <a:p>
            <a:pPr marL="457200" lvl="1" indent="0" algn="l" rtl="0">
              <a:lnSpc>
                <a:spcPct val="90000"/>
              </a:lnSpc>
              <a:spcBef>
                <a:spcPts val="480"/>
              </a:spcBef>
              <a:spcAft>
                <a:spcPts val="0"/>
              </a:spcAft>
              <a:buSzPts val="2400"/>
              <a:buNone/>
            </a:pPr>
            <a:r>
              <a:rPr lang="en-US" dirty="0"/>
              <a:t>	public void bark(){</a:t>
            </a:r>
          </a:p>
          <a:p>
            <a:pPr marL="457200" lvl="1" indent="0" algn="l" rtl="0">
              <a:lnSpc>
                <a:spcPct val="90000"/>
              </a:lnSpc>
              <a:spcBef>
                <a:spcPts val="480"/>
              </a:spcBef>
              <a:spcAft>
                <a:spcPts val="0"/>
              </a:spcAft>
              <a:buSzPts val="2400"/>
              <a:buNone/>
            </a:pPr>
            <a:r>
              <a:rPr lang="en-US" dirty="0"/>
              <a:t>		</a:t>
            </a:r>
            <a:r>
              <a:rPr lang="en-US" dirty="0" err="1"/>
              <a:t>System.out.println</a:t>
            </a:r>
            <a:r>
              <a:rPr lang="en-US" dirty="0"/>
              <a:t>(“Woof!!”);</a:t>
            </a:r>
          </a:p>
          <a:p>
            <a:pPr marL="457200" lvl="1" indent="0" algn="l" rtl="0">
              <a:lnSpc>
                <a:spcPct val="90000"/>
              </a:lnSpc>
              <a:spcBef>
                <a:spcPts val="480"/>
              </a:spcBef>
              <a:spcAft>
                <a:spcPts val="0"/>
              </a:spcAft>
              <a:buSzPts val="2400"/>
              <a:buNone/>
            </a:pPr>
            <a:r>
              <a:rPr lang="en-US" dirty="0"/>
              <a:t>	}</a:t>
            </a:r>
          </a:p>
          <a:p>
            <a:pPr marL="457200" lvl="1" indent="0" algn="l" rtl="0">
              <a:lnSpc>
                <a:spcPct val="90000"/>
              </a:lnSpc>
              <a:spcBef>
                <a:spcPts val="480"/>
              </a:spcBef>
              <a:spcAft>
                <a:spcPts val="0"/>
              </a:spcAft>
              <a:buSzPts val="2400"/>
              <a:buNone/>
            </a:pPr>
            <a:r>
              <a:rPr lang="en-US" dirty="0"/>
              <a:t>}</a:t>
            </a:r>
          </a:p>
        </p:txBody>
      </p:sp>
      <p:sp>
        <p:nvSpPr>
          <p:cNvPr id="220" name="Google Shape;220;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 name="Rectangle 1">
            <a:extLst>
              <a:ext uri="{FF2B5EF4-FFF2-40B4-BE49-F238E27FC236}">
                <a16:creationId xmlns:a16="http://schemas.microsoft.com/office/drawing/2014/main" id="{D202454D-D86A-48FD-8EEC-4C63F7BD89D6}"/>
              </a:ext>
            </a:extLst>
          </p:cNvPr>
          <p:cNvSpPr/>
          <p:nvPr/>
        </p:nvSpPr>
        <p:spPr>
          <a:xfrm>
            <a:off x="4572000" y="1133475"/>
            <a:ext cx="3457575" cy="2476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NOTE: This class doesn’t actually run  or do </a:t>
            </a:r>
            <a:r>
              <a:rPr lang="en-US" sz="2000" i="1" dirty="0"/>
              <a:t>anything</a:t>
            </a:r>
            <a:r>
              <a:rPr lang="en-US" sz="2000" dirty="0"/>
              <a:t> at all on its own. </a:t>
            </a:r>
          </a:p>
          <a:p>
            <a:pPr algn="ctr"/>
            <a:endParaRPr lang="en-US" sz="2000" dirty="0"/>
          </a:p>
          <a:p>
            <a:pPr algn="ctr"/>
            <a:r>
              <a:rPr lang="en-US" sz="2000" dirty="0"/>
              <a:t>It provides the code that would need to be used somewhere else in the program. </a:t>
            </a:r>
          </a:p>
        </p:txBody>
      </p:sp>
    </p:spTree>
    <p:extLst>
      <p:ext uri="{BB962C8B-B14F-4D97-AF65-F5344CB8AC3E}">
        <p14:creationId xmlns:p14="http://schemas.microsoft.com/office/powerpoint/2010/main" val="32323443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9">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uiExpand="1" build="p" animBg="1"/>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D3D84-6A19-420F-8EBE-111855991513}"/>
              </a:ext>
            </a:extLst>
          </p:cNvPr>
          <p:cNvSpPr>
            <a:spLocks noGrp="1"/>
          </p:cNvSpPr>
          <p:nvPr>
            <p:ph type="title"/>
          </p:nvPr>
        </p:nvSpPr>
        <p:spPr/>
        <p:txBody>
          <a:bodyPr/>
          <a:lstStyle/>
          <a:p>
            <a:r>
              <a:rPr lang="en-US" dirty="0"/>
              <a:t>Using the Dog class…</a:t>
            </a:r>
          </a:p>
        </p:txBody>
      </p:sp>
      <p:sp>
        <p:nvSpPr>
          <p:cNvPr id="4" name="Slide Number Placeholder 3">
            <a:extLst>
              <a:ext uri="{FF2B5EF4-FFF2-40B4-BE49-F238E27FC236}">
                <a16:creationId xmlns:a16="http://schemas.microsoft.com/office/drawing/2014/main" id="{F12D7C43-E524-4156-B4EC-E63E5C3572C9}"/>
              </a:ext>
            </a:extLst>
          </p:cNvPr>
          <p:cNvSpPr>
            <a:spLocks noGrp="1"/>
          </p:cNvSpPr>
          <p:nvPr>
            <p:ph type="sldNum" idx="12"/>
          </p:nvPr>
        </p:nvSpPr>
        <p:spPr>
          <a:xfrm>
            <a:off x="8122757" y="6353432"/>
            <a:ext cx="861671" cy="365125"/>
          </a:xfrm>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8" name="Google Shape;219;p16">
            <a:extLst>
              <a:ext uri="{FF2B5EF4-FFF2-40B4-BE49-F238E27FC236}">
                <a16:creationId xmlns:a16="http://schemas.microsoft.com/office/drawing/2014/main" id="{29C46E19-637D-40BC-9785-5495A54E65E5}"/>
              </a:ext>
            </a:extLst>
          </p:cNvPr>
          <p:cNvSpPr txBox="1">
            <a:spLocks/>
          </p:cNvSpPr>
          <p:nvPr/>
        </p:nvSpPr>
        <p:spPr>
          <a:xfrm>
            <a:off x="380010" y="1481446"/>
            <a:ext cx="4839690" cy="3042929"/>
          </a:xfrm>
          <a:prstGeom prst="rect">
            <a:avLst/>
          </a:prstGeom>
          <a:solidFill>
            <a:schemeClr val="tx2"/>
          </a:solidFill>
          <a:ln>
            <a:solidFill>
              <a:schemeClr val="accent3"/>
            </a:solid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91440" lvl="1" indent="0" defTabSz="457200">
              <a:lnSpc>
                <a:spcPct val="90000"/>
              </a:lnSpc>
              <a:buFont typeface="Arial"/>
              <a:buNone/>
            </a:pPr>
            <a:r>
              <a:rPr lang="en-US" sz="1600" dirty="0"/>
              <a:t>public class Dog {</a:t>
            </a:r>
          </a:p>
          <a:p>
            <a:pPr marL="91440" lvl="1" indent="0" defTabSz="457200">
              <a:lnSpc>
                <a:spcPct val="90000"/>
              </a:lnSpc>
              <a:buFont typeface="Arial"/>
              <a:buNone/>
            </a:pPr>
            <a:r>
              <a:rPr lang="en-US" sz="1600" dirty="0"/>
              <a:t>	String name; </a:t>
            </a:r>
          </a:p>
          <a:p>
            <a:pPr marL="91440" lvl="1" indent="0" defTabSz="457200">
              <a:lnSpc>
                <a:spcPct val="90000"/>
              </a:lnSpc>
              <a:buFont typeface="Arial"/>
              <a:buNone/>
            </a:pPr>
            <a:r>
              <a:rPr lang="en-US" sz="1600" dirty="0"/>
              <a:t>	double weight;</a:t>
            </a:r>
          </a:p>
          <a:p>
            <a:pPr marL="91440" lvl="1" indent="0" defTabSz="457200">
              <a:lnSpc>
                <a:spcPct val="90000"/>
              </a:lnSpc>
              <a:buFont typeface="Arial"/>
              <a:buNone/>
            </a:pPr>
            <a:r>
              <a:rPr lang="en-US" sz="1600" dirty="0"/>
              <a:t>	String breed; </a:t>
            </a:r>
          </a:p>
          <a:p>
            <a:pPr marL="91440" lvl="1" indent="0" defTabSz="457200">
              <a:lnSpc>
                <a:spcPct val="90000"/>
              </a:lnSpc>
              <a:buFont typeface="Arial"/>
              <a:buNone/>
            </a:pPr>
            <a:r>
              <a:rPr lang="en-US" sz="1600" dirty="0"/>
              <a:t>	int age; </a:t>
            </a:r>
          </a:p>
          <a:p>
            <a:pPr marL="91440" lvl="1" indent="0" defTabSz="457200">
              <a:lnSpc>
                <a:spcPct val="90000"/>
              </a:lnSpc>
              <a:buFont typeface="Arial"/>
              <a:buNone/>
            </a:pPr>
            <a:endParaRPr lang="en-US" sz="1600" dirty="0"/>
          </a:p>
          <a:p>
            <a:pPr marL="91440" lvl="1" indent="0" defTabSz="457200">
              <a:lnSpc>
                <a:spcPct val="90000"/>
              </a:lnSpc>
              <a:buFont typeface="Arial"/>
              <a:buNone/>
            </a:pPr>
            <a:r>
              <a:rPr lang="en-US" sz="1600" dirty="0"/>
              <a:t>	public void bark(){</a:t>
            </a:r>
          </a:p>
          <a:p>
            <a:pPr marL="91440" lvl="1" indent="0" defTabSz="457200">
              <a:lnSpc>
                <a:spcPct val="90000"/>
              </a:lnSpc>
              <a:buFont typeface="Arial"/>
              <a:buNone/>
            </a:pPr>
            <a:r>
              <a:rPr lang="en-US" sz="1600" dirty="0"/>
              <a:t>		</a:t>
            </a:r>
            <a:r>
              <a:rPr lang="en-US" sz="1600" dirty="0" err="1"/>
              <a:t>System.out.println</a:t>
            </a:r>
            <a:r>
              <a:rPr lang="en-US" sz="1600" dirty="0"/>
              <a:t>(“Woof!!”);</a:t>
            </a:r>
          </a:p>
          <a:p>
            <a:pPr marL="91440" lvl="1" indent="0" defTabSz="457200">
              <a:lnSpc>
                <a:spcPct val="90000"/>
              </a:lnSpc>
              <a:buFont typeface="Arial"/>
              <a:buNone/>
            </a:pPr>
            <a:r>
              <a:rPr lang="en-US" sz="1600" dirty="0"/>
              <a:t>	}</a:t>
            </a:r>
          </a:p>
          <a:p>
            <a:pPr marL="91440" lvl="1" indent="0" defTabSz="457200">
              <a:lnSpc>
                <a:spcPct val="90000"/>
              </a:lnSpc>
              <a:buFont typeface="Arial"/>
              <a:buNone/>
            </a:pPr>
            <a:r>
              <a:rPr lang="en-US" sz="1600" dirty="0"/>
              <a:t>}</a:t>
            </a:r>
          </a:p>
        </p:txBody>
      </p:sp>
      <p:sp>
        <p:nvSpPr>
          <p:cNvPr id="9" name="Google Shape;219;p16">
            <a:extLst>
              <a:ext uri="{FF2B5EF4-FFF2-40B4-BE49-F238E27FC236}">
                <a16:creationId xmlns:a16="http://schemas.microsoft.com/office/drawing/2014/main" id="{FB8B45DF-8649-4664-874A-F431232036E5}"/>
              </a:ext>
            </a:extLst>
          </p:cNvPr>
          <p:cNvSpPr txBox="1">
            <a:spLocks/>
          </p:cNvSpPr>
          <p:nvPr/>
        </p:nvSpPr>
        <p:spPr>
          <a:xfrm>
            <a:off x="3675456" y="3907182"/>
            <a:ext cx="4613302" cy="2724150"/>
          </a:xfrm>
          <a:prstGeom prst="rect">
            <a:avLst/>
          </a:prstGeom>
          <a:solidFill>
            <a:schemeClr val="tx2"/>
          </a:solidFill>
          <a:ln>
            <a:solidFill>
              <a:schemeClr val="accent3"/>
            </a:solid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228600" lvl="1" indent="0" defTabSz="457200">
              <a:lnSpc>
                <a:spcPct val="90000"/>
              </a:lnSpc>
              <a:buFont typeface="Arial"/>
              <a:buNone/>
            </a:pPr>
            <a:r>
              <a:rPr lang="en-US" sz="1600" dirty="0"/>
              <a:t>public class </a:t>
            </a:r>
            <a:r>
              <a:rPr lang="en-US" sz="1600" dirty="0" err="1"/>
              <a:t>TestDog</a:t>
            </a:r>
            <a:r>
              <a:rPr lang="en-US" sz="1600" dirty="0"/>
              <a:t> {</a:t>
            </a:r>
          </a:p>
          <a:p>
            <a:pPr marL="228600" lvl="1" indent="0" defTabSz="457200">
              <a:lnSpc>
                <a:spcPct val="90000"/>
              </a:lnSpc>
              <a:buFont typeface="Arial"/>
              <a:buNone/>
            </a:pPr>
            <a:r>
              <a:rPr lang="en-US" sz="1600" dirty="0"/>
              <a:t>	public static void main(String[] </a:t>
            </a:r>
            <a:r>
              <a:rPr lang="en-US" sz="1600" dirty="0" err="1"/>
              <a:t>args</a:t>
            </a:r>
            <a:r>
              <a:rPr lang="en-US" sz="1600" dirty="0"/>
              <a:t>){</a:t>
            </a:r>
          </a:p>
          <a:p>
            <a:pPr marL="228600" lvl="1" indent="0" defTabSz="457200">
              <a:lnSpc>
                <a:spcPct val="90000"/>
              </a:lnSpc>
              <a:buFont typeface="Arial"/>
              <a:buNone/>
            </a:pPr>
            <a:r>
              <a:rPr lang="en-US" sz="1600" dirty="0"/>
              <a:t>		Dog daisy = new Dog();</a:t>
            </a:r>
          </a:p>
          <a:p>
            <a:pPr marL="228600" lvl="1" indent="0" defTabSz="457200">
              <a:lnSpc>
                <a:spcPct val="90000"/>
              </a:lnSpc>
              <a:buFont typeface="Arial"/>
              <a:buNone/>
            </a:pPr>
            <a:r>
              <a:rPr lang="en-US" sz="1600" dirty="0"/>
              <a:t>		daisy.name = “Daisy”;</a:t>
            </a:r>
          </a:p>
          <a:p>
            <a:pPr marL="228600" lvl="1" indent="0" defTabSz="457200">
              <a:lnSpc>
                <a:spcPct val="90000"/>
              </a:lnSpc>
              <a:buFont typeface="Arial"/>
              <a:buNone/>
            </a:pPr>
            <a:r>
              <a:rPr lang="en-US" sz="1600" dirty="0"/>
              <a:t>		</a:t>
            </a:r>
            <a:r>
              <a:rPr lang="en-US" sz="1600" dirty="0" err="1"/>
              <a:t>daisy.bark</a:t>
            </a:r>
            <a:r>
              <a:rPr lang="en-US" sz="1600" dirty="0"/>
              <a:t>();</a:t>
            </a:r>
          </a:p>
          <a:p>
            <a:pPr marL="228600" lvl="1" indent="0" defTabSz="457200">
              <a:lnSpc>
                <a:spcPct val="90000"/>
              </a:lnSpc>
              <a:buFont typeface="Arial"/>
              <a:buNone/>
            </a:pPr>
            <a:r>
              <a:rPr lang="en-US" sz="1600" dirty="0"/>
              <a:t>		Dog scruffy = new Dog(); </a:t>
            </a:r>
          </a:p>
          <a:p>
            <a:pPr marL="228600" lvl="1" indent="0" defTabSz="457200">
              <a:lnSpc>
                <a:spcPct val="90000"/>
              </a:lnSpc>
              <a:buFont typeface="Arial"/>
              <a:buNone/>
            </a:pPr>
            <a:r>
              <a:rPr lang="en-US" sz="1600" dirty="0"/>
              <a:t>		scruffy.name = “Scruffy”;</a:t>
            </a:r>
          </a:p>
          <a:p>
            <a:pPr marL="228600" lvl="1" indent="0" defTabSz="457200">
              <a:lnSpc>
                <a:spcPct val="90000"/>
              </a:lnSpc>
              <a:buFont typeface="Arial"/>
              <a:buNone/>
            </a:pPr>
            <a:r>
              <a:rPr lang="en-US" sz="1600" dirty="0"/>
              <a:t>	}	</a:t>
            </a:r>
          </a:p>
          <a:p>
            <a:pPr marL="228600" lvl="1" indent="0" defTabSz="457200">
              <a:lnSpc>
                <a:spcPct val="90000"/>
              </a:lnSpc>
              <a:buFont typeface="Arial"/>
              <a:buNone/>
            </a:pPr>
            <a:r>
              <a:rPr lang="en-US" sz="1600" dirty="0"/>
              <a:t>}</a:t>
            </a:r>
          </a:p>
        </p:txBody>
      </p:sp>
      <p:grpSp>
        <p:nvGrpSpPr>
          <p:cNvPr id="6" name="Group 5">
            <a:extLst>
              <a:ext uri="{FF2B5EF4-FFF2-40B4-BE49-F238E27FC236}">
                <a16:creationId xmlns:a16="http://schemas.microsoft.com/office/drawing/2014/main" id="{4E4F5877-341C-400B-B81C-BBA116202AD2}"/>
              </a:ext>
            </a:extLst>
          </p:cNvPr>
          <p:cNvGrpSpPr/>
          <p:nvPr/>
        </p:nvGrpSpPr>
        <p:grpSpPr>
          <a:xfrm>
            <a:off x="6973552" y="1708727"/>
            <a:ext cx="1798439" cy="3875771"/>
            <a:chOff x="7439025" y="1924758"/>
            <a:chExt cx="1220585" cy="1923342"/>
          </a:xfrm>
        </p:grpSpPr>
        <p:sp>
          <p:nvSpPr>
            <p:cNvPr id="11" name="Freeform: Shape 10">
              <a:extLst>
                <a:ext uri="{FF2B5EF4-FFF2-40B4-BE49-F238E27FC236}">
                  <a16:creationId xmlns:a16="http://schemas.microsoft.com/office/drawing/2014/main" id="{8F3DF6C1-401E-493E-97D2-0ADA612C0E51}"/>
                </a:ext>
              </a:extLst>
            </p:cNvPr>
            <p:cNvSpPr/>
            <p:nvPr/>
          </p:nvSpPr>
          <p:spPr>
            <a:xfrm>
              <a:off x="7439025" y="1952898"/>
              <a:ext cx="1220585" cy="1895202"/>
            </a:xfrm>
            <a:custGeom>
              <a:avLst/>
              <a:gdLst>
                <a:gd name="connsiteX0" fmla="*/ 0 w 1220585"/>
                <a:gd name="connsiteY0" fmla="*/ 1895202 h 1895202"/>
                <a:gd name="connsiteX1" fmla="*/ 1095375 w 1220585"/>
                <a:gd name="connsiteY1" fmla="*/ 1580877 h 1895202"/>
                <a:gd name="connsiteX2" fmla="*/ 1114425 w 1220585"/>
                <a:gd name="connsiteY2" fmla="*/ 237852 h 1895202"/>
                <a:gd name="connsiteX3" fmla="*/ 361950 w 1220585"/>
                <a:gd name="connsiteY3" fmla="*/ 9252 h 1895202"/>
                <a:gd name="connsiteX4" fmla="*/ 352425 w 1220585"/>
                <a:gd name="connsiteY4" fmla="*/ 66402 h 1895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585" h="1895202">
                  <a:moveTo>
                    <a:pt x="0" y="1895202"/>
                  </a:moveTo>
                  <a:cubicBezTo>
                    <a:pt x="454819" y="1876152"/>
                    <a:pt x="909638" y="1857102"/>
                    <a:pt x="1095375" y="1580877"/>
                  </a:cubicBezTo>
                  <a:cubicBezTo>
                    <a:pt x="1281112" y="1304652"/>
                    <a:pt x="1236663" y="499789"/>
                    <a:pt x="1114425" y="237852"/>
                  </a:cubicBezTo>
                  <a:cubicBezTo>
                    <a:pt x="992188" y="-24086"/>
                    <a:pt x="488950" y="37827"/>
                    <a:pt x="361950" y="9252"/>
                  </a:cubicBezTo>
                  <a:cubicBezTo>
                    <a:pt x="234950" y="-19323"/>
                    <a:pt x="293687" y="23539"/>
                    <a:pt x="352425" y="6640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896C1D7-C9E0-45C3-8867-3086F2B33A4F}"/>
                </a:ext>
              </a:extLst>
            </p:cNvPr>
            <p:cNvSpPr/>
            <p:nvPr/>
          </p:nvSpPr>
          <p:spPr>
            <a:xfrm>
              <a:off x="7710021" y="1924758"/>
              <a:ext cx="98520" cy="106111"/>
            </a:xfrm>
            <a:custGeom>
              <a:avLst/>
              <a:gdLst>
                <a:gd name="connsiteX0" fmla="*/ 94376 w 98520"/>
                <a:gd name="connsiteY0" fmla="*/ 2281 h 106111"/>
                <a:gd name="connsiteX1" fmla="*/ 108 w 98520"/>
                <a:gd name="connsiteY1" fmla="*/ 39988 h 106111"/>
                <a:gd name="connsiteX2" fmla="*/ 75522 w 98520"/>
                <a:gd name="connsiteY2" fmla="*/ 105975 h 106111"/>
                <a:gd name="connsiteX3" fmla="*/ 94376 w 98520"/>
                <a:gd name="connsiteY3" fmla="*/ 2281 h 106111"/>
              </a:gdLst>
              <a:ahLst/>
              <a:cxnLst>
                <a:cxn ang="0">
                  <a:pos x="connsiteX0" y="connsiteY0"/>
                </a:cxn>
                <a:cxn ang="0">
                  <a:pos x="connsiteX1" y="connsiteY1"/>
                </a:cxn>
                <a:cxn ang="0">
                  <a:pos x="connsiteX2" y="connsiteY2"/>
                </a:cxn>
                <a:cxn ang="0">
                  <a:pos x="connsiteX3" y="connsiteY3"/>
                </a:cxn>
              </a:cxnLst>
              <a:rect l="l" t="t" r="r" b="b"/>
              <a:pathLst>
                <a:path w="98520" h="106111">
                  <a:moveTo>
                    <a:pt x="94376" y="2281"/>
                  </a:moveTo>
                  <a:cubicBezTo>
                    <a:pt x="81807" y="-8717"/>
                    <a:pt x="3250" y="22706"/>
                    <a:pt x="108" y="39988"/>
                  </a:cubicBezTo>
                  <a:cubicBezTo>
                    <a:pt x="-3034" y="57270"/>
                    <a:pt x="62953" y="109117"/>
                    <a:pt x="75522" y="105975"/>
                  </a:cubicBezTo>
                  <a:cubicBezTo>
                    <a:pt x="88091" y="102833"/>
                    <a:pt x="106945" y="13279"/>
                    <a:pt x="94376" y="2281"/>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Graphic 13" descr="Dog">
            <a:extLst>
              <a:ext uri="{FF2B5EF4-FFF2-40B4-BE49-F238E27FC236}">
                <a16:creationId xmlns:a16="http://schemas.microsoft.com/office/drawing/2014/main" id="{FB6A42C6-4EED-462E-B0CC-5B8452F4F00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33193" y="1137528"/>
            <a:ext cx="1224150" cy="1224150"/>
          </a:xfrm>
          <a:prstGeom prst="rect">
            <a:avLst/>
          </a:prstGeom>
        </p:spPr>
      </p:pic>
      <p:pic>
        <p:nvPicPr>
          <p:cNvPr id="18" name="Graphic 17" descr="Dog">
            <a:extLst>
              <a:ext uri="{FF2B5EF4-FFF2-40B4-BE49-F238E27FC236}">
                <a16:creationId xmlns:a16="http://schemas.microsoft.com/office/drawing/2014/main" id="{799CA4D3-B1BF-4645-8772-56D2B2DF71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72279" y="2907347"/>
            <a:ext cx="1220584" cy="1220584"/>
          </a:xfrm>
          <a:prstGeom prst="rect">
            <a:avLst/>
          </a:prstGeom>
        </p:spPr>
      </p:pic>
      <p:sp>
        <p:nvSpPr>
          <p:cNvPr id="5" name="TextBox 4">
            <a:extLst>
              <a:ext uri="{FF2B5EF4-FFF2-40B4-BE49-F238E27FC236}">
                <a16:creationId xmlns:a16="http://schemas.microsoft.com/office/drawing/2014/main" id="{C1CD07FE-E696-4A43-98B6-9D80A1DFF4D7}"/>
              </a:ext>
            </a:extLst>
          </p:cNvPr>
          <p:cNvSpPr txBox="1"/>
          <p:nvPr/>
        </p:nvSpPr>
        <p:spPr>
          <a:xfrm>
            <a:off x="5520350" y="3299569"/>
            <a:ext cx="667170" cy="307777"/>
          </a:xfrm>
          <a:prstGeom prst="rect">
            <a:avLst/>
          </a:prstGeom>
          <a:noFill/>
        </p:spPr>
        <p:txBody>
          <a:bodyPr wrap="none" rtlCol="0">
            <a:spAutoFit/>
          </a:bodyPr>
          <a:lstStyle/>
          <a:p>
            <a:r>
              <a:rPr lang="en-US" dirty="0">
                <a:solidFill>
                  <a:schemeClr val="accent1"/>
                </a:solidFill>
                <a:latin typeface="Segoe Print" panose="02000600000000000000" pitchFamily="2" charset="0"/>
              </a:rPr>
              <a:t>Daisy</a:t>
            </a:r>
          </a:p>
        </p:txBody>
      </p:sp>
      <p:sp>
        <p:nvSpPr>
          <p:cNvPr id="19" name="TextBox 18">
            <a:extLst>
              <a:ext uri="{FF2B5EF4-FFF2-40B4-BE49-F238E27FC236}">
                <a16:creationId xmlns:a16="http://schemas.microsoft.com/office/drawing/2014/main" id="{7EC13C51-0F6E-4F4F-9CF5-C15FEA7BC20F}"/>
              </a:ext>
            </a:extLst>
          </p:cNvPr>
          <p:cNvSpPr txBox="1"/>
          <p:nvPr/>
        </p:nvSpPr>
        <p:spPr>
          <a:xfrm>
            <a:off x="6307929" y="1528695"/>
            <a:ext cx="832279" cy="307777"/>
          </a:xfrm>
          <a:prstGeom prst="rect">
            <a:avLst/>
          </a:prstGeom>
          <a:noFill/>
        </p:spPr>
        <p:txBody>
          <a:bodyPr wrap="none" rtlCol="0">
            <a:spAutoFit/>
          </a:bodyPr>
          <a:lstStyle/>
          <a:p>
            <a:r>
              <a:rPr lang="en-US" dirty="0">
                <a:solidFill>
                  <a:schemeClr val="accent1"/>
                </a:solidFill>
                <a:latin typeface="Segoe Print" panose="02000600000000000000" pitchFamily="2" charset="0"/>
              </a:rPr>
              <a:t>Scruffy</a:t>
            </a:r>
          </a:p>
        </p:txBody>
      </p:sp>
      <p:sp>
        <p:nvSpPr>
          <p:cNvPr id="21" name="Speech Bubble: Oval 20">
            <a:extLst>
              <a:ext uri="{FF2B5EF4-FFF2-40B4-BE49-F238E27FC236}">
                <a16:creationId xmlns:a16="http://schemas.microsoft.com/office/drawing/2014/main" id="{7FBE4C1E-F779-4D15-A2C5-371369C80A1B}"/>
              </a:ext>
            </a:extLst>
          </p:cNvPr>
          <p:cNvSpPr/>
          <p:nvPr/>
        </p:nvSpPr>
        <p:spPr>
          <a:xfrm>
            <a:off x="6293267" y="2371665"/>
            <a:ext cx="1066513" cy="760184"/>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Woof!</a:t>
            </a:r>
          </a:p>
        </p:txBody>
      </p:sp>
      <p:grpSp>
        <p:nvGrpSpPr>
          <p:cNvPr id="15" name="Group 14">
            <a:extLst>
              <a:ext uri="{FF2B5EF4-FFF2-40B4-BE49-F238E27FC236}">
                <a16:creationId xmlns:a16="http://schemas.microsoft.com/office/drawing/2014/main" id="{D5B34064-6020-4E3C-A72C-2AAD051DDD3B}"/>
              </a:ext>
            </a:extLst>
          </p:cNvPr>
          <p:cNvGrpSpPr/>
          <p:nvPr/>
        </p:nvGrpSpPr>
        <p:grpSpPr>
          <a:xfrm>
            <a:off x="3771850" y="2874869"/>
            <a:ext cx="1774851" cy="1798731"/>
            <a:chOff x="3771850" y="2874869"/>
            <a:chExt cx="1774851" cy="1798731"/>
          </a:xfrm>
        </p:grpSpPr>
        <p:sp>
          <p:nvSpPr>
            <p:cNvPr id="13" name="Freeform: Shape 12">
              <a:extLst>
                <a:ext uri="{FF2B5EF4-FFF2-40B4-BE49-F238E27FC236}">
                  <a16:creationId xmlns:a16="http://schemas.microsoft.com/office/drawing/2014/main" id="{CAEE4269-560D-4679-87CE-74979C2DA0DE}"/>
                </a:ext>
              </a:extLst>
            </p:cNvPr>
            <p:cNvSpPr/>
            <p:nvPr/>
          </p:nvSpPr>
          <p:spPr>
            <a:xfrm>
              <a:off x="3771850" y="2874869"/>
              <a:ext cx="1733023" cy="1798731"/>
            </a:xfrm>
            <a:custGeom>
              <a:avLst/>
              <a:gdLst>
                <a:gd name="connsiteX0" fmla="*/ 892514 w 1733023"/>
                <a:gd name="connsiteY0" fmla="*/ 1798731 h 1798731"/>
                <a:gd name="connsiteX1" fmla="*/ 107423 w 1733023"/>
                <a:gd name="connsiteY1" fmla="*/ 1678658 h 1798731"/>
                <a:gd name="connsiteX2" fmla="*/ 61241 w 1733023"/>
                <a:gd name="connsiteY2" fmla="*/ 1106004 h 1798731"/>
                <a:gd name="connsiteX3" fmla="*/ 615423 w 1733023"/>
                <a:gd name="connsiteY3" fmla="*/ 856622 h 1798731"/>
                <a:gd name="connsiteX4" fmla="*/ 901750 w 1733023"/>
                <a:gd name="connsiteY4" fmla="*/ 71531 h 1798731"/>
                <a:gd name="connsiteX5" fmla="*/ 1502114 w 1733023"/>
                <a:gd name="connsiteY5" fmla="*/ 62295 h 1798731"/>
                <a:gd name="connsiteX6" fmla="*/ 1733023 w 1733023"/>
                <a:gd name="connsiteY6" fmla="*/ 302440 h 1798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3023" h="1798731">
                  <a:moveTo>
                    <a:pt x="892514" y="1798731"/>
                  </a:moveTo>
                  <a:cubicBezTo>
                    <a:pt x="569241" y="1796421"/>
                    <a:pt x="245968" y="1794112"/>
                    <a:pt x="107423" y="1678658"/>
                  </a:cubicBezTo>
                  <a:cubicBezTo>
                    <a:pt x="-31122" y="1563204"/>
                    <a:pt x="-23426" y="1243010"/>
                    <a:pt x="61241" y="1106004"/>
                  </a:cubicBezTo>
                  <a:cubicBezTo>
                    <a:pt x="145908" y="968998"/>
                    <a:pt x="475338" y="1029034"/>
                    <a:pt x="615423" y="856622"/>
                  </a:cubicBezTo>
                  <a:cubicBezTo>
                    <a:pt x="755508" y="684210"/>
                    <a:pt x="753968" y="203919"/>
                    <a:pt x="901750" y="71531"/>
                  </a:cubicBezTo>
                  <a:cubicBezTo>
                    <a:pt x="1049532" y="-60857"/>
                    <a:pt x="1363569" y="23810"/>
                    <a:pt x="1502114" y="62295"/>
                  </a:cubicBezTo>
                  <a:cubicBezTo>
                    <a:pt x="1640659" y="100780"/>
                    <a:pt x="1686841" y="201610"/>
                    <a:pt x="1733023" y="30244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209E94F8-DCD1-4E02-B8E9-491CF2E1107A}"/>
                </a:ext>
              </a:extLst>
            </p:cNvPr>
            <p:cNvSpPr/>
            <p:nvPr/>
          </p:nvSpPr>
          <p:spPr>
            <a:xfrm>
              <a:off x="5448181" y="3120427"/>
              <a:ext cx="98520" cy="106111"/>
            </a:xfrm>
            <a:custGeom>
              <a:avLst/>
              <a:gdLst>
                <a:gd name="connsiteX0" fmla="*/ 94376 w 98520"/>
                <a:gd name="connsiteY0" fmla="*/ 2281 h 106111"/>
                <a:gd name="connsiteX1" fmla="*/ 108 w 98520"/>
                <a:gd name="connsiteY1" fmla="*/ 39988 h 106111"/>
                <a:gd name="connsiteX2" fmla="*/ 75522 w 98520"/>
                <a:gd name="connsiteY2" fmla="*/ 105975 h 106111"/>
                <a:gd name="connsiteX3" fmla="*/ 94376 w 98520"/>
                <a:gd name="connsiteY3" fmla="*/ 2281 h 106111"/>
              </a:gdLst>
              <a:ahLst/>
              <a:cxnLst>
                <a:cxn ang="0">
                  <a:pos x="connsiteX0" y="connsiteY0"/>
                </a:cxn>
                <a:cxn ang="0">
                  <a:pos x="connsiteX1" y="connsiteY1"/>
                </a:cxn>
                <a:cxn ang="0">
                  <a:pos x="connsiteX2" y="connsiteY2"/>
                </a:cxn>
                <a:cxn ang="0">
                  <a:pos x="connsiteX3" y="connsiteY3"/>
                </a:cxn>
              </a:cxnLst>
              <a:rect l="l" t="t" r="r" b="b"/>
              <a:pathLst>
                <a:path w="98520" h="106111">
                  <a:moveTo>
                    <a:pt x="94376" y="2281"/>
                  </a:moveTo>
                  <a:cubicBezTo>
                    <a:pt x="81807" y="-8717"/>
                    <a:pt x="3250" y="22706"/>
                    <a:pt x="108" y="39988"/>
                  </a:cubicBezTo>
                  <a:cubicBezTo>
                    <a:pt x="-3034" y="57270"/>
                    <a:pt x="62953" y="109117"/>
                    <a:pt x="75522" y="105975"/>
                  </a:cubicBezTo>
                  <a:cubicBezTo>
                    <a:pt x="88091" y="102833"/>
                    <a:pt x="106945" y="13279"/>
                    <a:pt x="94376" y="2281"/>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6270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bg/>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
                                            <p:txEl>
                                              <p:pRg st="3" end="3"/>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
                                            <p:txEl>
                                              <p:pRg st="4" end="4"/>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
                                            <p:txEl>
                                              <p:pRg st="5" end="5"/>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9">
                                            <p:txEl>
                                              <p:pRg st="6" end="6"/>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nimBg="1"/>
      <p:bldP spid="9" grpId="0" uiExpand="1" build="p" animBg="1"/>
      <p:bldP spid="5" grpId="0"/>
      <p:bldP spid="19" grpId="0"/>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a:solidFill>
                  <a:srgbClr val="FFFFFF"/>
                </a:solidFill>
                <a:latin typeface="Arial"/>
                <a:ea typeface="Arial"/>
                <a:cs typeface="Arial"/>
                <a:sym typeface="Arial"/>
              </a:rPr>
              <a:t>Objects as Representations</a:t>
            </a:r>
            <a:endParaRPr/>
          </a:p>
        </p:txBody>
      </p:sp>
      <p:sp>
        <p:nvSpPr>
          <p:cNvPr id="268" name="Google Shape;268;p2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3080" lvl="0" indent="-342720" algn="l" rtl="0">
              <a:spcBef>
                <a:spcPts val="0"/>
              </a:spcBef>
              <a:spcAft>
                <a:spcPts val="0"/>
              </a:spcAft>
              <a:buClr>
                <a:srgbClr val="F36A25"/>
              </a:buClr>
              <a:buSzPts val="2800"/>
              <a:buFont typeface="Arial"/>
              <a:buChar char="•"/>
            </a:pPr>
            <a:r>
              <a:rPr lang="en-US" dirty="0">
                <a:solidFill>
                  <a:srgbClr val="474C55"/>
                </a:solidFill>
                <a:latin typeface="Arial"/>
                <a:ea typeface="Arial"/>
                <a:cs typeface="Arial"/>
                <a:sym typeface="Arial"/>
              </a:rPr>
              <a:t>A class is a blueprint for objects</a:t>
            </a:r>
            <a:endParaRPr dirty="0"/>
          </a:p>
          <a:p>
            <a:pPr marL="743040" lvl="1" indent="-285480" algn="l" rtl="0">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Outline shared states and behaviors for instances</a:t>
            </a:r>
            <a:endParaRPr sz="2000" dirty="0">
              <a:solidFill>
                <a:srgbClr val="474C55"/>
              </a:solidFill>
              <a:latin typeface="Arial"/>
              <a:ea typeface="Arial"/>
              <a:cs typeface="Arial"/>
              <a:sym typeface="Arial"/>
            </a:endParaRPr>
          </a:p>
          <a:p>
            <a:pPr marL="743040" lvl="1" indent="-285480" algn="l" rtl="0">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Values of those states may change</a:t>
            </a:r>
            <a:endParaRPr sz="2000" dirty="0">
              <a:solidFill>
                <a:srgbClr val="474C55"/>
              </a:solidFill>
              <a:latin typeface="Arial"/>
              <a:ea typeface="Arial"/>
              <a:cs typeface="Arial"/>
              <a:sym typeface="Arial"/>
            </a:endParaRPr>
          </a:p>
          <a:p>
            <a:pPr marL="343080" lvl="0" indent="-342720" algn="l" rtl="0">
              <a:spcBef>
                <a:spcPts val="560"/>
              </a:spcBef>
              <a:spcAft>
                <a:spcPts val="0"/>
              </a:spcAft>
              <a:buClr>
                <a:srgbClr val="F36A25"/>
              </a:buClr>
              <a:buSzPts val="2800"/>
              <a:buFont typeface="Arial"/>
              <a:buChar char="•"/>
            </a:pPr>
            <a:r>
              <a:rPr lang="en-US" dirty="0">
                <a:solidFill>
                  <a:srgbClr val="474C55"/>
                </a:solidFill>
                <a:latin typeface="Arial"/>
                <a:ea typeface="Arial"/>
                <a:cs typeface="Arial"/>
                <a:sym typeface="Arial"/>
              </a:rPr>
              <a:t>An object methods may change the object’s state</a:t>
            </a:r>
            <a:endParaRPr dirty="0"/>
          </a:p>
          <a:p>
            <a:pPr marL="743040" lvl="1" indent="-285480" algn="l" rtl="0">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Dog class has a variable “</a:t>
            </a:r>
            <a:r>
              <a:rPr lang="en-US" dirty="0" err="1">
                <a:solidFill>
                  <a:srgbClr val="474C55"/>
                </a:solidFill>
                <a:latin typeface="Arial"/>
                <a:ea typeface="Arial"/>
                <a:cs typeface="Arial"/>
                <a:sym typeface="Arial"/>
              </a:rPr>
              <a:t>isFed</a:t>
            </a:r>
            <a:r>
              <a:rPr lang="en-US" dirty="0">
                <a:solidFill>
                  <a:srgbClr val="474C55"/>
                </a:solidFill>
                <a:latin typeface="Arial"/>
                <a:ea typeface="Arial"/>
                <a:cs typeface="Arial"/>
                <a:sym typeface="Arial"/>
              </a:rPr>
              <a:t>”, an eat() method may change that variable’s value to “true”</a:t>
            </a:r>
            <a:endParaRPr sz="2000" dirty="0">
              <a:solidFill>
                <a:srgbClr val="474C55"/>
              </a:solidFill>
              <a:latin typeface="Arial"/>
              <a:ea typeface="Arial"/>
              <a:cs typeface="Arial"/>
              <a:sym typeface="Arial"/>
            </a:endParaRPr>
          </a:p>
          <a:p>
            <a:pPr marL="343080" lvl="0" indent="-342720" algn="l" rtl="0">
              <a:spcBef>
                <a:spcPts val="560"/>
              </a:spcBef>
              <a:spcAft>
                <a:spcPts val="0"/>
              </a:spcAft>
              <a:buClr>
                <a:srgbClr val="F36A25"/>
              </a:buClr>
              <a:buSzPts val="2800"/>
              <a:buFont typeface="Arial"/>
              <a:buChar char="•"/>
            </a:pPr>
            <a:r>
              <a:rPr lang="en-US" dirty="0">
                <a:solidFill>
                  <a:srgbClr val="474C55"/>
                </a:solidFill>
                <a:latin typeface="Arial"/>
                <a:ea typeface="Arial"/>
                <a:cs typeface="Arial"/>
                <a:sym typeface="Arial"/>
              </a:rPr>
              <a:t>An object’s state is unique to itself. Each object operates its own behavior independently.</a:t>
            </a:r>
            <a:endParaRPr dirty="0"/>
          </a:p>
          <a:p>
            <a:pPr marL="743040" lvl="1" indent="-285480" algn="l" rtl="0">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With exceptions.</a:t>
            </a:r>
            <a:endParaRPr sz="2000" dirty="0">
              <a:solidFill>
                <a:srgbClr val="474C55"/>
              </a:solidFill>
              <a:latin typeface="Arial"/>
              <a:ea typeface="Arial"/>
              <a:cs typeface="Arial"/>
              <a:sym typeface="Arial"/>
            </a:endParaRPr>
          </a:p>
          <a:p>
            <a:pPr marL="342900" lvl="0" indent="-165100" algn="l" rtl="0">
              <a:spcBef>
                <a:spcPts val="560"/>
              </a:spcBef>
              <a:spcAft>
                <a:spcPts val="0"/>
              </a:spcAft>
              <a:buSzPts val="2800"/>
              <a:buNone/>
            </a:pPr>
            <a:endParaRPr dirty="0"/>
          </a:p>
        </p:txBody>
      </p:sp>
      <p:sp>
        <p:nvSpPr>
          <p:cNvPr id="269" name="Google Shape;269;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79805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8">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Constructors	</a:t>
            </a:r>
            <a:endParaRPr dirty="0"/>
          </a:p>
        </p:txBody>
      </p:sp>
      <p:sp>
        <p:nvSpPr>
          <p:cNvPr id="267" name="Google Shape;267;p2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2380"/>
              <a:buChar char="•"/>
            </a:pPr>
            <a:r>
              <a:rPr lang="en-US" sz="2380" dirty="0"/>
              <a:t>Constructors are used to create objects. </a:t>
            </a:r>
          </a:p>
          <a:p>
            <a:pPr marL="800100" lvl="1" indent="-342900">
              <a:spcBef>
                <a:spcPts val="0"/>
              </a:spcBef>
              <a:buSzPts val="2380"/>
              <a:buChar char="•"/>
            </a:pPr>
            <a:r>
              <a:rPr lang="en-US" sz="1980" i="1" dirty="0"/>
              <a:t>Instantiating the class </a:t>
            </a:r>
          </a:p>
          <a:p>
            <a:pPr marL="342900" lvl="0" indent="-342900">
              <a:lnSpc>
                <a:spcPct val="80000"/>
              </a:lnSpc>
              <a:spcBef>
                <a:spcPts val="0"/>
              </a:spcBef>
              <a:buSzPts val="2590"/>
            </a:pPr>
            <a:r>
              <a:rPr lang="en-US" sz="2590" dirty="0"/>
              <a:t>When a new object is created from a class, the class’ constructor is run.</a:t>
            </a:r>
            <a:endParaRPr lang="en-US" dirty="0"/>
          </a:p>
          <a:p>
            <a:pPr marL="742950" lvl="1" indent="-285750">
              <a:lnSpc>
                <a:spcPct val="80000"/>
              </a:lnSpc>
              <a:spcBef>
                <a:spcPts val="444"/>
              </a:spcBef>
              <a:buSzPts val="2220"/>
            </a:pPr>
            <a:r>
              <a:rPr lang="en-US" sz="2220" dirty="0">
                <a:latin typeface="Courier New"/>
                <a:ea typeface="Courier New"/>
                <a:cs typeface="Courier New"/>
                <a:sym typeface="Courier New"/>
              </a:rPr>
              <a:t>Example </a:t>
            </a:r>
            <a:r>
              <a:rPr lang="en-US" sz="2220" dirty="0" err="1">
                <a:latin typeface="Courier New"/>
                <a:ea typeface="Courier New"/>
                <a:cs typeface="Courier New"/>
                <a:sym typeface="Courier New"/>
              </a:rPr>
              <a:t>myExample</a:t>
            </a:r>
            <a:r>
              <a:rPr lang="en-US" sz="2220" dirty="0">
                <a:latin typeface="Courier New"/>
                <a:ea typeface="Courier New"/>
                <a:cs typeface="Courier New"/>
                <a:sym typeface="Courier New"/>
              </a:rPr>
              <a:t> = new </a:t>
            </a:r>
            <a:r>
              <a:rPr lang="en-US" sz="2220" dirty="0">
                <a:highlight>
                  <a:srgbClr val="00FFFF"/>
                </a:highlight>
                <a:latin typeface="Courier New"/>
                <a:ea typeface="Courier New"/>
                <a:cs typeface="Courier New"/>
                <a:sym typeface="Courier New"/>
              </a:rPr>
              <a:t>Example();</a:t>
            </a:r>
            <a:endParaRPr lang="en-US" dirty="0"/>
          </a:p>
          <a:p>
            <a:pPr marL="342900" indent="-342900">
              <a:spcBef>
                <a:spcPts val="0"/>
              </a:spcBef>
              <a:buSzPts val="2380"/>
            </a:pPr>
            <a:r>
              <a:rPr lang="en-US" sz="2380" dirty="0"/>
              <a:t>They have no return type and always</a:t>
            </a:r>
            <a:r>
              <a:rPr lang="en-US" sz="2380" i="1" dirty="0"/>
              <a:t> </a:t>
            </a:r>
            <a:r>
              <a:rPr lang="en-US" sz="2380" dirty="0"/>
              <a:t>are </a:t>
            </a:r>
            <a:r>
              <a:rPr lang="en-US" sz="2380" i="1" dirty="0"/>
              <a:t>named with the same name as the class </a:t>
            </a:r>
            <a:r>
              <a:rPr lang="en-US" sz="2380" dirty="0"/>
              <a:t>in which they are defined.</a:t>
            </a:r>
          </a:p>
          <a:p>
            <a:pPr marL="342900" lvl="0" indent="-342900" algn="l" rtl="0">
              <a:spcBef>
                <a:spcPts val="0"/>
              </a:spcBef>
              <a:spcAft>
                <a:spcPts val="0"/>
              </a:spcAft>
              <a:buSzPts val="2380"/>
              <a:buChar char="•"/>
            </a:pPr>
            <a:r>
              <a:rPr lang="en-US" sz="2380" dirty="0"/>
              <a:t>Every class </a:t>
            </a:r>
            <a:r>
              <a:rPr lang="en-US" sz="2380" i="1" dirty="0"/>
              <a:t>must</a:t>
            </a:r>
            <a:r>
              <a:rPr lang="en-US" sz="2380" dirty="0"/>
              <a:t> have at least one constructor.</a:t>
            </a:r>
            <a:endParaRPr dirty="0"/>
          </a:p>
          <a:p>
            <a:pPr marL="342900" lvl="0" indent="-342900" algn="l" rtl="0">
              <a:spcBef>
                <a:spcPts val="476"/>
              </a:spcBef>
              <a:spcAft>
                <a:spcPts val="0"/>
              </a:spcAft>
              <a:buSzPts val="2380"/>
              <a:buChar char="•"/>
            </a:pPr>
            <a:r>
              <a:rPr lang="en-US" sz="2380" dirty="0"/>
              <a:t>If you don’t provide one, a default no-argument constructor is implicitly provided.</a:t>
            </a:r>
            <a:endParaRPr dirty="0"/>
          </a:p>
          <a:p>
            <a:pPr marL="742950" lvl="1" indent="-285750" algn="l" rtl="0">
              <a:spcBef>
                <a:spcPts val="408"/>
              </a:spcBef>
              <a:spcAft>
                <a:spcPts val="0"/>
              </a:spcAft>
              <a:buSzPts val="2040"/>
              <a:buChar char="–"/>
            </a:pPr>
            <a:r>
              <a:rPr lang="en-US" sz="2040" dirty="0">
                <a:latin typeface="Courier New"/>
                <a:ea typeface="Courier New"/>
                <a:cs typeface="Courier New"/>
                <a:sym typeface="Courier New"/>
              </a:rPr>
              <a:t>public </a:t>
            </a:r>
            <a:r>
              <a:rPr lang="en-US" sz="2040" dirty="0" err="1">
                <a:latin typeface="Courier New"/>
                <a:ea typeface="Courier New"/>
                <a:cs typeface="Courier New"/>
                <a:sym typeface="Courier New"/>
              </a:rPr>
              <a:t>MyClass</a:t>
            </a:r>
            <a:r>
              <a:rPr lang="en-US" sz="2040" dirty="0">
                <a:latin typeface="Courier New"/>
                <a:ea typeface="Courier New"/>
                <a:cs typeface="Courier New"/>
                <a:sym typeface="Courier New"/>
              </a:rPr>
              <a:t>() {} // it looks like this</a:t>
            </a:r>
            <a:endParaRPr dirty="0"/>
          </a:p>
          <a:p>
            <a:pPr marL="742950" lvl="1" indent="-285750" algn="l" rtl="0">
              <a:spcBef>
                <a:spcPts val="408"/>
              </a:spcBef>
              <a:spcAft>
                <a:spcPts val="0"/>
              </a:spcAft>
              <a:buSzPts val="2040"/>
              <a:buChar char="–"/>
            </a:pPr>
            <a:r>
              <a:rPr lang="en-US" sz="2040" dirty="0">
                <a:latin typeface="Arial"/>
                <a:ea typeface="Arial"/>
                <a:cs typeface="Arial"/>
                <a:sym typeface="Arial"/>
              </a:rPr>
              <a:t>If you </a:t>
            </a:r>
            <a:r>
              <a:rPr lang="en-US" sz="2040" i="1" dirty="0">
                <a:latin typeface="Arial"/>
                <a:ea typeface="Arial"/>
                <a:cs typeface="Arial"/>
                <a:sym typeface="Arial"/>
              </a:rPr>
              <a:t>do</a:t>
            </a:r>
            <a:r>
              <a:rPr lang="en-US" sz="2040" dirty="0">
                <a:latin typeface="Arial"/>
                <a:ea typeface="Arial"/>
                <a:cs typeface="Arial"/>
                <a:sym typeface="Arial"/>
              </a:rPr>
              <a:t> provide a constructor, you lose the default one!</a:t>
            </a:r>
            <a:endParaRPr dirty="0"/>
          </a:p>
        </p:txBody>
      </p:sp>
      <p:sp>
        <p:nvSpPr>
          <p:cNvPr id="268" name="Google Shape;268;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366272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7">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7">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9D2E3-D002-4DE7-848F-91D2D59C52E2}"/>
              </a:ext>
            </a:extLst>
          </p:cNvPr>
          <p:cNvSpPr>
            <a:spLocks noGrp="1"/>
          </p:cNvSpPr>
          <p:nvPr>
            <p:ph type="title"/>
          </p:nvPr>
        </p:nvSpPr>
        <p:spPr/>
        <p:txBody>
          <a:bodyPr/>
          <a:lstStyle/>
          <a:p>
            <a:r>
              <a:rPr lang="en-US" dirty="0"/>
              <a:t>Default Constructor</a:t>
            </a:r>
          </a:p>
        </p:txBody>
      </p:sp>
      <p:sp>
        <p:nvSpPr>
          <p:cNvPr id="4" name="Slide Number Placeholder 3">
            <a:extLst>
              <a:ext uri="{FF2B5EF4-FFF2-40B4-BE49-F238E27FC236}">
                <a16:creationId xmlns:a16="http://schemas.microsoft.com/office/drawing/2014/main" id="{67DA056D-34B5-4471-B55A-4BFEBBBBE9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6" name="Google Shape;219;p16">
            <a:extLst>
              <a:ext uri="{FF2B5EF4-FFF2-40B4-BE49-F238E27FC236}">
                <a16:creationId xmlns:a16="http://schemas.microsoft.com/office/drawing/2014/main" id="{B8761A6F-7BC2-42EC-81E0-35386EED18BC}"/>
              </a:ext>
            </a:extLst>
          </p:cNvPr>
          <p:cNvSpPr txBox="1">
            <a:spLocks/>
          </p:cNvSpPr>
          <p:nvPr/>
        </p:nvSpPr>
        <p:spPr>
          <a:xfrm>
            <a:off x="516410" y="1519154"/>
            <a:ext cx="5949869" cy="320367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package one;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private double size = 6.5;</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a:t>
            </a:r>
            <a:r>
              <a:rPr lang="en-US" sz="1400" dirty="0" err="1">
                <a:latin typeface="Courier New" panose="02070309020205020404" pitchFamily="49" charset="0"/>
                <a:cs typeface="Courier New" panose="02070309020205020404" pitchFamily="49" charset="0"/>
              </a:rPr>
              <a:t>getSize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setSize</a:t>
            </a:r>
            <a:r>
              <a:rPr lang="en-US" sz="1400" dirty="0">
                <a:latin typeface="Courier New" panose="02070309020205020404" pitchFamily="49" charset="0"/>
                <a:cs typeface="Courier New" panose="02070309020205020404" pitchFamily="49" charset="0"/>
              </a:rPr>
              <a:t>(double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B0686B2A-7E7C-4F7E-BC74-F64F845C158D}"/>
              </a:ext>
            </a:extLst>
          </p:cNvPr>
          <p:cNvSpPr txBox="1"/>
          <p:nvPr/>
        </p:nvSpPr>
        <p:spPr>
          <a:xfrm>
            <a:off x="3956601" y="4155589"/>
            <a:ext cx="4834978" cy="2440668"/>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lvl="1" defTabSz="457200">
              <a:lnSpc>
                <a:spcPct val="90000"/>
              </a:lnSpc>
            </a:pPr>
            <a:r>
              <a:rPr lang="en-US" dirty="0">
                <a:latin typeface="Courier New" panose="02070309020205020404" pitchFamily="49" charset="0"/>
                <a:cs typeface="Courier New" panose="02070309020205020404" pitchFamily="49" charset="0"/>
              </a:rPr>
              <a:t>package two;</a:t>
            </a:r>
          </a:p>
          <a:p>
            <a:pPr marL="182880" lvl="1" defTabSz="457200">
              <a:lnSpc>
                <a:spcPct val="90000"/>
              </a:lnSpc>
            </a:pP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one.Dog</a:t>
            </a:r>
            <a:r>
              <a:rPr lang="en-US" dirty="0">
                <a:latin typeface="Courier New" panose="02070309020205020404" pitchFamily="49" charset="0"/>
                <a:cs typeface="Courier New" panose="02070309020205020404" pitchFamily="49" charset="0"/>
              </a:rPr>
              <a:t>; </a:t>
            </a:r>
          </a:p>
          <a:p>
            <a:pPr marL="182880" lvl="1" defTabSz="457200">
              <a:lnSpc>
                <a:spcPct val="90000"/>
              </a:lnSpc>
            </a:pP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TestDog</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Dog </a:t>
            </a:r>
            <a:r>
              <a:rPr lang="en-US" dirty="0" err="1">
                <a:latin typeface="Courier New" panose="02070309020205020404" pitchFamily="49" charset="0"/>
                <a:cs typeface="Courier New" panose="02070309020205020404" pitchFamily="49" charset="0"/>
              </a:rPr>
              <a:t>dog</a:t>
            </a:r>
            <a:r>
              <a:rPr lang="en-US" dirty="0">
                <a:latin typeface="Courier New" panose="02070309020205020404" pitchFamily="49" charset="0"/>
                <a:cs typeface="Courier New" panose="02070309020205020404" pitchFamily="49" charset="0"/>
              </a:rPr>
              <a:t> = new Dog();</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dog.setSize</a:t>
            </a:r>
            <a:r>
              <a:rPr lang="en-US" dirty="0">
                <a:latin typeface="Courier New" panose="02070309020205020404" pitchFamily="49" charset="0"/>
                <a:cs typeface="Courier New" panose="02070309020205020404" pitchFamily="49" charset="0"/>
              </a:rPr>
              <a:t>(9.0);</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dog.getSize</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a:t>
            </a:r>
          </a:p>
          <a:p>
            <a:pPr marL="182880" lvl="1" defTabSz="457200">
              <a:lnSpc>
                <a:spcPct val="90000"/>
              </a:lnSpc>
            </a:pPr>
            <a:r>
              <a:rPr lang="en-US" dirty="0">
                <a:latin typeface="Courier New" panose="02070309020205020404" pitchFamily="49" charset="0"/>
                <a:cs typeface="Courier New" panose="02070309020205020404" pitchFamily="49" charset="0"/>
              </a:rPr>
              <a:t>}</a:t>
            </a:r>
          </a:p>
          <a:p>
            <a:endParaRPr lang="en-US" dirty="0"/>
          </a:p>
        </p:txBody>
      </p:sp>
      <p:grpSp>
        <p:nvGrpSpPr>
          <p:cNvPr id="11" name="Group 10">
            <a:extLst>
              <a:ext uri="{FF2B5EF4-FFF2-40B4-BE49-F238E27FC236}">
                <a16:creationId xmlns:a16="http://schemas.microsoft.com/office/drawing/2014/main" id="{B5DD3994-BB99-4E77-A3B0-763867ABABAE}"/>
              </a:ext>
            </a:extLst>
          </p:cNvPr>
          <p:cNvGrpSpPr/>
          <p:nvPr/>
        </p:nvGrpSpPr>
        <p:grpSpPr>
          <a:xfrm flipH="1">
            <a:off x="516410" y="4992774"/>
            <a:ext cx="6642546" cy="1636479"/>
            <a:chOff x="594290" y="2136641"/>
            <a:chExt cx="6642546" cy="1636479"/>
          </a:xfrm>
        </p:grpSpPr>
        <p:sp>
          <p:nvSpPr>
            <p:cNvPr id="7" name="Rectangle 6">
              <a:extLst>
                <a:ext uri="{FF2B5EF4-FFF2-40B4-BE49-F238E27FC236}">
                  <a16:creationId xmlns:a16="http://schemas.microsoft.com/office/drawing/2014/main" id="{1247F399-9BB7-46A9-A4F2-640A12C84F4A}"/>
                </a:ext>
              </a:extLst>
            </p:cNvPr>
            <p:cNvSpPr/>
            <p:nvPr/>
          </p:nvSpPr>
          <p:spPr>
            <a:xfrm>
              <a:off x="4138355" y="2136641"/>
              <a:ext cx="3098481" cy="1636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how we would invoke that constructor (regardless of whether it was explicitly or implicitly defined). It reserves the memory needed to store all of the variables associated with our Dog object.  </a:t>
              </a:r>
            </a:p>
          </p:txBody>
        </p:sp>
        <p:sp>
          <p:nvSpPr>
            <p:cNvPr id="8" name="Rectangle: Rounded Corners 7">
              <a:extLst>
                <a:ext uri="{FF2B5EF4-FFF2-40B4-BE49-F238E27FC236}">
                  <a16:creationId xmlns:a16="http://schemas.microsoft.com/office/drawing/2014/main" id="{3571A910-8D23-4E92-8472-9DA654E9BBB6}"/>
                </a:ext>
              </a:extLst>
            </p:cNvPr>
            <p:cNvSpPr/>
            <p:nvPr/>
          </p:nvSpPr>
          <p:spPr>
            <a:xfrm>
              <a:off x="594290" y="2490487"/>
              <a:ext cx="2308932" cy="199702"/>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685702AA-F8E9-4361-BF25-AE7BCE796091}"/>
                </a:ext>
              </a:extLst>
            </p:cNvPr>
            <p:cNvCxnSpPr>
              <a:cxnSpLocks/>
              <a:stCxn id="8" idx="3"/>
              <a:endCxn id="7" idx="1"/>
            </p:cNvCxnSpPr>
            <p:nvPr/>
          </p:nvCxnSpPr>
          <p:spPr>
            <a:xfrm>
              <a:off x="2903222" y="2590338"/>
              <a:ext cx="1235133" cy="364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AC52B1B8-4701-46C3-8132-0000A8B4400D}"/>
              </a:ext>
            </a:extLst>
          </p:cNvPr>
          <p:cNvGrpSpPr/>
          <p:nvPr/>
        </p:nvGrpSpPr>
        <p:grpSpPr>
          <a:xfrm>
            <a:off x="1500433" y="1629821"/>
            <a:ext cx="4751109" cy="961534"/>
            <a:chOff x="1470581" y="1621410"/>
            <a:chExt cx="4751109" cy="961534"/>
          </a:xfrm>
        </p:grpSpPr>
        <p:sp>
          <p:nvSpPr>
            <p:cNvPr id="14" name="Rectangle 13">
              <a:extLst>
                <a:ext uri="{FF2B5EF4-FFF2-40B4-BE49-F238E27FC236}">
                  <a16:creationId xmlns:a16="http://schemas.microsoft.com/office/drawing/2014/main" id="{77FF70F1-4188-47DF-977E-13F7CECB88AE}"/>
                </a:ext>
              </a:extLst>
            </p:cNvPr>
            <p:cNvSpPr/>
            <p:nvPr/>
          </p:nvSpPr>
          <p:spPr>
            <a:xfrm>
              <a:off x="4572000" y="1621410"/>
              <a:ext cx="1649690" cy="556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implicitly.</a:t>
              </a:r>
            </a:p>
          </p:txBody>
        </p:sp>
        <p:sp>
          <p:nvSpPr>
            <p:cNvPr id="15" name="Rectangle: Rounded Corners 14">
              <a:extLst>
                <a:ext uri="{FF2B5EF4-FFF2-40B4-BE49-F238E27FC236}">
                  <a16:creationId xmlns:a16="http://schemas.microsoft.com/office/drawing/2014/main" id="{4DE2B45E-C2AE-4E23-BFCD-BD2867B8B42A}"/>
                </a:ext>
              </a:extLst>
            </p:cNvPr>
            <p:cNvSpPr/>
            <p:nvPr/>
          </p:nvSpPr>
          <p:spPr>
            <a:xfrm>
              <a:off x="1470581" y="2366128"/>
              <a:ext cx="1545996" cy="216816"/>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86783EAC-FD00-4EE5-B94A-7B6DA26984EB}"/>
                </a:ext>
              </a:extLst>
            </p:cNvPr>
            <p:cNvCxnSpPr>
              <a:stCxn id="15" idx="3"/>
              <a:endCxn id="14" idx="1"/>
            </p:cNvCxnSpPr>
            <p:nvPr/>
          </p:nvCxnSpPr>
          <p:spPr>
            <a:xfrm flipV="1">
              <a:off x="3016577" y="1899501"/>
              <a:ext cx="1555423" cy="575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86578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type="lt">
                                    <p:tmAbs val="0"/>
                                  </p:iterate>
                                  <p:childTnLst>
                                    <p:set>
                                      <p:cBhvr>
                                        <p:cTn id="2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5" presetClass="emph" presetSubtype="0" nodeType="clickEffect">
                                  <p:stCondLst>
                                    <p:cond delay="0"/>
                                  </p:stCondLst>
                                  <p:iterate type="lt">
                                    <p:tmAbs val="25"/>
                                  </p:iterate>
                                  <p:childTnLst>
                                    <p:set>
                                      <p:cBhvr override="childStyle">
                                        <p:cTn id="32" dur="indefinite"/>
                                        <p:tgtEl>
                                          <p:spTgt spid="6">
                                            <p:txEl>
                                              <p:pRg st="3" end="3"/>
                                            </p:txEl>
                                          </p:spTgt>
                                        </p:tgtEl>
                                        <p:attrNameLst>
                                          <p:attrName>style.fontWeight</p:attrName>
                                        </p:attrNameLst>
                                      </p:cBhvr>
                                      <p:to>
                                        <p:strVal val="bold"/>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iterate type="lt">
                                    <p:tmAbs val="0"/>
                                  </p:iterate>
                                  <p:childTnLst>
                                    <p:set>
                                      <p:cBhvr>
                                        <p:cTn id="48" dur="1" fill="hold">
                                          <p:stCondLst>
                                            <p:cond delay="0"/>
                                          </p:stCondLst>
                                        </p:cTn>
                                        <p:tgtEl>
                                          <p:spTgt spid="12">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iterate type="lt">
                                    <p:tmAbs val="0"/>
                                  </p:iterate>
                                  <p:childTnLst>
                                    <p:set>
                                      <p:cBhvr>
                                        <p:cTn id="50" dur="1" fill="hold">
                                          <p:stCondLst>
                                            <p:cond delay="0"/>
                                          </p:stCondLst>
                                        </p:cTn>
                                        <p:tgtEl>
                                          <p:spTgt spid="12">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iterate type="lt">
                                    <p:tmAbs val="0"/>
                                  </p:iterate>
                                  <p:childTnLst>
                                    <p:set>
                                      <p:cBhvr>
                                        <p:cTn id="52" dur="1" fill="hold">
                                          <p:stCondLst>
                                            <p:cond delay="0"/>
                                          </p:stCondLst>
                                        </p:cTn>
                                        <p:tgtEl>
                                          <p:spTgt spid="12">
                                            <p:txEl>
                                              <p:pRg st="8" end="8"/>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xEl>
                                              <p:pRg st="9" end="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5" presetClass="emph" presetSubtype="0" nodeType="clickEffect">
                                  <p:stCondLst>
                                    <p:cond delay="0"/>
                                  </p:stCondLst>
                                  <p:iterate type="lt">
                                    <p:tmAbs val="25"/>
                                  </p:iterate>
                                  <p:childTnLst>
                                    <p:set>
                                      <p:cBhvr override="childStyle">
                                        <p:cTn id="60" dur="indefinite"/>
                                        <p:tgtEl>
                                          <p:spTgt spid="12">
                                            <p:txEl>
                                              <p:pRg st="6" end="6"/>
                                            </p:txEl>
                                          </p:spTgt>
                                        </p:tgtEl>
                                        <p:attrNameLst>
                                          <p:attrName>style.fontWeight</p:attrName>
                                        </p:attrNameLst>
                                      </p:cBhvr>
                                      <p:to>
                                        <p:strVal val="bold"/>
                                      </p:to>
                                    </p:set>
                                  </p:childTnLst>
                                </p:cTn>
                              </p:par>
                              <p:par>
                                <p:cTn id="61" presetID="1" presetClass="entr" presetSubtype="0" fill="hold" nodeType="with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2" grpId="0" animBg="1"/>
    </p:bldLst>
  </p:timing>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ustom Design">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Template  101416" id="{E7AE9B54-ECDF-468C-BAC8-D7E5033F34EC}" vid="{F6400A2A-47B1-4620-B2AC-EFF1DCD888C5}"/>
    </a:ext>
  </a:ext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2337</TotalTime>
  <Words>1716</Words>
  <Application>Microsoft Office PowerPoint</Application>
  <PresentationFormat>On-screen Show (4:3)</PresentationFormat>
  <Paragraphs>276</Paragraphs>
  <Slides>22</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22</vt:i4>
      </vt:variant>
    </vt:vector>
  </HeadingPairs>
  <TitlesOfParts>
    <vt:vector size="28" baseType="lpstr">
      <vt:lpstr>Arial</vt:lpstr>
      <vt:lpstr>Calibri</vt:lpstr>
      <vt:lpstr>Courier New</vt:lpstr>
      <vt:lpstr>Segoe Print</vt:lpstr>
      <vt:lpstr>2_Custom Design</vt:lpstr>
      <vt:lpstr>3_Custom Design</vt:lpstr>
      <vt:lpstr>Objects Introduction and Other Important Topics...</vt:lpstr>
      <vt:lpstr>Recall Classes and Objects</vt:lpstr>
      <vt:lpstr>Example</vt:lpstr>
      <vt:lpstr>Dog Class</vt:lpstr>
      <vt:lpstr>Dog</vt:lpstr>
      <vt:lpstr>Using the Dog class…</vt:lpstr>
      <vt:lpstr>Objects as Representations</vt:lpstr>
      <vt:lpstr>Constructors </vt:lpstr>
      <vt:lpstr>Default Constructor</vt:lpstr>
      <vt:lpstr>Constructor Overloading</vt:lpstr>
      <vt:lpstr>this()… </vt:lpstr>
      <vt:lpstr>Class Relationships</vt:lpstr>
      <vt:lpstr>HAS-A</vt:lpstr>
      <vt:lpstr>Background…</vt:lpstr>
      <vt:lpstr>Now this…</vt:lpstr>
      <vt:lpstr>This in action</vt:lpstr>
      <vt:lpstr>Clarifications</vt:lpstr>
      <vt:lpstr>This in action</vt:lpstr>
      <vt:lpstr>Modules</vt:lpstr>
      <vt:lpstr>Module Descriptor </vt:lpstr>
      <vt:lpstr>CLASSPATH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and References</dc:title>
  <cp:lastModifiedBy>Joseph Highe</cp:lastModifiedBy>
  <cp:revision>101</cp:revision>
  <dcterms:modified xsi:type="dcterms:W3CDTF">2021-09-10T16:01:00Z</dcterms:modified>
</cp:coreProperties>
</file>