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9"/>
  </p:notesMasterIdLst>
  <p:sldIdLst>
    <p:sldId id="256" r:id="rId2"/>
    <p:sldId id="281" r:id="rId3"/>
    <p:sldId id="282" r:id="rId4"/>
    <p:sldId id="274" r:id="rId5"/>
    <p:sldId id="345" r:id="rId6"/>
    <p:sldId id="346" r:id="rId7"/>
    <p:sldId id="347" r:id="rId8"/>
    <p:sldId id="348" r:id="rId9"/>
    <p:sldId id="277" r:id="rId10"/>
    <p:sldId id="349" r:id="rId11"/>
    <p:sldId id="260" r:id="rId12"/>
    <p:sldId id="273" r:id="rId13"/>
    <p:sldId id="261" r:id="rId14"/>
    <p:sldId id="262" r:id="rId15"/>
    <p:sldId id="263" r:id="rId16"/>
    <p:sldId id="276" r:id="rId17"/>
    <p:sldId id="264" r:id="rId1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132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S::bryn.portella@revature.com::cac9ba8b-dbd7-41cd-af06-e643c8802b55" providerId="AD" clId="Web-{C16BB79F-A068-B000-FAC2-4B34D4471C33}"/>
    <pc:docChg chg="delSld">
      <pc:chgData name="Bryn Portella" userId="S::bryn.portella@revature.com::cac9ba8b-dbd7-41cd-af06-e643c8802b55" providerId="AD" clId="Web-{C16BB79F-A068-B000-FAC2-4B34D4471C33}" dt="2021-03-24T14:07:36.575" v="0"/>
      <pc:docMkLst>
        <pc:docMk/>
      </pc:docMkLst>
      <pc:sldChg chg="del">
        <pc:chgData name="Bryn Portella" userId="S::bryn.portella@revature.com::cac9ba8b-dbd7-41cd-af06-e643c8802b55" providerId="AD" clId="Web-{C16BB79F-A068-B000-FAC2-4B34D4471C33}" dt="2021-03-24T14:07:36.575" v="0"/>
        <pc:sldMkLst>
          <pc:docMk/>
          <pc:sldMk cId="0" sldId="259"/>
        </pc:sldMkLst>
      </pc:sldChg>
    </pc:docChg>
  </pc:docChgLst>
  <pc:docChgLst>
    <pc:chgData name="Bryn Portella" userId="cac9ba8b-dbd7-41cd-af06-e643c8802b55" providerId="ADAL" clId="{9E9AF525-C95F-4816-BABA-6F7166765E20}"/>
    <pc:docChg chg="modSld sldOrd">
      <pc:chgData name="Bryn Portella" userId="cac9ba8b-dbd7-41cd-af06-e643c8802b55" providerId="ADAL" clId="{9E9AF525-C95F-4816-BABA-6F7166765E20}" dt="2021-06-03T19:17:34.474" v="1"/>
      <pc:docMkLst>
        <pc:docMk/>
      </pc:docMkLst>
      <pc:sldChg chg="ord">
        <pc:chgData name="Bryn Portella" userId="cac9ba8b-dbd7-41cd-af06-e643c8802b55" providerId="ADAL" clId="{9E9AF525-C95F-4816-BABA-6F7166765E20}" dt="2021-06-03T19:17:34.474" v="1"/>
        <pc:sldMkLst>
          <pc:docMk/>
          <pc:sldMk cId="1733191474" sldId="275"/>
        </pc:sldMkLst>
      </pc:sldChg>
    </pc:docChg>
  </pc:docChgLst>
  <pc:docChgLst>
    <pc:chgData name="Bryn Portella" userId="S::bryn.portella@revature.com::cac9ba8b-dbd7-41cd-af06-e643c8802b55" providerId="AD" clId="Web-{4C889179-1A30-74BB-1EE1-0EE380BBC4D6}"/>
    <pc:docChg chg="addSld delSld modSld sldOrd">
      <pc:chgData name="Bryn Portella" userId="S::bryn.portella@revature.com::cac9ba8b-dbd7-41cd-af06-e643c8802b55" providerId="AD" clId="Web-{4C889179-1A30-74BB-1EE1-0EE380BBC4D6}" dt="2021-03-24T15:14:07.286" v="123" actId="20577"/>
      <pc:docMkLst>
        <pc:docMk/>
      </pc:docMkLst>
      <pc:sldChg chg="delSp">
        <pc:chgData name="Bryn Portella" userId="S::bryn.portella@revature.com::cac9ba8b-dbd7-41cd-af06-e643c8802b55" providerId="AD" clId="Web-{4C889179-1A30-74BB-1EE1-0EE380BBC4D6}" dt="2021-03-24T15:00:00.624" v="121"/>
        <pc:sldMkLst>
          <pc:docMk/>
          <pc:sldMk cId="0" sldId="256"/>
        </pc:sldMkLst>
        <pc:spChg chg="del">
          <ac:chgData name="Bryn Portella" userId="S::bryn.portella@revature.com::cac9ba8b-dbd7-41cd-af06-e643c8802b55" providerId="AD" clId="Web-{4C889179-1A30-74BB-1EE1-0EE380BBC4D6}" dt="2021-03-24T15:00:00.624" v="121"/>
          <ac:spMkLst>
            <pc:docMk/>
            <pc:sldMk cId="0" sldId="256"/>
            <ac:spMk id="213" creationId="{00000000-0000-0000-0000-000000000000}"/>
          </ac:spMkLst>
        </pc:spChg>
      </pc:sldChg>
      <pc:sldChg chg="modSp">
        <pc:chgData name="Bryn Portella" userId="S::bryn.portella@revature.com::cac9ba8b-dbd7-41cd-af06-e643c8802b55" providerId="AD" clId="Web-{4C889179-1A30-74BB-1EE1-0EE380BBC4D6}" dt="2021-03-24T15:14:07.286" v="123" actId="20577"/>
        <pc:sldMkLst>
          <pc:docMk/>
          <pc:sldMk cId="1733191474" sldId="275"/>
        </pc:sldMkLst>
        <pc:spChg chg="mod">
          <ac:chgData name="Bryn Portella" userId="S::bryn.portella@revature.com::cac9ba8b-dbd7-41cd-af06-e643c8802b55" providerId="AD" clId="Web-{4C889179-1A30-74BB-1EE1-0EE380BBC4D6}" dt="2021-03-24T15:14:07.286" v="123" actId="20577"/>
          <ac:spMkLst>
            <pc:docMk/>
            <pc:sldMk cId="1733191474" sldId="275"/>
            <ac:spMk id="5" creationId="{2C7DA289-E029-4B89-9464-CF893DA961C0}"/>
          </ac:spMkLst>
        </pc:spChg>
      </pc:sldChg>
      <pc:sldChg chg="addSp delSp modSp new del">
        <pc:chgData name="Bryn Portella" userId="S::bryn.portella@revature.com::cac9ba8b-dbd7-41cd-af06-e643c8802b55" providerId="AD" clId="Web-{4C889179-1A30-74BB-1EE1-0EE380BBC4D6}" dt="2021-03-24T14:53:39.458" v="112"/>
        <pc:sldMkLst>
          <pc:docMk/>
          <pc:sldMk cId="1137155864" sldId="276"/>
        </pc:sldMkLst>
        <pc:spChg chg="del mod">
          <ac:chgData name="Bryn Portella" userId="S::bryn.portella@revature.com::cac9ba8b-dbd7-41cd-af06-e643c8802b55" providerId="AD" clId="Web-{4C889179-1A30-74BB-1EE1-0EE380BBC4D6}" dt="2021-03-24T14:50:27.329" v="5"/>
          <ac:spMkLst>
            <pc:docMk/>
            <pc:sldMk cId="1137155864" sldId="276"/>
            <ac:spMk id="2" creationId="{935CF8A8-6793-4DD7-A825-CF874CAA0AC8}"/>
          </ac:spMkLst>
        </pc:spChg>
        <pc:spChg chg="del">
          <ac:chgData name="Bryn Portella" userId="S::bryn.portella@revature.com::cac9ba8b-dbd7-41cd-af06-e643c8802b55" providerId="AD" clId="Web-{4C889179-1A30-74BB-1EE1-0EE380BBC4D6}" dt="2021-03-24T14:50:24.875" v="4"/>
          <ac:spMkLst>
            <pc:docMk/>
            <pc:sldMk cId="1137155864" sldId="276"/>
            <ac:spMk id="3" creationId="{BCC11F21-82D4-4797-8C87-2A61CF520F19}"/>
          </ac:spMkLst>
        </pc:spChg>
        <pc:spChg chg="add mod">
          <ac:chgData name="Bryn Portella" userId="S::bryn.portella@revature.com::cac9ba8b-dbd7-41cd-af06-e643c8802b55" providerId="AD" clId="Web-{4C889179-1A30-74BB-1EE1-0EE380BBC4D6}" dt="2021-03-24T14:51:12.877" v="19" actId="20577"/>
          <ac:spMkLst>
            <pc:docMk/>
            <pc:sldMk cId="1137155864" sldId="276"/>
            <ac:spMk id="5" creationId="{09AF5A11-1F1F-4659-9948-A8763D47D657}"/>
          </ac:spMkLst>
        </pc:spChg>
        <pc:spChg chg="add mod">
          <ac:chgData name="Bryn Portella" userId="S::bryn.portella@revature.com::cac9ba8b-dbd7-41cd-af06-e643c8802b55" providerId="AD" clId="Web-{4C889179-1A30-74BB-1EE1-0EE380BBC4D6}" dt="2021-03-24T14:53:33.677" v="111" actId="1076"/>
          <ac:spMkLst>
            <pc:docMk/>
            <pc:sldMk cId="1137155864" sldId="276"/>
            <ac:spMk id="6" creationId="{A01C815C-4EF5-45FE-8966-D43BA7F4879E}"/>
          </ac:spMkLst>
        </pc:spChg>
      </pc:sldChg>
      <pc:sldChg chg="modSp new ord">
        <pc:chgData name="Bryn Portella" userId="S::bryn.portella@revature.com::cac9ba8b-dbd7-41cd-af06-e643c8802b55" providerId="AD" clId="Web-{4C889179-1A30-74BB-1EE1-0EE380BBC4D6}" dt="2021-03-24T14:53:59.443" v="120" actId="20577"/>
        <pc:sldMkLst>
          <pc:docMk/>
          <pc:sldMk cId="3824242319" sldId="276"/>
        </pc:sldMkLst>
        <pc:spChg chg="mod">
          <ac:chgData name="Bryn Portella" userId="S::bryn.portella@revature.com::cac9ba8b-dbd7-41cd-af06-e643c8802b55" providerId="AD" clId="Web-{4C889179-1A30-74BB-1EE1-0EE380BBC4D6}" dt="2021-03-24T14:53:59.443" v="120" actId="20577"/>
          <ac:spMkLst>
            <pc:docMk/>
            <pc:sldMk cId="3824242319" sldId="276"/>
            <ac:spMk id="2" creationId="{14B562E9-F59E-4309-9A55-748E2837753B}"/>
          </ac:spMkLst>
        </pc:spChg>
        <pc:spChg chg="mod">
          <ac:chgData name="Bryn Portella" userId="S::bryn.portella@revature.com::cac9ba8b-dbd7-41cd-af06-e643c8802b55" providerId="AD" clId="Web-{4C889179-1A30-74BB-1EE1-0EE380BBC4D6}" dt="2021-03-24T14:53:54.021" v="115" actId="20577"/>
          <ac:spMkLst>
            <pc:docMk/>
            <pc:sldMk cId="3824242319" sldId="276"/>
            <ac:spMk id="3" creationId="{4BE7A8F7-A800-4432-B9A5-D506963E2C5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Scopes, Strings, and the </a:t>
            </a:r>
            <a:r>
              <a:rPr lang="en-US" dirty="0" err="1"/>
              <a:t>JavaDoc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 Naming Rules</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and </a:t>
            </a:r>
            <a:r>
              <a:rPr lang="en-US" sz="1800" b="0" i="0" dirty="0">
                <a:solidFill>
                  <a:srgbClr val="212529"/>
                </a:solidFill>
                <a:effectLst/>
                <a:latin typeface="Courier New" panose="02070309020205020404" pitchFamily="49" charset="0"/>
                <a:cs typeface="Courier New" panose="02070309020205020404" pitchFamily="49" charset="0"/>
              </a:rPr>
              <a:t>Class</a:t>
            </a:r>
            <a:r>
              <a:rPr lang="en-US" sz="1800" b="0" i="0" dirty="0">
                <a:solidFill>
                  <a:srgbClr val="212529"/>
                </a:solidFill>
                <a:effectLst/>
                <a:latin typeface="+mn-lt"/>
              </a:rPr>
              <a:t> scope variables cannot share the same name.</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scope variables cannot share the same name, if the block is nested within the method.</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scope variables CAN share the same name as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scope variables. This is called “Variable Shadowing”. You can distinguish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variables from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variables with the </a:t>
            </a:r>
            <a:r>
              <a:rPr lang="en-US" sz="1800" dirty="0">
                <a:solidFill>
                  <a:srgbClr val="212529"/>
                </a:solidFill>
                <a:latin typeface="Courier New" panose="02070309020205020404" pitchFamily="49" charset="0"/>
                <a:cs typeface="Courier New" panose="02070309020205020404" pitchFamily="49" charset="0"/>
              </a:rPr>
              <a:t>this</a:t>
            </a:r>
            <a:r>
              <a:rPr lang="en-US" sz="1800" dirty="0">
                <a:solidFill>
                  <a:srgbClr val="212529"/>
                </a:solidFill>
                <a:latin typeface="+mn-lt"/>
              </a:rPr>
              <a:t> keyword.</a:t>
            </a: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4136994"/>
            <a:ext cx="5384260" cy="171895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setNumber</a:t>
            </a:r>
            <a:r>
              <a:rPr lang="en-US" sz="1400" dirty="0">
                <a:latin typeface="Courier New" panose="02070309020205020404" pitchFamily="49" charset="0"/>
                <a:cs typeface="Courier New" panose="02070309020205020404" pitchFamily="49" charset="0"/>
              </a:rPr>
              <a:t>(int number)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this.number</a:t>
            </a:r>
            <a:r>
              <a:rPr lang="en-US" sz="1400" dirty="0">
                <a:latin typeface="Courier New" panose="02070309020205020404" pitchFamily="49" charset="0"/>
                <a:cs typeface="Courier New" panose="02070309020205020404" pitchFamily="49" charset="0"/>
              </a:rPr>
              <a:t> =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6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62E9-F59E-4309-9A55-748E2837753B}"/>
              </a:ext>
            </a:extLst>
          </p:cNvPr>
          <p:cNvSpPr>
            <a:spLocks noGrp="1"/>
          </p:cNvSpPr>
          <p:nvPr>
            <p:ph type="title"/>
          </p:nvPr>
        </p:nvSpPr>
        <p:spPr/>
        <p:txBody>
          <a:bodyPr/>
          <a:lstStyle/>
          <a:p>
            <a:r>
              <a:rPr lang="en-US"/>
              <a:t>Exercise</a:t>
            </a:r>
          </a:p>
        </p:txBody>
      </p:sp>
      <p:sp>
        <p:nvSpPr>
          <p:cNvPr id="3" name="Text Placeholder 2">
            <a:extLst>
              <a:ext uri="{FF2B5EF4-FFF2-40B4-BE49-F238E27FC236}">
                <a16:creationId xmlns:a16="http://schemas.microsoft.com/office/drawing/2014/main" id="{4BE7A8F7-A800-4432-B9A5-D506963E2C54}"/>
              </a:ext>
            </a:extLst>
          </p:cNvPr>
          <p:cNvSpPr>
            <a:spLocks noGrp="1"/>
          </p:cNvSpPr>
          <p:nvPr>
            <p:ph type="body" idx="1"/>
          </p:nvPr>
        </p:nvSpPr>
        <p:spPr/>
        <p:txBody>
          <a:bodyPr/>
          <a:lstStyle/>
          <a:p>
            <a:pPr>
              <a:spcBef>
                <a:spcPts val="0"/>
              </a:spcBef>
            </a:pPr>
            <a:r>
              <a:rPr lang="en-US"/>
              <a:t>Create a method that counts the number of vowels in a phrase.</a:t>
            </a:r>
            <a:endParaRPr lang="en-US" dirty="0"/>
          </a:p>
          <a:p>
            <a:pPr>
              <a:spcBef>
                <a:spcPts val="0"/>
              </a:spcBef>
            </a:pPr>
            <a:endParaRPr lang="en-US" dirty="0"/>
          </a:p>
          <a:p>
            <a:pPr>
              <a:spcBef>
                <a:spcPts val="0"/>
              </a:spcBef>
            </a:pPr>
            <a:r>
              <a:rPr lang="en-US"/>
              <a:t>Invoke that method using the phrase: "supercalifragilisticexpialidocious"</a:t>
            </a:r>
          </a:p>
        </p:txBody>
      </p:sp>
      <p:sp>
        <p:nvSpPr>
          <p:cNvPr id="4" name="Slide Number Placeholder 3">
            <a:extLst>
              <a:ext uri="{FF2B5EF4-FFF2-40B4-BE49-F238E27FC236}">
                <a16:creationId xmlns:a16="http://schemas.microsoft.com/office/drawing/2014/main" id="{56936758-5EA6-48E0-BD43-42A80C3863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Tree>
    <p:extLst>
      <p:ext uri="{BB962C8B-B14F-4D97-AF65-F5344CB8AC3E}">
        <p14:creationId xmlns:p14="http://schemas.microsoft.com/office/powerpoint/2010/main" val="382424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28CF-8FF3-473B-AF16-4E4B943DD868}"/>
              </a:ext>
            </a:extLst>
          </p:cNvPr>
          <p:cNvSpPr>
            <a:spLocks noGrp="1"/>
          </p:cNvSpPr>
          <p:nvPr>
            <p:ph type="title"/>
          </p:nvPr>
        </p:nvSpPr>
        <p:spPr/>
        <p:txBody>
          <a:bodyPr/>
          <a:lstStyle/>
          <a:p>
            <a:r>
              <a:rPr lang="en-US" dirty="0"/>
              <a:t>Scopes (Recap)</a:t>
            </a:r>
          </a:p>
        </p:txBody>
      </p:sp>
      <p:sp>
        <p:nvSpPr>
          <p:cNvPr id="3" name="Content Placeholder 2">
            <a:extLst>
              <a:ext uri="{FF2B5EF4-FFF2-40B4-BE49-F238E27FC236}">
                <a16:creationId xmlns:a16="http://schemas.microsoft.com/office/drawing/2014/main" id="{DBE37A06-9DE6-46DE-A44E-AB37D555FDAA}"/>
              </a:ext>
            </a:extLst>
          </p:cNvPr>
          <p:cNvSpPr>
            <a:spLocks noGrp="1"/>
          </p:cNvSpPr>
          <p:nvPr>
            <p:ph idx="1"/>
          </p:nvPr>
        </p:nvSpPr>
        <p:spPr>
          <a:xfrm>
            <a:off x="388888" y="1472568"/>
            <a:ext cx="8383980" cy="5053578"/>
          </a:xfrm>
        </p:spPr>
        <p:txBody>
          <a:bodyPr>
            <a:normAutofit fontScale="70000" lnSpcReduction="20000"/>
          </a:bodyPr>
          <a:lstStyle/>
          <a:p>
            <a:r>
              <a:rPr lang="en-US" dirty="0"/>
              <a:t>Every time you enclose some code between curly braces (as well as where they might be implied, like flow-control statements), you create a new block.</a:t>
            </a:r>
          </a:p>
          <a:p>
            <a:r>
              <a:rPr lang="en-US" dirty="0"/>
              <a:t>Generally, each block creates a new, “lower” </a:t>
            </a:r>
            <a:r>
              <a:rPr lang="en-US" i="1" dirty="0"/>
              <a:t>scope.</a:t>
            </a:r>
            <a:endParaRPr lang="en-US" dirty="0"/>
          </a:p>
          <a:p>
            <a:pPr lvl="1"/>
            <a:r>
              <a:rPr lang="en-US" dirty="0"/>
              <a:t>Scopes are levels of isolation. Code in a one scope can see something in a “higher” scope; but cannot see into a lower scope or sibling scope.</a:t>
            </a:r>
          </a:p>
          <a:p>
            <a:pPr lvl="1"/>
            <a:r>
              <a:rPr lang="en-US" dirty="0"/>
              <a:t>Nested scopes are “lower” scopes.</a:t>
            </a:r>
          </a:p>
          <a:p>
            <a:pPr lvl="1"/>
            <a:r>
              <a:rPr lang="en-US" dirty="0"/>
              <a:t>Due to the isolated nature of scopes, variables created in “lower” scopes may share the same name as a variable in a “higher” scope.</a:t>
            </a:r>
          </a:p>
          <a:p>
            <a:pPr lvl="1"/>
            <a:endParaRPr lang="en-US" dirty="0"/>
          </a:p>
          <a:p>
            <a:pPr marL="457200" lvl="1" indent="0">
              <a:buNone/>
            </a:pPr>
            <a:r>
              <a:rPr lang="en-US" dirty="0">
                <a:latin typeface="Courier New" panose="02070309020205020404" pitchFamily="49" charset="0"/>
                <a:cs typeface="Courier New" panose="02070309020205020404" pitchFamily="49" charset="0"/>
              </a:rPr>
              <a:t>for (int i = 0; i &lt; 5; i++)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crashes, i is not visible here</a:t>
            </a:r>
          </a:p>
          <a:p>
            <a:endParaRPr lang="en-US" dirty="0">
              <a:latin typeface="+mj-lt"/>
              <a:cs typeface="Courier New" panose="02070309020205020404" pitchFamily="49" charset="0"/>
            </a:endParaRPr>
          </a:p>
          <a:p>
            <a:r>
              <a:rPr lang="en-US" dirty="0">
                <a:latin typeface="+mj-lt"/>
                <a:cs typeface="Courier New" panose="02070309020205020404" pitchFamily="49" charset="0"/>
              </a:rPr>
              <a:t>When the engine reaches the end of a scope, the contents are deleted from memory.</a:t>
            </a:r>
          </a:p>
        </p:txBody>
      </p:sp>
      <p:sp>
        <p:nvSpPr>
          <p:cNvPr id="4" name="Slide Number Placeholder 3">
            <a:extLst>
              <a:ext uri="{FF2B5EF4-FFF2-40B4-BE49-F238E27FC236}">
                <a16:creationId xmlns:a16="http://schemas.microsoft.com/office/drawing/2014/main" id="{630A82B3-21A0-4CFA-8F5B-0E39A90C6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71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Instance</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outside of any method, or flow control statement within a class </a:t>
            </a:r>
            <a:r>
              <a:rPr lang="en-US" sz="1800" dirty="0">
                <a:solidFill>
                  <a:srgbClr val="212529"/>
                </a:solidFill>
                <a:latin typeface="+mn-lt"/>
              </a:rPr>
              <a:t>reside in the </a:t>
            </a: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or </a:t>
            </a:r>
            <a:r>
              <a:rPr lang="en-US" sz="1800" b="0" i="0" dirty="0">
                <a:solidFill>
                  <a:srgbClr val="212529"/>
                </a:solidFill>
                <a:effectLst/>
                <a:latin typeface="Courier New" panose="02070309020205020404" pitchFamily="49" charset="0"/>
                <a:cs typeface="Courier New" panose="02070309020205020404" pitchFamily="49" charset="0"/>
              </a:rPr>
              <a:t>object</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Instance scope variables persist through the lifetime of the object.</a:t>
            </a:r>
          </a:p>
          <a:p>
            <a:pPr algn="l">
              <a:buFont typeface="Arial" panose="020B0604020202020204" pitchFamily="34" charset="0"/>
              <a:buChar char="•"/>
            </a:pPr>
            <a:r>
              <a:rPr lang="en-US" sz="1800" dirty="0">
                <a:solidFill>
                  <a:srgbClr val="212529"/>
                </a:solidFill>
                <a:latin typeface="+mn-lt"/>
              </a:rPr>
              <a:t>Each class instance (object) will have its own, separate values for instance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515556"/>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int number; // instance scope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ex1.number = 10;</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ex2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ex2.number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5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Instance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465002"/>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07131" y="1875491"/>
            <a:ext cx="3315626" cy="2907768"/>
            <a:chOff x="4807131" y="1875491"/>
            <a:chExt cx="3315626" cy="2907768"/>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07131" y="1875491"/>
              <a:ext cx="3315626" cy="2907768"/>
              <a:chOff x="4807131" y="1875491"/>
              <a:chExt cx="3315626" cy="2907768"/>
            </a:xfrm>
          </p:grpSpPr>
          <p:cxnSp>
            <p:nvCxnSpPr>
              <p:cNvPr id="7" name="Straight Arrow Connector 6">
                <a:extLst>
                  <a:ext uri="{FF2B5EF4-FFF2-40B4-BE49-F238E27FC236}">
                    <a16:creationId xmlns:a16="http://schemas.microsoft.com/office/drawing/2014/main" id="{87B999C8-350A-4E99-9E68-529A166FDEC9}"/>
                  </a:ext>
                </a:extLst>
              </p:cNvPr>
              <p:cNvCxnSpPr/>
              <p:nvPr/>
            </p:nvCxnSpPr>
            <p:spPr>
              <a:xfrm flipV="1">
                <a:off x="4807131" y="3108960"/>
                <a:ext cx="1672046" cy="16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24978" y="3574811"/>
            <a:ext cx="3378238" cy="1820523"/>
            <a:chOff x="4824978" y="3574811"/>
            <a:chExt cx="3378238" cy="1820523"/>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24978" y="3574811"/>
              <a:ext cx="3378238" cy="1820523"/>
              <a:chOff x="4824978" y="3574811"/>
              <a:chExt cx="3378238" cy="1820523"/>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24978" y="4558185"/>
                <a:ext cx="1639966" cy="50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spTree>
    <p:extLst>
      <p:ext uri="{BB962C8B-B14F-4D97-AF65-F5344CB8AC3E}">
        <p14:creationId xmlns:p14="http://schemas.microsoft.com/office/powerpoint/2010/main" val="124303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Method</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509690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method </a:t>
            </a:r>
            <a:r>
              <a:rPr lang="en-US" sz="1800" dirty="0">
                <a:solidFill>
                  <a:srgbClr val="212529"/>
                </a:solidFill>
                <a:latin typeface="+mn-lt"/>
              </a:rPr>
              <a:t>as well as method parameters reside in the </a:t>
            </a:r>
            <a:r>
              <a:rPr lang="en-US" sz="1800" dirty="0">
                <a:solidFill>
                  <a:srgbClr val="212529"/>
                </a:solidFill>
                <a:latin typeface="Courier New" panose="02070309020205020404" pitchFamily="49" charset="0"/>
                <a:cs typeface="Courier New" panose="02070309020205020404" pitchFamily="49" charset="0"/>
              </a:rPr>
              <a:t>Method</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a method but cannot be accessed outside of the method in which they are declared.</a:t>
            </a:r>
          </a:p>
          <a:p>
            <a:pPr algn="l">
              <a:buFont typeface="Arial" panose="020B0604020202020204" pitchFamily="34" charset="0"/>
              <a:buChar char="•"/>
            </a:pPr>
            <a:r>
              <a:rPr lang="en-US" sz="1800" dirty="0">
                <a:solidFill>
                  <a:srgbClr val="212529"/>
                </a:solidFill>
                <a:latin typeface="+mn-lt"/>
              </a:rPr>
              <a:t>Method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a:t>
            </a: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309793"/>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ex1.printString();</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error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printString</a:t>
            </a:r>
            <a:r>
              <a:rPr lang="en-US" sz="1400" dirty="0">
                <a:latin typeface="Courier New" panose="02070309020205020404" pitchFamily="49" charset="0"/>
                <a:cs typeface="Courier New" panose="02070309020205020404" pitchFamily="49" charset="0"/>
              </a:rPr>
              <a:t>(String input)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“Created in method”;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(input);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96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Block</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98301"/>
            <a:ext cx="8383980" cy="5047973"/>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flow-control statement or loop </a:t>
            </a:r>
            <a:r>
              <a:rPr lang="en-US" sz="1800" dirty="0">
                <a:solidFill>
                  <a:srgbClr val="212529"/>
                </a:solidFill>
                <a:latin typeface="+mn-lt"/>
              </a:rPr>
              <a:t>reside in the </a:t>
            </a:r>
            <a:r>
              <a:rPr lang="en-US" sz="1800" dirty="0">
                <a:solidFill>
                  <a:srgbClr val="212529"/>
                </a:solidFill>
                <a:latin typeface="Courier New" panose="02070309020205020404" pitchFamily="49" charset="0"/>
                <a:cs typeface="Courier New" panose="02070309020205020404" pitchFamily="49" charset="0"/>
              </a:rPr>
              <a:t>Block</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the block they are declared but cannot be accessed outside it.</a:t>
            </a:r>
          </a:p>
          <a:p>
            <a:pPr algn="l">
              <a:buFont typeface="Arial" panose="020B0604020202020204" pitchFamily="34" charset="0"/>
              <a:buChar char="•"/>
            </a:pPr>
            <a:r>
              <a:rPr lang="en-US" sz="1800" dirty="0">
                <a:solidFill>
                  <a:srgbClr val="212529"/>
                </a:solidFill>
                <a:latin typeface="+mn-lt"/>
              </a:rPr>
              <a:t>Block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 in addition to Method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642067"/>
            <a:ext cx="5384260" cy="248352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if (true)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word = “</a:t>
            </a:r>
            <a:r>
              <a:rPr lang="en-US" sz="1400" dirty="0" err="1">
                <a:latin typeface="Courier New" panose="02070309020205020404" pitchFamily="49" charset="0"/>
                <a:cs typeface="Courier New" panose="02070309020205020404" pitchFamily="49" charset="0"/>
              </a:rPr>
              <a:t>Revature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 // error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2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a:ea typeface="Courier New"/>
                <a:cs typeface="Courier New"/>
                <a:sym typeface="Courier New"/>
              </a:rPr>
              <a:t>static</a:t>
            </a:r>
            <a:r>
              <a:rPr lang="en-US" dirty="0"/>
              <a:t> Keyword</a:t>
            </a:r>
            <a:endParaRPr dirty="0"/>
          </a:p>
        </p:txBody>
      </p:sp>
      <p:sp>
        <p:nvSpPr>
          <p:cNvPr id="219" name="Google Shape;219;p16"/>
          <p:cNvSpPr txBox="1">
            <a:spLocks noGrp="1"/>
          </p:cNvSpPr>
          <p:nvPr>
            <p:ph type="body" idx="1"/>
          </p:nvPr>
        </p:nvSpPr>
        <p:spPr>
          <a:xfrm>
            <a:off x="380010" y="1549667"/>
            <a:ext cx="8446356" cy="488664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400" dirty="0">
                <a:latin typeface="Courier New"/>
                <a:ea typeface="Courier New"/>
                <a:cs typeface="Courier New"/>
                <a:sym typeface="Courier New"/>
              </a:rPr>
              <a:t>static</a:t>
            </a:r>
            <a:r>
              <a:rPr lang="en-US" sz="2400" dirty="0"/>
              <a:t> means that the variable or method “belongs to” the class, instead of each object of the class.</a:t>
            </a:r>
          </a:p>
          <a:p>
            <a:pPr marL="342900" lvl="0" indent="-342900">
              <a:lnSpc>
                <a:spcPct val="80000"/>
              </a:lnSpc>
              <a:spcBef>
                <a:spcPts val="0"/>
              </a:spcBef>
              <a:buSzPts val="2590"/>
            </a:pPr>
            <a:r>
              <a:rPr lang="en-US" sz="2400" dirty="0"/>
              <a:t>Variables declared with the </a:t>
            </a:r>
            <a:r>
              <a:rPr lang="en-US" sz="2400" dirty="0">
                <a:latin typeface="Courier New"/>
                <a:ea typeface="Courier New"/>
                <a:cs typeface="Courier New"/>
                <a:sym typeface="Courier New"/>
              </a:rPr>
              <a:t>static</a:t>
            </a:r>
            <a:r>
              <a:rPr lang="en-US" sz="2400" dirty="0"/>
              <a:t> keyword reside in the </a:t>
            </a:r>
            <a:r>
              <a:rPr lang="en-US" sz="2400" dirty="0">
                <a:latin typeface="Courier New"/>
                <a:ea typeface="Courier New"/>
                <a:cs typeface="Courier New"/>
                <a:sym typeface="Courier New"/>
              </a:rPr>
              <a:t>static</a:t>
            </a:r>
            <a:r>
              <a:rPr lang="en-US" sz="2400" dirty="0"/>
              <a:t> or </a:t>
            </a:r>
            <a:r>
              <a:rPr lang="en-US" sz="2400" dirty="0">
                <a:latin typeface="Courier New"/>
                <a:ea typeface="Courier New"/>
                <a:cs typeface="Courier New"/>
                <a:sym typeface="Courier New"/>
              </a:rPr>
              <a:t>class</a:t>
            </a:r>
            <a:r>
              <a:rPr lang="en-US" sz="2400" dirty="0"/>
              <a:t> scope.</a:t>
            </a:r>
          </a:p>
          <a:p>
            <a:pPr marL="342900" lvl="0" indent="-342900" algn="l" rtl="0">
              <a:lnSpc>
                <a:spcPct val="80000"/>
              </a:lnSpc>
              <a:spcBef>
                <a:spcPts val="0"/>
              </a:spcBef>
              <a:spcAft>
                <a:spcPts val="0"/>
              </a:spcAft>
              <a:buSzPts val="2590"/>
              <a:buChar char="•"/>
            </a:pPr>
            <a:r>
              <a:rPr lang="en-US" sz="2400" dirty="0"/>
              <a:t>Static variables persist throughout the lifetime of your entire program.</a:t>
            </a:r>
          </a:p>
          <a:p>
            <a:pPr marL="342900" lvl="0" indent="-342900" algn="l" rtl="0">
              <a:lnSpc>
                <a:spcPct val="80000"/>
              </a:lnSpc>
              <a:spcBef>
                <a:spcPts val="0"/>
              </a:spcBef>
              <a:spcAft>
                <a:spcPts val="0"/>
              </a:spcAft>
              <a:buSzPts val="2590"/>
              <a:buChar char="•"/>
            </a:pPr>
            <a:r>
              <a:rPr lang="en-US" sz="2000" dirty="0">
                <a:latin typeface="Courier New"/>
                <a:ea typeface="Courier New"/>
                <a:cs typeface="Courier New"/>
                <a:sym typeface="Courier New"/>
              </a:rPr>
              <a:t>static</a:t>
            </a:r>
            <a:r>
              <a:rPr lang="en-US" sz="2000" dirty="0"/>
              <a:t> methods can be invoked from the class, instead of an object.</a:t>
            </a:r>
            <a:endParaRPr sz="2400" dirty="0"/>
          </a:p>
          <a:p>
            <a:pPr marL="742950" lvl="1" indent="-144780" algn="l" rtl="0">
              <a:lnSpc>
                <a:spcPct val="80000"/>
              </a:lnSpc>
              <a:spcBef>
                <a:spcPts val="444"/>
              </a:spcBef>
              <a:spcAft>
                <a:spcPts val="0"/>
              </a:spcAft>
              <a:buSzPts val="2220"/>
              <a:buNone/>
            </a:pPr>
            <a:endParaRPr sz="2000" dirty="0"/>
          </a:p>
          <a:p>
            <a:pPr marL="685800" lvl="2" indent="0" algn="l" rtl="0">
              <a:lnSpc>
                <a:spcPct val="80000"/>
              </a:lnSpc>
              <a:spcBef>
                <a:spcPts val="370"/>
              </a:spcBef>
              <a:spcAft>
                <a:spcPts val="0"/>
              </a:spcAft>
              <a:buSzPts val="1850"/>
              <a:buNone/>
            </a:pPr>
            <a:r>
              <a:rPr lang="en-US" sz="1800" dirty="0" err="1">
                <a:latin typeface="Courier New"/>
                <a:ea typeface="Courier New"/>
                <a:cs typeface="Courier New"/>
                <a:sym typeface="Courier New"/>
              </a:rPr>
              <a:t>Example.staticMethod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br>
              <a:rPr lang="en-US" sz="1800" dirty="0"/>
            </a:br>
            <a:r>
              <a:rPr lang="en-US" sz="1800" dirty="0"/>
              <a:t>instead of…</a:t>
            </a:r>
            <a:endParaRPr sz="1800" dirty="0"/>
          </a:p>
          <a:p>
            <a:pPr marL="685800" lvl="2" indent="0" algn="l" rtl="0">
              <a:lnSpc>
                <a:spcPct val="80000"/>
              </a:lnSpc>
              <a:spcBef>
                <a:spcPts val="370"/>
              </a:spcBef>
              <a:spcAft>
                <a:spcPts val="0"/>
              </a:spcAft>
              <a:buSzPts val="1850"/>
              <a:buNone/>
            </a:pPr>
            <a:br>
              <a:rPr lang="en-US" sz="1800" dirty="0"/>
            </a:br>
            <a:r>
              <a:rPr lang="en-US" sz="1800" dirty="0">
                <a:latin typeface="Courier New"/>
                <a:ea typeface="Courier New"/>
                <a:cs typeface="Courier New"/>
                <a:sym typeface="Courier New"/>
              </a:rPr>
              <a:t>Example </a:t>
            </a:r>
            <a:r>
              <a:rPr lang="en-US" sz="1800" dirty="0" err="1">
                <a:latin typeface="Courier New"/>
                <a:ea typeface="Courier New"/>
                <a:cs typeface="Courier New"/>
                <a:sym typeface="Courier New"/>
              </a:rPr>
              <a:t>myEx</a:t>
            </a:r>
            <a:r>
              <a:rPr lang="en-US" sz="1800" dirty="0">
                <a:latin typeface="Courier New"/>
                <a:ea typeface="Courier New"/>
                <a:cs typeface="Courier New"/>
                <a:sym typeface="Courier New"/>
              </a:rPr>
              <a:t> = new Example();</a:t>
            </a:r>
            <a:br>
              <a:rPr lang="en-US" sz="1800" dirty="0">
                <a:latin typeface="Courier New"/>
                <a:ea typeface="Courier New"/>
                <a:cs typeface="Courier New"/>
                <a:sym typeface="Courier New"/>
              </a:rPr>
            </a:br>
            <a:r>
              <a:rPr lang="en-US" sz="1800" dirty="0" err="1">
                <a:latin typeface="Courier New"/>
                <a:ea typeface="Courier New"/>
                <a:cs typeface="Courier New"/>
                <a:sym typeface="Courier New"/>
              </a:rPr>
              <a:t>myEx.nonStaticMethod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endParaRPr sz="180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000" dirty="0">
                <a:latin typeface="Courier New"/>
                <a:ea typeface="Courier New"/>
                <a:cs typeface="Courier New"/>
                <a:sym typeface="Courier New"/>
              </a:rPr>
              <a:t>static</a:t>
            </a:r>
            <a:r>
              <a:rPr lang="en-US" sz="2000" dirty="0"/>
              <a:t> variables share a value across all object instances of a class. Changes to the variable value in one object will change the value in all objects</a:t>
            </a:r>
            <a:endParaRPr sz="2000"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a:xfrm>
            <a:off x="380010" y="1481446"/>
            <a:ext cx="8383980" cy="4788209"/>
          </a:xfrm>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count++;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756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71779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1226</TotalTime>
  <Words>1489</Words>
  <Application>Microsoft Office PowerPoint</Application>
  <PresentationFormat>On-screen Show (4:3)</PresentationFormat>
  <Paragraphs>217</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Segoe Print</vt:lpstr>
      <vt:lpstr>2_Custom Design</vt:lpstr>
      <vt:lpstr>Scopes, Strings, and the JavaDoc</vt:lpstr>
      <vt:lpstr>Scopes (Recap)</vt:lpstr>
      <vt:lpstr>Scopes - Instance</vt:lpstr>
      <vt:lpstr>Instance Variables</vt:lpstr>
      <vt:lpstr>Scopes - Method</vt:lpstr>
      <vt:lpstr>Scopes - Block</vt:lpstr>
      <vt:lpstr>The static Keyword</vt:lpstr>
      <vt:lpstr>Static Variables</vt:lpstr>
      <vt:lpstr>static Restrictions</vt:lpstr>
      <vt:lpstr>Scope Naming Rules</vt:lpstr>
      <vt:lpstr>Strings</vt:lpstr>
      <vt:lpstr>Let’s take the following program</vt:lpstr>
      <vt:lpstr>Common String Methods</vt:lpstr>
      <vt:lpstr>equals() vs ==</vt:lpstr>
      <vt:lpstr>The Javadoc</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Input, Strings, and the JavaDoc</dc:title>
  <cp:lastModifiedBy>Joseph Highe</cp:lastModifiedBy>
  <cp:revision>35</cp:revision>
  <dcterms:modified xsi:type="dcterms:W3CDTF">2021-09-15T12:37:04Z</dcterms:modified>
</cp:coreProperties>
</file>