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95" r:id="rId3"/>
    <p:sldId id="269" r:id="rId4"/>
    <p:sldId id="258" r:id="rId5"/>
    <p:sldId id="263" r:id="rId6"/>
    <p:sldId id="279" r:id="rId7"/>
    <p:sldId id="259" r:id="rId8"/>
    <p:sldId id="271" r:id="rId9"/>
    <p:sldId id="268" r:id="rId10"/>
    <p:sldId id="260" r:id="rId11"/>
    <p:sldId id="294" r:id="rId12"/>
    <p:sldId id="262" r:id="rId13"/>
    <p:sldId id="280" r:id="rId14"/>
    <p:sldId id="272" r:id="rId15"/>
    <p:sldId id="273" r:id="rId16"/>
    <p:sldId id="275" r:id="rId17"/>
    <p:sldId id="266" r:id="rId18"/>
    <p:sldId id="276" r:id="rId19"/>
    <p:sldId id="292" r:id="rId20"/>
    <p:sldId id="293" r:id="rId21"/>
    <p:sldId id="264" r:id="rId22"/>
    <p:sldId id="282" r:id="rId23"/>
    <p:sldId id="287" r:id="rId24"/>
    <p:sldId id="296" r:id="rId25"/>
    <p:sldId id="297" r:id="rId26"/>
    <p:sldId id="288" r:id="rId27"/>
    <p:sldId id="289" r:id="rId28"/>
    <p:sldId id="290" r:id="rId29"/>
    <p:sldId id="291" r:id="rId30"/>
    <p:sldId id="286" r:id="rId31"/>
    <p:sldId id="270" r:id="rId3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19:18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9864,'0'0'944,"0"0"-50,0 0-196,0 0-122,0 0-288,0 0-120,0 0-192,0 0-188,0 0-560,11 0-1054,11 0 494,-20 0 1067,7 0-1042,1 0-3659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5:25.216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873.84">227 135,'0'0</inkml:trace>
  <inkml:trace contextRef="#ctx0" brushRef="#br0" timeOffset="2498.99">227 266,'0'0</inkml:trace>
  <inkml:trace contextRef="#ctx0" brushRef="#br0" timeOffset="3108.47">122 266,'0'0</inkml:trace>
  <inkml:trace contextRef="#ctx0" brushRef="#br0" timeOffset="3760.51">175 109,'5'0,"5"0,1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7:41.417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">227 135,'0'0</inkml:trace>
  <inkml:trace contextRef="#ctx0" brushRef="#br0" timeOffset="2">227 266,'0'0</inkml:trace>
  <inkml:trace contextRef="#ctx0" brushRef="#br0" timeOffset="3">122 266,'0'0</inkml:trace>
  <inkml:trace contextRef="#ctx0" brushRef="#br0" timeOffset="4">175 109,'5'0,"5"0,1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440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1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customXml" Target="../ink/ink5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jvms-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1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Programming Basics with Java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JDK compiles Java to bytecode, JVM translates bytecode to machine code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Java is environment “agnostic” – so long as you have the JVM you can run Java code</a:t>
            </a:r>
            <a:endParaRPr lang="en-US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 and “easier” to use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Java is resilient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4099"/>
          </a:xfrm>
        </p:spPr>
        <p:txBody>
          <a:bodyPr>
            <a:normAutofit/>
          </a:bodyPr>
          <a:lstStyle/>
          <a:p>
            <a:r>
              <a:rPr lang="en-US" dirty="0"/>
              <a:t>Programming Languages allow you to comment your code, to leave notes for yourself or other developers.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Most programming languages use a similar syntax for Code Comments. </a:t>
            </a:r>
          </a:p>
          <a:p>
            <a:r>
              <a:rPr lang="en-US" dirty="0"/>
              <a:t>In Java: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  <a:p>
            <a:pPr lvl="2"/>
            <a:r>
              <a:rPr lang="en-US" dirty="0"/>
              <a:t>/** Javadoc Comments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Classes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US" b="1" u="sng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blueprints used to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 and states are shared across all instances of a class, but the values of variables may be different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Anatomy of a Class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Access Modifier</a:t>
            </a:r>
            <a:r>
              <a:rPr lang="en-US" dirty="0"/>
              <a:t> class </a:t>
            </a:r>
            <a:r>
              <a:rPr lang="en-US" dirty="0" err="1">
                <a:highlight>
                  <a:srgbClr val="00FFFF"/>
                </a:highlight>
              </a:rPr>
              <a:t>Class</a:t>
            </a:r>
            <a:r>
              <a:rPr lang="en-US" dirty="0">
                <a:highlight>
                  <a:srgbClr val="00FFFF"/>
                </a:highlight>
              </a:rPr>
              <a:t> Name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class </a:t>
            </a:r>
            <a:r>
              <a:rPr lang="en-US" dirty="0">
                <a:highlight>
                  <a:srgbClr val="00FFFF"/>
                </a:highlight>
              </a:rPr>
              <a:t>Dog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159F-2AB6-488C-8F7B-2B90321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B89E-F46C-4F07-A0F3-BC663B68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say we were creating a program for an animal shelter – in this shelter we have a number of dogs. We want a program to model these dogs. </a:t>
            </a:r>
          </a:p>
          <a:p>
            <a:r>
              <a:rPr lang="en-US" sz="2400" dirty="0"/>
              <a:t>Each dog in our shelter has certain characteristics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3088-ECD9-4E90-B141-418018814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 descr="Dog">
            <a:extLst>
              <a:ext uri="{FF2B5EF4-FFF2-40B4-BE49-F238E27FC236}">
                <a16:creationId xmlns:a16="http://schemas.microsoft.com/office/drawing/2014/main" id="{C230557F-C4AB-4B4B-BB83-BA1732DD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761" y="3889470"/>
            <a:ext cx="1914525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9703D-F618-4C76-8007-B19CAF761C1E}"/>
              </a:ext>
            </a:extLst>
          </p:cNvPr>
          <p:cNvSpPr txBox="1"/>
          <p:nvPr/>
        </p:nvSpPr>
        <p:spPr>
          <a:xfrm>
            <a:off x="4497177" y="3507904"/>
            <a:ext cx="1342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name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weight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breed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age </a:t>
            </a:r>
          </a:p>
        </p:txBody>
      </p:sp>
      <p:sp>
        <p:nvSpPr>
          <p:cNvPr id="12" name="Straight Arrow Connector 11">
            <a:extLst>
              <a:ext uri="{FF2B5EF4-FFF2-40B4-BE49-F238E27FC236}">
                <a16:creationId xmlns:a16="http://schemas.microsoft.com/office/drawing/2014/main" id="{129AFF41-64E4-4CF0-83B4-1D3C335BD420}"/>
              </a:ext>
            </a:extLst>
          </p:cNvPr>
          <p:cNvSpPr/>
          <p:nvPr/>
        </p:nvSpPr>
        <p:spPr>
          <a:xfrm rot="9240511">
            <a:off x="3108123" y="4089600"/>
            <a:ext cx="146304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179211C2-5A36-4A6D-AB3C-28A9247BDA76}"/>
              </a:ext>
            </a:extLst>
          </p:cNvPr>
          <p:cNvSpPr/>
          <p:nvPr/>
        </p:nvSpPr>
        <p:spPr>
          <a:xfrm rot="10800000">
            <a:off x="3182108" y="4850578"/>
            <a:ext cx="1358211" cy="2920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478532B-6CFC-4253-B1FF-FED1F50B2E10}"/>
              </a:ext>
            </a:extLst>
          </p:cNvPr>
          <p:cNvSpPr/>
          <p:nvPr/>
        </p:nvSpPr>
        <p:spPr>
          <a:xfrm rot="10800000" flipV="1">
            <a:off x="3225252" y="4481207"/>
            <a:ext cx="1315068" cy="107124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A3B3CDD6-F335-43EF-B64D-0A8F02F411B3}"/>
              </a:ext>
            </a:extLst>
          </p:cNvPr>
          <p:cNvSpPr/>
          <p:nvPr/>
        </p:nvSpPr>
        <p:spPr>
          <a:xfrm rot="10800000">
            <a:off x="3077280" y="5142600"/>
            <a:ext cx="1392932" cy="7324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41A9F-71C9-4FA0-AF26-38C42EA8A56F}"/>
              </a:ext>
            </a:extLst>
          </p:cNvPr>
          <p:cNvSpPr txBox="1"/>
          <p:nvPr/>
        </p:nvSpPr>
        <p:spPr>
          <a:xfrm>
            <a:off x="5796068" y="3332962"/>
            <a:ext cx="2657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0640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rgbClr val="474C55"/>
                </a:solidFill>
              </a:rPr>
              <a:t>As well as certain behaviors like barking</a:t>
            </a:r>
          </a:p>
          <a:p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3D7E7EF-08BB-466A-8486-518610950AD8}"/>
              </a:ext>
            </a:extLst>
          </p:cNvPr>
          <p:cNvSpPr/>
          <p:nvPr/>
        </p:nvSpPr>
        <p:spPr>
          <a:xfrm flipH="1">
            <a:off x="1349961" y="3417756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</p:spTree>
    <p:extLst>
      <p:ext uri="{BB962C8B-B14F-4D97-AF65-F5344CB8AC3E}">
        <p14:creationId xmlns:p14="http://schemas.microsoft.com/office/powerpoint/2010/main" val="9790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2" grpId="0" animBg="1"/>
      <p:bldP spid="31" grpId="0" animBg="1"/>
      <p:bldP spid="32" grpId="0" animBg="1"/>
      <p:bldP spid="33" grpId="0" animBg="1"/>
      <p:bldP spid="30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want to create a Dog class to model these characteristics and behaviors. 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Our state or characteristics, name, weight, breed, and age, will be saved in variables and our behavior, barking, will be defined in a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Dog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public class Dog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name;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double weight;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breed;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int age;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public void bark(){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(“Woof!!”);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2454D-D86A-48FD-8EEC-4C63F7BD89D6}"/>
              </a:ext>
            </a:extLst>
          </p:cNvPr>
          <p:cNvSpPr/>
          <p:nvPr/>
        </p:nvSpPr>
        <p:spPr>
          <a:xfrm>
            <a:off x="4572000" y="1133475"/>
            <a:ext cx="3457575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class doesn’t actually run  or do </a:t>
            </a:r>
            <a:r>
              <a:rPr lang="en-US" sz="2000" i="1" dirty="0"/>
              <a:t>anything</a:t>
            </a:r>
            <a:r>
              <a:rPr lang="en-US" sz="2000" dirty="0"/>
              <a:t> at all on its own.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It provides the code that would need to be used somewhere else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100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the main method without creating an instance of the class first</a:t>
            </a: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lang="en-US" sz="2000" dirty="0">
              <a:solidFill>
                <a:srgbClr val="474C55"/>
              </a:solidFill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lang="en-US" sz="2000" dirty="0">
              <a:solidFill>
                <a:srgbClr val="474C55"/>
              </a:solidFill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lang="en-US" sz="2000" dirty="0">
              <a:solidFill>
                <a:srgbClr val="474C55"/>
              </a:solidFill>
            </a:endParaRP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1DAF422E-C23F-4EA0-9500-68B4C6EDC0A5}"/>
              </a:ext>
            </a:extLst>
          </p:cNvPr>
          <p:cNvSpPr txBox="1">
            <a:spLocks/>
          </p:cNvSpPr>
          <p:nvPr/>
        </p:nvSpPr>
        <p:spPr>
          <a:xfrm>
            <a:off x="1301261" y="3167400"/>
            <a:ext cx="6541477" cy="15103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3D84-6A19-420F-8EBE-1118559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Dog 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7C43-E524-4156-B4EC-E63E5C3572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5343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29C46E19-637D-40BC-9785-5495A54E65E5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4839690" cy="304292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String name;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double weight;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String breed;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int age;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private void bark(){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(“Woof!!”);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FB8B45DF-8649-4664-874A-F431232036E5}"/>
              </a:ext>
            </a:extLst>
          </p:cNvPr>
          <p:cNvSpPr txBox="1">
            <a:spLocks/>
          </p:cNvSpPr>
          <p:nvPr/>
        </p:nvSpPr>
        <p:spPr>
          <a:xfrm>
            <a:off x="3675456" y="3907182"/>
            <a:ext cx="4613302" cy="272415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daisy = new Dog();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daisy.name = “Daisy”;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daisy.bark</a:t>
            </a:r>
            <a:r>
              <a:rPr lang="en-US" sz="1600" dirty="0"/>
              <a:t>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scruffy = new Dog(); 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scruffy.name = “Scruffy”;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	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F5877-341C-400B-B81C-BBA116202AD2}"/>
              </a:ext>
            </a:extLst>
          </p:cNvPr>
          <p:cNvGrpSpPr/>
          <p:nvPr/>
        </p:nvGrpSpPr>
        <p:grpSpPr>
          <a:xfrm>
            <a:off x="6973552" y="1708727"/>
            <a:ext cx="1798439" cy="3875771"/>
            <a:chOff x="7439025" y="1924758"/>
            <a:chExt cx="1220585" cy="19233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3DF6C1-401E-493E-97D2-0ADA612C0E51}"/>
                </a:ext>
              </a:extLst>
            </p:cNvPr>
            <p:cNvSpPr/>
            <p:nvPr/>
          </p:nvSpPr>
          <p:spPr>
            <a:xfrm>
              <a:off x="7439025" y="1952898"/>
              <a:ext cx="1220585" cy="1895202"/>
            </a:xfrm>
            <a:custGeom>
              <a:avLst/>
              <a:gdLst>
                <a:gd name="connsiteX0" fmla="*/ 0 w 1220585"/>
                <a:gd name="connsiteY0" fmla="*/ 1895202 h 1895202"/>
                <a:gd name="connsiteX1" fmla="*/ 1095375 w 1220585"/>
                <a:gd name="connsiteY1" fmla="*/ 1580877 h 1895202"/>
                <a:gd name="connsiteX2" fmla="*/ 1114425 w 1220585"/>
                <a:gd name="connsiteY2" fmla="*/ 237852 h 1895202"/>
                <a:gd name="connsiteX3" fmla="*/ 361950 w 1220585"/>
                <a:gd name="connsiteY3" fmla="*/ 9252 h 1895202"/>
                <a:gd name="connsiteX4" fmla="*/ 352425 w 1220585"/>
                <a:gd name="connsiteY4" fmla="*/ 66402 h 18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85" h="1895202">
                  <a:moveTo>
                    <a:pt x="0" y="1895202"/>
                  </a:moveTo>
                  <a:cubicBezTo>
                    <a:pt x="454819" y="1876152"/>
                    <a:pt x="909638" y="1857102"/>
                    <a:pt x="1095375" y="1580877"/>
                  </a:cubicBezTo>
                  <a:cubicBezTo>
                    <a:pt x="1281112" y="1304652"/>
                    <a:pt x="1236663" y="499789"/>
                    <a:pt x="1114425" y="237852"/>
                  </a:cubicBezTo>
                  <a:cubicBezTo>
                    <a:pt x="992188" y="-24086"/>
                    <a:pt x="488950" y="37827"/>
                    <a:pt x="361950" y="9252"/>
                  </a:cubicBezTo>
                  <a:cubicBezTo>
                    <a:pt x="234950" y="-19323"/>
                    <a:pt x="293687" y="23539"/>
                    <a:pt x="352425" y="664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96C1D7-C9E0-45C3-8867-3086F2B33A4F}"/>
                </a:ext>
              </a:extLst>
            </p:cNvPr>
            <p:cNvSpPr/>
            <p:nvPr/>
          </p:nvSpPr>
          <p:spPr>
            <a:xfrm>
              <a:off x="7710021" y="1924758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Dog">
            <a:extLst>
              <a:ext uri="{FF2B5EF4-FFF2-40B4-BE49-F238E27FC236}">
                <a16:creationId xmlns:a16="http://schemas.microsoft.com/office/drawing/2014/main" id="{FB6A42C6-4EED-462E-B0CC-5B8452F4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93" y="1137528"/>
            <a:ext cx="1224150" cy="1224150"/>
          </a:xfrm>
          <a:prstGeom prst="rect">
            <a:avLst/>
          </a:prstGeom>
        </p:spPr>
      </p:pic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799CA4D3-B1BF-4645-8772-56D2B2DF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279" y="2907347"/>
            <a:ext cx="1220584" cy="122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D07FE-E696-4A43-98B6-9D80A1DFF4D7}"/>
              </a:ext>
            </a:extLst>
          </p:cNvPr>
          <p:cNvSpPr txBox="1"/>
          <p:nvPr/>
        </p:nvSpPr>
        <p:spPr>
          <a:xfrm>
            <a:off x="5520350" y="3299569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Daisy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3C51-0F6E-4F4F-9CF5-C15FEA7BC20F}"/>
              </a:ext>
            </a:extLst>
          </p:cNvPr>
          <p:cNvSpPr txBox="1"/>
          <p:nvPr/>
        </p:nvSpPr>
        <p:spPr>
          <a:xfrm>
            <a:off x="6307929" y="152869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Scruffy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FBE4C1E-F779-4D15-A2C5-371369C80A1B}"/>
              </a:ext>
            </a:extLst>
          </p:cNvPr>
          <p:cNvSpPr/>
          <p:nvPr/>
        </p:nvSpPr>
        <p:spPr>
          <a:xfrm>
            <a:off x="6293267" y="2371665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34064-6020-4E3C-A72C-2AAD051DDD3B}"/>
              </a:ext>
            </a:extLst>
          </p:cNvPr>
          <p:cNvGrpSpPr/>
          <p:nvPr/>
        </p:nvGrpSpPr>
        <p:grpSpPr>
          <a:xfrm>
            <a:off x="3771850" y="2874869"/>
            <a:ext cx="1774851" cy="1798731"/>
            <a:chOff x="3771850" y="2874869"/>
            <a:chExt cx="1774851" cy="17987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EE4269-560D-4679-87CE-74979C2DA0DE}"/>
                </a:ext>
              </a:extLst>
            </p:cNvPr>
            <p:cNvSpPr/>
            <p:nvPr/>
          </p:nvSpPr>
          <p:spPr>
            <a:xfrm>
              <a:off x="3771850" y="2874869"/>
              <a:ext cx="1733023" cy="1798731"/>
            </a:xfrm>
            <a:custGeom>
              <a:avLst/>
              <a:gdLst>
                <a:gd name="connsiteX0" fmla="*/ 892514 w 1733023"/>
                <a:gd name="connsiteY0" fmla="*/ 1798731 h 1798731"/>
                <a:gd name="connsiteX1" fmla="*/ 107423 w 1733023"/>
                <a:gd name="connsiteY1" fmla="*/ 1678658 h 1798731"/>
                <a:gd name="connsiteX2" fmla="*/ 61241 w 1733023"/>
                <a:gd name="connsiteY2" fmla="*/ 1106004 h 1798731"/>
                <a:gd name="connsiteX3" fmla="*/ 615423 w 1733023"/>
                <a:gd name="connsiteY3" fmla="*/ 856622 h 1798731"/>
                <a:gd name="connsiteX4" fmla="*/ 901750 w 1733023"/>
                <a:gd name="connsiteY4" fmla="*/ 71531 h 1798731"/>
                <a:gd name="connsiteX5" fmla="*/ 1502114 w 1733023"/>
                <a:gd name="connsiteY5" fmla="*/ 62295 h 1798731"/>
                <a:gd name="connsiteX6" fmla="*/ 1733023 w 1733023"/>
                <a:gd name="connsiteY6" fmla="*/ 302440 h 17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023" h="1798731">
                  <a:moveTo>
                    <a:pt x="892514" y="1798731"/>
                  </a:moveTo>
                  <a:cubicBezTo>
                    <a:pt x="569241" y="1796421"/>
                    <a:pt x="245968" y="1794112"/>
                    <a:pt x="107423" y="1678658"/>
                  </a:cubicBezTo>
                  <a:cubicBezTo>
                    <a:pt x="-31122" y="1563204"/>
                    <a:pt x="-23426" y="1243010"/>
                    <a:pt x="61241" y="1106004"/>
                  </a:cubicBezTo>
                  <a:cubicBezTo>
                    <a:pt x="145908" y="968998"/>
                    <a:pt x="475338" y="1029034"/>
                    <a:pt x="615423" y="856622"/>
                  </a:cubicBezTo>
                  <a:cubicBezTo>
                    <a:pt x="755508" y="684210"/>
                    <a:pt x="753968" y="203919"/>
                    <a:pt x="901750" y="71531"/>
                  </a:cubicBezTo>
                  <a:cubicBezTo>
                    <a:pt x="1049532" y="-60857"/>
                    <a:pt x="1363569" y="23810"/>
                    <a:pt x="1502114" y="62295"/>
                  </a:cubicBezTo>
                  <a:cubicBezTo>
                    <a:pt x="1640659" y="100780"/>
                    <a:pt x="1686841" y="201610"/>
                    <a:pt x="1733023" y="30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9E94F8-DCD1-4E02-B8E9-491CF2E1107A}"/>
                </a:ext>
              </a:extLst>
            </p:cNvPr>
            <p:cNvSpPr/>
            <p:nvPr/>
          </p:nvSpPr>
          <p:spPr>
            <a:xfrm>
              <a:off x="5448181" y="3120427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6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5" grpId="0"/>
      <p:bldP spid="19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144437"/>
          </a:xfrm>
        </p:spPr>
        <p:txBody>
          <a:bodyPr/>
          <a:lstStyle/>
          <a:p>
            <a:r>
              <a:rPr lang="en-US" dirty="0"/>
              <a:t>As we discussed previously, java code must be compiled before it is executed.</a:t>
            </a:r>
          </a:p>
          <a:p>
            <a:r>
              <a:rPr lang="en-US" dirty="0"/>
              <a:t>Our IDE can compile and execute code for us at the press of a button, but we can do so manually be using the </a:t>
            </a:r>
            <a:r>
              <a:rPr lang="en-US" dirty="0" err="1"/>
              <a:t>javac</a:t>
            </a:r>
            <a:r>
              <a:rPr lang="en-US" dirty="0"/>
              <a:t> and java commands made accessible to us via the JDK.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language).</a:t>
            </a:r>
          </a:p>
          <a:p>
            <a:pPr lvl="1"/>
            <a:r>
              <a:rPr lang="en-US" dirty="0"/>
              <a:t>We will examine Java.</a:t>
            </a:r>
          </a:p>
          <a:p>
            <a:r>
              <a:rPr lang="en-US" dirty="0"/>
              <a:t>Query Languages</a:t>
            </a:r>
          </a:p>
          <a:p>
            <a:pPr lvl="1"/>
            <a:r>
              <a:rPr lang="en-US" dirty="0"/>
              <a:t>Languages that can classified as Database query languages, for those which retrieve factual data from a repository, or information retrieval query languages for those which attempt to find documentation containing relevant information to the inquiry.</a:t>
            </a:r>
          </a:p>
          <a:p>
            <a:pPr lvl="1"/>
            <a:r>
              <a:rPr lang="en-US" dirty="0"/>
              <a:t>We will examine Structure Query Language (SQL) a database query language.</a:t>
            </a:r>
          </a:p>
          <a:p>
            <a:r>
              <a:rPr lang="en-US" dirty="0"/>
              <a:t>Many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B0A7-4DE4-46AE-A0A4-C714C3BA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Manually Compile Execute a Java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6C93-73FF-47F5-A653-8044D30C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Create a class file (public class Hello)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Save the file with the .java extension, using the same name as the class. (Hello.java)</a:t>
            </a:r>
          </a:p>
          <a:p>
            <a:r>
              <a:rPr lang="en-US" sz="2000" dirty="0"/>
              <a:t>Open command prompt/terminal and enter </a:t>
            </a:r>
            <a:r>
              <a:rPr lang="en-US" sz="2000" dirty="0" err="1"/>
              <a:t>javac</a:t>
            </a:r>
            <a:r>
              <a:rPr lang="en-US" sz="2000" dirty="0"/>
              <a:t> filename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Finally execute the program using java command followed by the file name with </a:t>
            </a:r>
            <a:r>
              <a:rPr lang="en-US" sz="2000" b="1" i="1" dirty="0"/>
              <a:t>no</a:t>
            </a:r>
            <a:r>
              <a:rPr lang="en-US" sz="2000" dirty="0"/>
              <a:t> extension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C632-14FC-4A75-B31A-01EF4BF9A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976AB73-CF8A-44DC-83C0-84D475C8C928}"/>
              </a:ext>
            </a:extLst>
          </p:cNvPr>
          <p:cNvSpPr txBox="1">
            <a:spLocks/>
          </p:cNvSpPr>
          <p:nvPr/>
        </p:nvSpPr>
        <p:spPr>
          <a:xfrm>
            <a:off x="1223889" y="1978855"/>
            <a:ext cx="6696222" cy="471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(“Hello World”); }</a:t>
            </a: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386AF9C0-25AF-4FB4-AEB3-EDE094384B14}"/>
              </a:ext>
            </a:extLst>
          </p:cNvPr>
          <p:cNvSpPr txBox="1">
            <a:spLocks/>
          </p:cNvSpPr>
          <p:nvPr/>
        </p:nvSpPr>
        <p:spPr>
          <a:xfrm>
            <a:off x="1223889" y="3866014"/>
            <a:ext cx="2318301" cy="471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Hello.java</a:t>
            </a: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752E4EC1-7BA1-4E8E-AA2F-157DFDAB0152}"/>
              </a:ext>
            </a:extLst>
          </p:cNvPr>
          <p:cNvSpPr txBox="1">
            <a:spLocks/>
          </p:cNvSpPr>
          <p:nvPr/>
        </p:nvSpPr>
        <p:spPr>
          <a:xfrm>
            <a:off x="1223889" y="5376554"/>
            <a:ext cx="2318301" cy="4715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java Hello</a:t>
            </a:r>
          </a:p>
        </p:txBody>
      </p:sp>
    </p:spTree>
    <p:extLst>
      <p:ext uri="{BB962C8B-B14F-4D97-AF65-F5344CB8AC3E}">
        <p14:creationId xmlns:p14="http://schemas.microsoft.com/office/powerpoint/2010/main" val="42713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Objects as Representations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is a blueprint for objects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Outline shared states and behaviors for instances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Values of those states may change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object methods may change the object’s state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Dog class has a variable “</a:t>
            </a:r>
            <a:r>
              <a:rPr lang="en-US" dirty="0" err="1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isFed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”, an eat() method may change that variable’s value to “true”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object’s state is unique to itself. Each object operates its own behavior independently.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With exceptions.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 (computers understand this as a numerical value)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(1-8 bits depending on memory location)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Numbers and Underscores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24844" y="1404730"/>
            <a:ext cx="8094311" cy="495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When you declare numeric literals, you can include underscores to make the value easier to read.</a:t>
            </a:r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When using underscores in numbers there are a number of rules to keep in mind: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 place any number of underscores in the number, even one after another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start a number with an underscore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end a number with an underscore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place an underscore immediately before or immediately after a decimal point.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/>
              <a:t>Typically, underscores are used in place of commas when writing large numbers (after every 3 digits).</a:t>
            </a:r>
            <a:endParaRPr lang="en-US" sz="2990" dirty="0"/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1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4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Numbers and Underscores Examples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24844" y="1890110"/>
            <a:ext cx="8195086" cy="355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atStart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_1000.00;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atEnd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1000.00_;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byDecimal_1 = 1000_.00;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byDecimal_2 = 1000._00;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uglyButWorks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1_0_0_0.0_0; // Works Fine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hardToRead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10_ _ _ _ _00.00; // Works Fine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properFormat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1_000_000.00; // Proper Use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56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Memory Structure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Variables are stored in memory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specific location in memory is called an “address”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Each address stores a single byte of data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Most variables then occupy multiple addresses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 reserved for a single variable is determined by the variable’s type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An int always reserves 4 bytes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number of addresses/bytes reserved determines value range (because binary)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Variables…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Reference variables store the memory address or </a:t>
            </a:r>
            <a:r>
              <a:rPr lang="en-US" sz="2590" i="1" dirty="0"/>
              <a:t>reference</a:t>
            </a:r>
            <a:r>
              <a:rPr lang="en-US" sz="2590" dirty="0"/>
              <a:t> to an object in memory.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Objects have to reserve enough memory to hold all the variables stored for that single object.</a:t>
            </a:r>
            <a:endParaRPr dirty="0"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 memory reserved for an object might contain references to other objects in memory, which contain their own objects…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This confusion and messiness is why Java lets you ignore memory management.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dirty="0"/>
              <a:t>The reference variable is not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Class vs. Object vs. Reference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  <a:endParaRPr dirty="0"/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Dog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new Dog();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         1    2            3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–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7274F-66C9-476F-A56A-A1096BFA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2" y="1464867"/>
            <a:ext cx="3488257" cy="28865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0516D3-6843-4B6E-8CB4-6D954865A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1425" y="2043501"/>
            <a:ext cx="4942472" cy="1195349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DCD45773-02C2-48BC-AFBB-066C3F9F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" y="3736712"/>
            <a:ext cx="3488257" cy="2886509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CE2D95-49E7-41C1-85E2-B411E9999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5" y="4094049"/>
            <a:ext cx="4743099" cy="23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1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 other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have to be done explicitly- we have to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we only have to be explicit when we are </a:t>
            </a:r>
            <a:r>
              <a:rPr lang="en-US" i="1" dirty="0"/>
              <a:t>down casting –</a:t>
            </a:r>
            <a:r>
              <a:rPr lang="en-US" dirty="0"/>
              <a:t> if we are going up in size or up the inheritance tree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56203" y="3045331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 = (int)l;</a:t>
            </a:r>
          </a:p>
        </p:txBody>
      </p:sp>
    </p:spTree>
    <p:extLst>
      <p:ext uri="{BB962C8B-B14F-4D97-AF65-F5344CB8AC3E}">
        <p14:creationId xmlns:p14="http://schemas.microsoft.com/office/powerpoint/2010/main" val="1443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229446" y="2539014"/>
              <a:ext cx="2692031" cy="915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4429958"/>
              <a:ext cx="5273336" cy="799563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618913" y="3597677"/>
              <a:ext cx="3906174" cy="689111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367161" y="1656813"/>
            <a:ext cx="577049" cy="3305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221943" y="2950860"/>
            <a:ext cx="129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Frameworks! Libraries!</a:t>
            </a:r>
          </a:p>
          <a:p>
            <a:pPr lvl="1"/>
            <a:r>
              <a:rPr lang="en-US" dirty="0"/>
              <a:t>Library: utilities written by someone else to perform complex work with a simple(r) API.</a:t>
            </a:r>
          </a:p>
          <a:p>
            <a:pPr lvl="2"/>
            <a:r>
              <a:rPr lang="en-US" dirty="0"/>
              <a:t>JDBC Drivers: Java libraries to facilitate sending SQL queries from a Java application to a database, and translating the results into Java code</a:t>
            </a:r>
          </a:p>
          <a:p>
            <a:pPr lvl="2"/>
            <a:r>
              <a:rPr lang="en-US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1"/>
            <a:r>
              <a:rPr lang="en-US" dirty="0"/>
              <a:t>Framework: Larger utilities designed to run your code </a:t>
            </a:r>
            <a:r>
              <a:rPr lang="en-US" i="1" dirty="0"/>
              <a:t>for you</a:t>
            </a:r>
            <a:r>
              <a:rPr lang="en-US" dirty="0"/>
              <a:t> (i.e. you write code specifically to be used by the framework) to make certain tasks easier.</a:t>
            </a:r>
          </a:p>
          <a:p>
            <a:pPr lvl="2"/>
            <a:r>
              <a:rPr lang="en-US" dirty="0"/>
              <a:t>Spring: Java framework for building applications that are extremely easy to expand and test.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3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Compilation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registers of a CPU are capable of converting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</a:t>
            </a:r>
            <a:endParaRPr dirty="0"/>
          </a:p>
          <a:p>
            <a:pPr marL="742950" lvl="1" indent="-3111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“Oracle's JDK software contains a compiler from source code written in the Java programming language to the instruction set of the Java Virtual Machine, and a run-time system that implements the Java Virtual Machine itself”-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Oracle specs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At runtime, the JVM compiles the bytecode into machine code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This is called Just-In-Time (JIT) 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Java on Every Platform?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79950" y="1297012"/>
            <a:ext cx="8384100" cy="5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Different computer processors (CPU) may have different “instruction sets” – commands that can be invoked by Assembly.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Processor instruction sets are often standardized and called “architectures”. x86 and x64 are the most common architectures in use today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Different architectures require different JVM implementations to convert Java code to platform-specific machine code.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(and bytecode) is universal. Any JVM can turn Java code into machine code specific to its platform.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The JVM is a black box. Different implementations mean that some things work slightly differently on different platforms. Java works around these.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687-FC36-4628-A7FB-F67D9876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 JRE, JVM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BCEC-77E7-4D40-B575-EDB061FA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695CA-9ECE-4B80-903D-62A77103A841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/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14:cNvPr>
              <p14:cNvContentPartPr/>
              <p14:nvPr/>
            </p14:nvContentPartPr>
            <p14:xfrm>
              <a:off x="4721077" y="3457292"/>
              <a:ext cx="198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437" y="3448652"/>
                <a:ext cx="37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B2C8024-0DFB-4664-9D60-1FC2F51226C7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FADB2-4D94-4BA3-82FC-2F78CBEDA5ED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06E8BE-D0B1-447D-9B31-63172F9DAA6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C1D67B8F-72A8-4739-8BC0-E05570199DD3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C5F55C-B4B3-48D7-8CB7-1B374219866E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23FBC8F-B443-48B1-A4C1-7951E1E005FB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1CE484F-0D46-46BC-8579-D124FFDDB7E2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14:cNvPr>
              <p14:cNvContentPartPr/>
              <p14:nvPr/>
            </p14:nvContentPartPr>
            <p14:xfrm>
              <a:off x="6488506" y="3392132"/>
              <a:ext cx="101520" cy="103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506" y="3383132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8F4D69AB-4332-4F5B-8529-9A5D5E2132D8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9BE5914-F7A3-40F3-810C-1269638EBC6B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4CDFA0A-CFDB-4F5F-AF3D-D8BE99A12F2A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B0FF403-ADD3-414C-B437-D60E369F9B13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14:cNvPr>
              <p14:cNvContentPartPr/>
              <p14:nvPr/>
            </p14:nvContentPartPr>
            <p14:xfrm>
              <a:off x="6704633" y="5397033"/>
              <a:ext cx="101520" cy="10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633" y="5388033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661F72A-B3D6-4ADB-842A-B50E6D2D9051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12698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/>
      <p:bldP spid="32" grpId="0" animBg="1"/>
      <p:bldP spid="33" grpId="0" animBg="1"/>
      <p:bldP spid="37" grpId="0" animBg="1"/>
      <p:bldP spid="38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Compile Time Errors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compiling, and warn you.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8868</TotalTime>
  <Words>2142</Words>
  <Application>Microsoft Office PowerPoint</Application>
  <PresentationFormat>On-screen Show (4:3)</PresentationFormat>
  <Paragraphs>334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Segoe Print</vt:lpstr>
      <vt:lpstr>2_Custom Design</vt:lpstr>
      <vt:lpstr>Programming Basics with Java</vt:lpstr>
      <vt:lpstr>Broad Categories of Languages</vt:lpstr>
      <vt:lpstr>Binary – Examples</vt:lpstr>
      <vt:lpstr>Computer Memory Structure</vt:lpstr>
      <vt:lpstr>What’s Missing?</vt:lpstr>
      <vt:lpstr>What is Compilation</vt:lpstr>
      <vt:lpstr>Java on Every Platform?</vt:lpstr>
      <vt:lpstr>JDK, JRE, JVM</vt:lpstr>
      <vt:lpstr>Compile Time Errors</vt:lpstr>
      <vt:lpstr>Why Use Java?</vt:lpstr>
      <vt:lpstr>Code Comments</vt:lpstr>
      <vt:lpstr>Java Classes</vt:lpstr>
      <vt:lpstr>Anatomy of a Class</vt:lpstr>
      <vt:lpstr>Example</vt:lpstr>
      <vt:lpstr>Dog Class</vt:lpstr>
      <vt:lpstr>Dog</vt:lpstr>
      <vt:lpstr>Executable Classes</vt:lpstr>
      <vt:lpstr>Using the Dog class…</vt:lpstr>
      <vt:lpstr>Compilation and Execution</vt:lpstr>
      <vt:lpstr>Steps to Manually Compile Execute a Java Program</vt:lpstr>
      <vt:lpstr>Objects as Representations</vt:lpstr>
      <vt:lpstr>Categories of Variables</vt:lpstr>
      <vt:lpstr>Primitive Data Types revisit</vt:lpstr>
      <vt:lpstr>Numbers and Underscores</vt:lpstr>
      <vt:lpstr>Numbers and Underscores Examples</vt:lpstr>
      <vt:lpstr>Memory Structure</vt:lpstr>
      <vt:lpstr>Reference Variables…</vt:lpstr>
      <vt:lpstr>Let’s take the following program</vt:lpstr>
      <vt:lpstr>Class vs. Object vs. Reference</vt:lpstr>
      <vt:lpstr>What about converting between other variables?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78</cp:revision>
  <dcterms:modified xsi:type="dcterms:W3CDTF">2021-03-17T18:37:29Z</dcterms:modified>
</cp:coreProperties>
</file>