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93" r:id="rId3"/>
    <p:sldId id="320" r:id="rId4"/>
    <p:sldId id="290" r:id="rId5"/>
    <p:sldId id="309" r:id="rId6"/>
    <p:sldId id="291" r:id="rId7"/>
    <p:sldId id="310" r:id="rId8"/>
    <p:sldId id="292" r:id="rId9"/>
    <p:sldId id="311" r:id="rId10"/>
    <p:sldId id="319" r:id="rId11"/>
    <p:sldId id="274" r:id="rId12"/>
    <p:sldId id="294" r:id="rId13"/>
    <p:sldId id="300" r:id="rId14"/>
    <p:sldId id="299" r:id="rId15"/>
    <p:sldId id="301" r:id="rId16"/>
    <p:sldId id="303" r:id="rId17"/>
    <p:sldId id="318" r:id="rId18"/>
    <p:sldId id="312" r:id="rId19"/>
    <p:sldId id="302" r:id="rId20"/>
    <p:sldId id="305" r:id="rId21"/>
    <p:sldId id="316" r:id="rId22"/>
    <p:sldId id="304" r:id="rId23"/>
    <p:sldId id="313" r:id="rId24"/>
    <p:sldId id="306" r:id="rId25"/>
    <p:sldId id="314" r:id="rId26"/>
    <p:sldId id="270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Normalization, Transactions and PL/SQL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Aggregate functions can be applied to an entire column and will process against all the data to return a single value back.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SUM() – Returns the sum of the values for a column</a:t>
            </a:r>
          </a:p>
          <a:p>
            <a:pPr lvl="1"/>
            <a:r>
              <a:rPr lang="en-US" dirty="0"/>
              <a:t>AVG() – Returns the average value from records in a column</a:t>
            </a:r>
          </a:p>
          <a:p>
            <a:pPr lvl="1"/>
            <a:r>
              <a:rPr lang="en-US" dirty="0"/>
              <a:t>MAX() – Returns the highest value from records in a column</a:t>
            </a:r>
          </a:p>
          <a:p>
            <a:pPr lvl="1"/>
            <a:r>
              <a:rPr lang="en-US" dirty="0"/>
              <a:t>MIN() – Returns the smallest value from records in a column</a:t>
            </a:r>
          </a:p>
          <a:p>
            <a:pPr lvl="1"/>
            <a:r>
              <a:rPr lang="en-US" dirty="0"/>
              <a:t>STDDEV() – Returns the standard deviation from a column</a:t>
            </a:r>
          </a:p>
          <a:p>
            <a:pPr lvl="1"/>
            <a:r>
              <a:rPr lang="en-US" dirty="0"/>
              <a:t>VARIANCE() – Returns the variance from a column</a:t>
            </a:r>
          </a:p>
          <a:p>
            <a:pPr lvl="1"/>
            <a:r>
              <a:rPr lang="en-US" dirty="0"/>
              <a:t>COUNT() – Returns the number of records for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E4015-D784-4621-BA51-5CE4878844A5}"/>
              </a:ext>
            </a:extLst>
          </p:cNvPr>
          <p:cNvSpPr/>
          <p:nvPr/>
        </p:nvSpPr>
        <p:spPr>
          <a:xfrm>
            <a:off x="1827251" y="5452149"/>
            <a:ext cx="5489498" cy="1094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STDDEV(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7414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functions perform a calculation across a set of rows, similarly to an aggregate function; however, window functions do not cause the row or value to be grouped into a single output.</a:t>
            </a:r>
          </a:p>
          <a:p>
            <a:r>
              <a:rPr lang="en-US" dirty="0"/>
              <a:t>Window functions additionally require the use of the </a:t>
            </a:r>
            <a:r>
              <a:rPr lang="en-US" b="1" dirty="0"/>
              <a:t>OVER</a:t>
            </a:r>
            <a:r>
              <a:rPr lang="en-US" dirty="0"/>
              <a:t> clause immediately after the window function call, which is used to determine exactly how the rows of the query are split up and displayed for the function.</a:t>
            </a:r>
          </a:p>
          <a:p>
            <a:r>
              <a:rPr lang="en-US" b="1" dirty="0"/>
              <a:t>PARTITION BY</a:t>
            </a:r>
            <a:r>
              <a:rPr lang="en-US" dirty="0"/>
              <a:t> can also be used within the </a:t>
            </a:r>
            <a:r>
              <a:rPr lang="en-US" b="1" dirty="0"/>
              <a:t>OVER</a:t>
            </a:r>
            <a:r>
              <a:rPr lang="en-US" dirty="0"/>
              <a:t> clause to further specify the dividing of the rows into groups.</a:t>
            </a:r>
          </a:p>
          <a:p>
            <a:r>
              <a:rPr lang="en-US" dirty="0"/>
              <a:t>Window functions are not as commonly used as Aggregate and scalar functions.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FIRST_VALUE()</a:t>
            </a:r>
          </a:p>
          <a:p>
            <a:pPr lvl="1"/>
            <a:r>
              <a:rPr lang="en-US" dirty="0"/>
              <a:t>LAST_VALUE()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Scalar Functions are applied to each cell of a column and will return one record, per affected record.</a:t>
            </a:r>
          </a:p>
          <a:p>
            <a:r>
              <a:rPr lang="en-US" dirty="0"/>
              <a:t>Scalar functions are divided into two categories, mathematical functions and string functions.</a:t>
            </a:r>
          </a:p>
          <a:p>
            <a:r>
              <a:rPr lang="en-US" dirty="0"/>
              <a:t>String Function Examples:</a:t>
            </a:r>
          </a:p>
          <a:p>
            <a:pPr lvl="1"/>
            <a:r>
              <a:rPr lang="en-US" dirty="0"/>
              <a:t>LOWER() – lowercase a string</a:t>
            </a:r>
          </a:p>
          <a:p>
            <a:pPr lvl="1"/>
            <a:r>
              <a:rPr lang="en-US" dirty="0"/>
              <a:t>UPPER() – uppercase a string</a:t>
            </a:r>
          </a:p>
          <a:p>
            <a:pPr lvl="1"/>
            <a:r>
              <a:rPr lang="en-US" dirty="0"/>
              <a:t>CHAR_LENGTH() – returns number of characters in a string</a:t>
            </a:r>
          </a:p>
          <a:p>
            <a:pPr lvl="1"/>
            <a:r>
              <a:rPr lang="en-US" dirty="0"/>
              <a:t>BIT_LENGTH() – returns number of bits in a string</a:t>
            </a:r>
          </a:p>
          <a:p>
            <a:pPr lvl="1"/>
            <a:r>
              <a:rPr lang="en-US" dirty="0"/>
              <a:t>TRIM() – eliminates white space</a:t>
            </a:r>
          </a:p>
          <a:p>
            <a:r>
              <a:rPr lang="en-US" dirty="0"/>
              <a:t>Mathematical Function Examples:</a:t>
            </a:r>
          </a:p>
          <a:p>
            <a:pPr lvl="1"/>
            <a:r>
              <a:rPr lang="en-US" dirty="0"/>
              <a:t>ABS() – Absolute value</a:t>
            </a:r>
          </a:p>
          <a:p>
            <a:pPr lvl="1"/>
            <a:r>
              <a:rPr lang="en-US" dirty="0"/>
              <a:t>FACTORIAL() – returns factorial of given value</a:t>
            </a:r>
          </a:p>
          <a:p>
            <a:pPr lvl="1"/>
            <a:r>
              <a:rPr lang="en-US" dirty="0"/>
              <a:t>PI() – reference to mathematical pi. Takes no parameters.</a:t>
            </a:r>
          </a:p>
          <a:p>
            <a:pPr lvl="1"/>
            <a:r>
              <a:rPr lang="en-US" dirty="0"/>
              <a:t>ROUND() – rounds given value to nearest whole number, or to given decimal place if given a second integer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59616" y="1900354"/>
            <a:ext cx="5024761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81187"/>
              </p:ext>
            </p:extLst>
          </p:nvPr>
        </p:nvGraphicFramePr>
        <p:xfrm>
          <a:off x="380010" y="3922579"/>
          <a:ext cx="83839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12091"/>
              </p:ext>
            </p:extLst>
          </p:nvPr>
        </p:nvGraphicFramePr>
        <p:xfrm>
          <a:off x="380009" y="4449454"/>
          <a:ext cx="838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a single column (no composite keys)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86617"/>
              </p:ext>
            </p:extLst>
          </p:nvPr>
        </p:nvGraphicFramePr>
        <p:xfrm>
          <a:off x="4572000" y="1862228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7449"/>
              </p:ext>
            </p:extLst>
          </p:nvPr>
        </p:nvGraphicFramePr>
        <p:xfrm>
          <a:off x="380010" y="4880352"/>
          <a:ext cx="8299753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5880"/>
              </p:ext>
            </p:extLst>
          </p:nvPr>
        </p:nvGraphicFramePr>
        <p:xfrm>
          <a:off x="4909442" y="188732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61275"/>
              </p:ext>
            </p:extLst>
          </p:nvPr>
        </p:nvGraphicFramePr>
        <p:xfrm>
          <a:off x="380010" y="4880352"/>
          <a:ext cx="711407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5084"/>
              </p:ext>
            </p:extLst>
          </p:nvPr>
        </p:nvGraphicFramePr>
        <p:xfrm>
          <a:off x="209290" y="198719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13317</TotalTime>
  <Words>1898</Words>
  <Application>Microsoft Office PowerPoint</Application>
  <PresentationFormat>On-screen Show (4:3)</PresentationFormat>
  <Paragraphs>314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2_Custom Design</vt:lpstr>
      <vt:lpstr>Normalization, Transactions and PL/SQL</vt:lpstr>
      <vt:lpstr>SQL Naming Conventions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  <vt:lpstr>Transactions</vt:lpstr>
      <vt:lpstr>ACID: Properties of a transaction</vt:lpstr>
      <vt:lpstr>Transaction Isolation Levels</vt:lpstr>
      <vt:lpstr>Transaction Problems</vt:lpstr>
      <vt:lpstr>Transaction Isolation Levels</vt:lpstr>
      <vt:lpstr>Aggregate Functions</vt:lpstr>
      <vt:lpstr>Window Functions</vt:lpstr>
      <vt:lpstr>Scalar Functions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209</cp:revision>
  <dcterms:modified xsi:type="dcterms:W3CDTF">2021-02-24T17:15:40Z</dcterms:modified>
</cp:coreProperties>
</file>