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98"/>
  </p:notesMasterIdLst>
  <p:handoutMasterIdLst>
    <p:handoutMasterId r:id="rId99"/>
  </p:handoutMasterIdLst>
  <p:sldIdLst>
    <p:sldId id="256" r:id="rId2"/>
    <p:sldId id="363" r:id="rId3"/>
    <p:sldId id="364" r:id="rId4"/>
    <p:sldId id="294" r:id="rId5"/>
    <p:sldId id="297" r:id="rId6"/>
    <p:sldId id="298" r:id="rId7"/>
    <p:sldId id="299" r:id="rId8"/>
    <p:sldId id="300" r:id="rId9"/>
    <p:sldId id="301" r:id="rId10"/>
    <p:sldId id="302" r:id="rId11"/>
    <p:sldId id="303" r:id="rId12"/>
    <p:sldId id="304" r:id="rId13"/>
    <p:sldId id="305" r:id="rId14"/>
    <p:sldId id="306" r:id="rId15"/>
    <p:sldId id="307" r:id="rId16"/>
    <p:sldId id="308" r:id="rId17"/>
    <p:sldId id="309" r:id="rId18"/>
    <p:sldId id="310" r:id="rId19"/>
    <p:sldId id="311" r:id="rId20"/>
    <p:sldId id="357" r:id="rId21"/>
    <p:sldId id="358" r:id="rId22"/>
    <p:sldId id="359" r:id="rId23"/>
    <p:sldId id="360" r:id="rId24"/>
    <p:sldId id="361" r:id="rId25"/>
    <p:sldId id="362" r:id="rId26"/>
    <p:sldId id="312" r:id="rId27"/>
    <p:sldId id="314" r:id="rId28"/>
    <p:sldId id="316" r:id="rId29"/>
    <p:sldId id="317" r:id="rId30"/>
    <p:sldId id="318" r:id="rId31"/>
    <p:sldId id="319" r:id="rId32"/>
    <p:sldId id="320" r:id="rId33"/>
    <p:sldId id="321" r:id="rId34"/>
    <p:sldId id="322" r:id="rId35"/>
    <p:sldId id="323" r:id="rId36"/>
    <p:sldId id="324" r:id="rId37"/>
    <p:sldId id="325" r:id="rId38"/>
    <p:sldId id="326" r:id="rId39"/>
    <p:sldId id="327" r:id="rId40"/>
    <p:sldId id="328" r:id="rId41"/>
    <p:sldId id="332" r:id="rId42"/>
    <p:sldId id="333" r:id="rId43"/>
    <p:sldId id="340" r:id="rId44"/>
    <p:sldId id="341" r:id="rId45"/>
    <p:sldId id="342" r:id="rId46"/>
    <p:sldId id="343" r:id="rId47"/>
    <p:sldId id="344" r:id="rId48"/>
    <p:sldId id="345" r:id="rId49"/>
    <p:sldId id="346" r:id="rId50"/>
    <p:sldId id="347" r:id="rId51"/>
    <p:sldId id="348" r:id="rId52"/>
    <p:sldId id="349" r:id="rId53"/>
    <p:sldId id="350" r:id="rId54"/>
    <p:sldId id="351" r:id="rId55"/>
    <p:sldId id="352" r:id="rId56"/>
    <p:sldId id="353" r:id="rId57"/>
    <p:sldId id="354" r:id="rId58"/>
    <p:sldId id="355" r:id="rId59"/>
    <p:sldId id="356" r:id="rId60"/>
    <p:sldId id="257" r:id="rId61"/>
    <p:sldId id="258" r:id="rId62"/>
    <p:sldId id="259" r:id="rId63"/>
    <p:sldId id="275" r:id="rId64"/>
    <p:sldId id="260" r:id="rId65"/>
    <p:sldId id="272" r:id="rId66"/>
    <p:sldId id="279" r:id="rId67"/>
    <p:sldId id="280" r:id="rId68"/>
    <p:sldId id="274" r:id="rId69"/>
    <p:sldId id="263" r:id="rId70"/>
    <p:sldId id="264" r:id="rId71"/>
    <p:sldId id="265" r:id="rId72"/>
    <p:sldId id="266" r:id="rId73"/>
    <p:sldId id="273" r:id="rId74"/>
    <p:sldId id="261" r:id="rId75"/>
    <p:sldId id="262" r:id="rId76"/>
    <p:sldId id="271" r:id="rId77"/>
    <p:sldId id="284" r:id="rId78"/>
    <p:sldId id="268" r:id="rId79"/>
    <p:sldId id="269" r:id="rId80"/>
    <p:sldId id="270" r:id="rId81"/>
    <p:sldId id="281" r:id="rId82"/>
    <p:sldId id="282" r:id="rId83"/>
    <p:sldId id="283" r:id="rId84"/>
    <p:sldId id="285" r:id="rId85"/>
    <p:sldId id="267" r:id="rId86"/>
    <p:sldId id="278" r:id="rId87"/>
    <p:sldId id="277" r:id="rId88"/>
    <p:sldId id="286" r:id="rId89"/>
    <p:sldId id="287" r:id="rId90"/>
    <p:sldId id="288" r:id="rId91"/>
    <p:sldId id="291" r:id="rId92"/>
    <p:sldId id="292" r:id="rId93"/>
    <p:sldId id="289" r:id="rId94"/>
    <p:sldId id="293" r:id="rId95"/>
    <p:sldId id="290" r:id="rId96"/>
    <p:sldId id="276" r:id="rId9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0E21DC25-242B-4056-8D16-67F7508A4671}">
          <p14:sldIdLst>
            <p14:sldId id="256"/>
            <p14:sldId id="363"/>
            <p14:sldId id="364"/>
          </p14:sldIdLst>
        </p14:section>
        <p14:section name="PostgreSQL" id="{AB7ACE83-6A15-4422-B666-EDB9BA20C68B}">
          <p14:sldIdLst>
            <p14:sldId id="294"/>
            <p14:sldId id="297"/>
            <p14:sldId id="298"/>
            <p14:sldId id="299"/>
            <p14:sldId id="300"/>
            <p14:sldId id="301"/>
            <p14:sldId id="302"/>
            <p14:sldId id="303"/>
            <p14:sldId id="304"/>
            <p14:sldId id="305"/>
            <p14:sldId id="306"/>
            <p14:sldId id="307"/>
            <p14:sldId id="308"/>
            <p14:sldId id="309"/>
            <p14:sldId id="310"/>
            <p14:sldId id="311"/>
            <p14:sldId id="357"/>
            <p14:sldId id="358"/>
            <p14:sldId id="359"/>
            <p14:sldId id="360"/>
            <p14:sldId id="361"/>
            <p14:sldId id="362"/>
            <p14:sldId id="312"/>
            <p14:sldId id="314"/>
            <p14:sldId id="316"/>
            <p14:sldId id="317"/>
            <p14:sldId id="318"/>
            <p14:sldId id="319"/>
            <p14:sldId id="320"/>
            <p14:sldId id="321"/>
            <p14:sldId id="322"/>
            <p14:sldId id="323"/>
            <p14:sldId id="324"/>
            <p14:sldId id="325"/>
            <p14:sldId id="326"/>
            <p14:sldId id="327"/>
            <p14:sldId id="328"/>
            <p14:sldId id="332"/>
            <p14:sldId id="333"/>
            <p14:sldId id="340"/>
            <p14:sldId id="341"/>
            <p14:sldId id="342"/>
            <p14:sldId id="343"/>
            <p14:sldId id="344"/>
            <p14:sldId id="345"/>
            <p14:sldId id="346"/>
            <p14:sldId id="347"/>
            <p14:sldId id="348"/>
            <p14:sldId id="349"/>
            <p14:sldId id="350"/>
            <p14:sldId id="351"/>
            <p14:sldId id="352"/>
            <p14:sldId id="353"/>
            <p14:sldId id="354"/>
            <p14:sldId id="355"/>
            <p14:sldId id="356"/>
          </p14:sldIdLst>
        </p14:section>
        <p14:section name="Oracle 10g" id="{A066D30D-13DC-424A-B5E7-EBD8B836FBC7}">
          <p14:sldIdLst>
            <p14:sldId id="257"/>
            <p14:sldId id="258"/>
            <p14:sldId id="259"/>
            <p14:sldId id="275"/>
            <p14:sldId id="260"/>
            <p14:sldId id="272"/>
            <p14:sldId id="279"/>
            <p14:sldId id="280"/>
            <p14:sldId id="274"/>
            <p14:sldId id="263"/>
            <p14:sldId id="264"/>
            <p14:sldId id="265"/>
            <p14:sldId id="266"/>
            <p14:sldId id="273"/>
            <p14:sldId id="261"/>
            <p14:sldId id="262"/>
            <p14:sldId id="271"/>
            <p14:sldId id="284"/>
            <p14:sldId id="268"/>
            <p14:sldId id="269"/>
            <p14:sldId id="270"/>
            <p14:sldId id="281"/>
            <p14:sldId id="282"/>
            <p14:sldId id="283"/>
            <p14:sldId id="285"/>
            <p14:sldId id="267"/>
            <p14:sldId id="278"/>
            <p14:sldId id="277"/>
            <p14:sldId id="286"/>
            <p14:sldId id="287"/>
            <p14:sldId id="288"/>
            <p14:sldId id="291"/>
            <p14:sldId id="292"/>
            <p14:sldId id="289"/>
            <p14:sldId id="293"/>
            <p14:sldId id="290"/>
            <p14:sldId id="27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e Yates" initials="JY" lastIdx="1" clrIdx="0">
    <p:extLst>
      <p:ext uri="{19B8F6BF-5375-455C-9EA6-DF929625EA0E}">
        <p15:presenceInfo xmlns:p15="http://schemas.microsoft.com/office/powerpoint/2012/main" userId="ce2aabdde1ca77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60" autoAdjust="0"/>
    <p:restoredTop sz="94676" autoAdjust="0"/>
  </p:normalViewPr>
  <p:slideViewPr>
    <p:cSldViewPr>
      <p:cViewPr>
        <p:scale>
          <a:sx n="80" d="100"/>
          <a:sy n="80" d="100"/>
        </p:scale>
        <p:origin x="1505" y="43"/>
      </p:cViewPr>
      <p:guideLst>
        <p:guide orient="horz" pos="2160"/>
        <p:guide pos="2880"/>
      </p:guideLst>
    </p:cSldViewPr>
  </p:slideViewPr>
  <p:outlineViewPr>
    <p:cViewPr>
      <p:scale>
        <a:sx n="33" d="100"/>
        <a:sy n="33" d="100"/>
      </p:scale>
      <p:origin x="42" y="2991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1082873F-A81C-4981-BC59-5ED36C7DC584}" type="datetimeFigureOut">
              <a:rPr lang="en-US" smtClean="0"/>
              <a:t>10/18/2018</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88D9736B-D8B2-4CFD-8810-BF507B8F0893}" type="slidenum">
              <a:rPr lang="en-US" smtClean="0"/>
              <a:t>‹#›</a:t>
            </a:fld>
            <a:endParaRPr lang="en-US"/>
          </a:p>
        </p:txBody>
      </p:sp>
    </p:spTree>
    <p:extLst>
      <p:ext uri="{BB962C8B-B14F-4D97-AF65-F5344CB8AC3E}">
        <p14:creationId xmlns:p14="http://schemas.microsoft.com/office/powerpoint/2010/main" val="38259076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8DDEEA9-6A56-4EFE-B159-51DFC6AE56FC}" type="datetimeFigureOut">
              <a:rPr lang="en-US" smtClean="0"/>
              <a:t>10/18/2018</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ECB083A-8E72-484F-8D75-9F2C633A54FA}" type="slidenum">
              <a:rPr lang="en-US" smtClean="0"/>
              <a:t>‹#›</a:t>
            </a:fld>
            <a:endParaRPr lang="en-US"/>
          </a:p>
        </p:txBody>
      </p:sp>
    </p:spTree>
    <p:extLst>
      <p:ext uri="{BB962C8B-B14F-4D97-AF65-F5344CB8AC3E}">
        <p14:creationId xmlns:p14="http://schemas.microsoft.com/office/powerpoint/2010/main" val="1199445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CB083A-8E72-484F-8D75-9F2C633A54FA}" type="slidenum">
              <a:rPr lang="en-US" smtClean="0"/>
              <a:t>1</a:t>
            </a:fld>
            <a:endParaRPr lang="en-US"/>
          </a:p>
        </p:txBody>
      </p:sp>
    </p:spTree>
    <p:extLst>
      <p:ext uri="{BB962C8B-B14F-4D97-AF65-F5344CB8AC3E}">
        <p14:creationId xmlns:p14="http://schemas.microsoft.com/office/powerpoint/2010/main" val="3158188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CB083A-8E72-484F-8D75-9F2C633A54FA}" type="slidenum">
              <a:rPr lang="en-US" smtClean="0"/>
              <a:t>2</a:t>
            </a:fld>
            <a:endParaRPr lang="en-US"/>
          </a:p>
        </p:txBody>
      </p:sp>
    </p:spTree>
    <p:extLst>
      <p:ext uri="{BB962C8B-B14F-4D97-AF65-F5344CB8AC3E}">
        <p14:creationId xmlns:p14="http://schemas.microsoft.com/office/powerpoint/2010/main" val="1942538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CB083A-8E72-484F-8D75-9F2C633A54FA}" type="slidenum">
              <a:rPr lang="en-US" smtClean="0"/>
              <a:t>4</a:t>
            </a:fld>
            <a:endParaRPr lang="en-US"/>
          </a:p>
        </p:txBody>
      </p:sp>
    </p:spTree>
    <p:extLst>
      <p:ext uri="{BB962C8B-B14F-4D97-AF65-F5344CB8AC3E}">
        <p14:creationId xmlns:p14="http://schemas.microsoft.com/office/powerpoint/2010/main" val="2337346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solidFill>
                  <a:schemeClr val="accent1">
                    <a:lumMod val="7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sz="2000"/>
            </a:lvl1pPr>
            <a:lvl2pPr>
              <a:defRPr sz="1800"/>
            </a:lvl2pPr>
            <a:lvl3pPr>
              <a:defRPr sz="1700"/>
            </a:lvl3pPr>
            <a:lvl4pPr>
              <a:defRPr sz="16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0"/>
          </p:nvPr>
        </p:nvSpPr>
        <p:spPr>
          <a:xfrm>
            <a:off x="469900" y="6356350"/>
            <a:ext cx="3352800" cy="365125"/>
          </a:xfrm>
        </p:spPr>
        <p:txBody>
          <a:bodyPr/>
          <a:lstStyle>
            <a:lvl1pPr>
              <a:defRPr/>
            </a:lvl1pPr>
          </a:lstStyle>
          <a:p>
            <a:endParaRPr lang="en-US"/>
          </a:p>
        </p:txBody>
      </p:sp>
      <p:sp>
        <p:nvSpPr>
          <p:cNvPr id="6" name="Slide Number Placeholder 5"/>
          <p:cNvSpPr>
            <a:spLocks noGrp="1"/>
          </p:cNvSpPr>
          <p:nvPr>
            <p:ph type="sldNum" sz="quarter" idx="11"/>
          </p:nvPr>
        </p:nvSpPr>
        <p:spPr>
          <a:xfrm>
            <a:off x="7772400" y="6356350"/>
            <a:ext cx="914400" cy="365125"/>
          </a:xfrm>
        </p:spPr>
        <p:txBody>
          <a:bodyPr/>
          <a:lstStyle>
            <a:lvl1pPr>
              <a:defRPr/>
            </a:lvl1pPr>
          </a:lstStyle>
          <a:p>
            <a:fld id="{0219E131-EB73-4020-BFE2-54AE52060F90}" type="slidenum">
              <a:rPr lang="en-US" smtClean="0"/>
              <a:pPr/>
              <a:t>‹#›</a:t>
            </a:fld>
            <a:endParaRPr lang="en-US" dirty="0"/>
          </a:p>
        </p:txBody>
      </p:sp>
    </p:spTree>
    <p:extLst>
      <p:ext uri="{BB962C8B-B14F-4D97-AF65-F5344CB8AC3E}">
        <p14:creationId xmlns:p14="http://schemas.microsoft.com/office/powerpoint/2010/main" val="3784398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8DE53-7C7A-4C36-BD6C-532B6642A1E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2799A-A7A9-4EA3-8661-4AFBC7C5DF34}" type="slidenum">
              <a:rPr lang="en-US" smtClean="0"/>
              <a:t>‹#›</a:t>
            </a:fld>
            <a:endParaRPr lang="en-US"/>
          </a:p>
        </p:txBody>
      </p:sp>
    </p:spTree>
    <p:extLst>
      <p:ext uri="{BB962C8B-B14F-4D97-AF65-F5344CB8AC3E}">
        <p14:creationId xmlns:p14="http://schemas.microsoft.com/office/powerpoint/2010/main" val="31387086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dirty="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C28DE53-7C7A-4C36-BD6C-532B6642A1E1}" type="slidenum">
              <a:rPr lang="en-US" smtClean="0"/>
              <a:t>‹#›</a:t>
            </a:fld>
            <a:endParaRPr lang="en-US"/>
          </a:p>
        </p:txBody>
      </p:sp>
      <p:pic>
        <p:nvPicPr>
          <p:cNvPr id="8"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28600" y="71438"/>
            <a:ext cx="1971368" cy="617537"/>
          </a:xfrm>
          <a:prstGeom prst="rect">
            <a:avLst/>
          </a:prstGeom>
        </p:spPr>
      </p:pic>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Lst>
  <p:hf hdr="0" ftr="0" dt="0"/>
  <p:txStyles>
    <p:titleStyle>
      <a:lvl1pPr algn="l" rtl="0" eaLnBrk="1" fontAlgn="base" hangingPunct="1">
        <a:spcBef>
          <a:spcPct val="0"/>
        </a:spcBef>
        <a:spcAft>
          <a:spcPct val="0"/>
        </a:spcAft>
        <a:defRPr sz="4400" kern="1200">
          <a:solidFill>
            <a:schemeClr val="accent1">
              <a:lumMod val="75000"/>
            </a:schemeClr>
          </a:solidFill>
          <a:latin typeface="+mj-lt"/>
          <a:ea typeface="+mj-ea"/>
          <a:cs typeface="+mj-cs"/>
        </a:defRPr>
      </a:lvl1pPr>
      <a:lvl2pPr algn="l" rtl="0" eaLnBrk="1" fontAlgn="base" hangingPunct="1">
        <a:spcBef>
          <a:spcPct val="0"/>
        </a:spcBef>
        <a:spcAft>
          <a:spcPct val="0"/>
        </a:spcAft>
        <a:defRPr sz="4400">
          <a:solidFill>
            <a:srgbClr val="C00000"/>
          </a:solidFill>
          <a:latin typeface="Calibri" pitchFamily="34" charset="0"/>
        </a:defRPr>
      </a:lvl2pPr>
      <a:lvl3pPr algn="l" rtl="0" eaLnBrk="1" fontAlgn="base" hangingPunct="1">
        <a:spcBef>
          <a:spcPct val="0"/>
        </a:spcBef>
        <a:spcAft>
          <a:spcPct val="0"/>
        </a:spcAft>
        <a:defRPr sz="4400">
          <a:solidFill>
            <a:srgbClr val="C00000"/>
          </a:solidFill>
          <a:latin typeface="Calibri" pitchFamily="34" charset="0"/>
        </a:defRPr>
      </a:lvl3pPr>
      <a:lvl4pPr algn="l" rtl="0" eaLnBrk="1" fontAlgn="base" hangingPunct="1">
        <a:spcBef>
          <a:spcPct val="0"/>
        </a:spcBef>
        <a:spcAft>
          <a:spcPct val="0"/>
        </a:spcAft>
        <a:defRPr sz="4400">
          <a:solidFill>
            <a:srgbClr val="C00000"/>
          </a:solidFill>
          <a:latin typeface="Calibri" pitchFamily="34" charset="0"/>
        </a:defRPr>
      </a:lvl4pPr>
      <a:lvl5pPr algn="l" rtl="0" eaLnBrk="1" fontAlgn="base" hangingPunct="1">
        <a:spcBef>
          <a:spcPct val="0"/>
        </a:spcBef>
        <a:spcAft>
          <a:spcPct val="0"/>
        </a:spcAft>
        <a:defRPr sz="4400">
          <a:solidFill>
            <a:srgbClr val="C00000"/>
          </a:solidFill>
          <a:latin typeface="Calibri" pitchFamily="34" charset="0"/>
        </a:defRPr>
      </a:lvl5pPr>
      <a:lvl6pPr marL="457200" algn="l" rtl="0" eaLnBrk="1" fontAlgn="base" hangingPunct="1">
        <a:spcBef>
          <a:spcPct val="0"/>
        </a:spcBef>
        <a:spcAft>
          <a:spcPct val="0"/>
        </a:spcAft>
        <a:defRPr sz="4400">
          <a:solidFill>
            <a:srgbClr val="C00000"/>
          </a:solidFill>
          <a:latin typeface="Calibri" pitchFamily="34" charset="0"/>
        </a:defRPr>
      </a:lvl6pPr>
      <a:lvl7pPr marL="914400" algn="l" rtl="0" eaLnBrk="1" fontAlgn="base" hangingPunct="1">
        <a:spcBef>
          <a:spcPct val="0"/>
        </a:spcBef>
        <a:spcAft>
          <a:spcPct val="0"/>
        </a:spcAft>
        <a:defRPr sz="4400">
          <a:solidFill>
            <a:srgbClr val="C00000"/>
          </a:solidFill>
          <a:latin typeface="Calibri" pitchFamily="34" charset="0"/>
        </a:defRPr>
      </a:lvl7pPr>
      <a:lvl8pPr marL="1371600" algn="l" rtl="0" eaLnBrk="1" fontAlgn="base" hangingPunct="1">
        <a:spcBef>
          <a:spcPct val="0"/>
        </a:spcBef>
        <a:spcAft>
          <a:spcPct val="0"/>
        </a:spcAft>
        <a:defRPr sz="4400">
          <a:solidFill>
            <a:srgbClr val="C00000"/>
          </a:solidFill>
          <a:latin typeface="Calibri" pitchFamily="34" charset="0"/>
        </a:defRPr>
      </a:lvl8pPr>
      <a:lvl9pPr marL="1828800" algn="l" rtl="0" eaLnBrk="1" fontAlgn="base" hangingPunct="1">
        <a:spcBef>
          <a:spcPct val="0"/>
        </a:spcBef>
        <a:spcAft>
          <a:spcPct val="0"/>
        </a:spcAft>
        <a:defRPr sz="4400">
          <a:solidFill>
            <a:srgbClr val="C00000"/>
          </a:solidFill>
          <a:latin typeface="Calibri" pitchFamily="34" charset="0"/>
        </a:defRPr>
      </a:lvl9pPr>
    </p:titleStyle>
    <p:bodyStyle>
      <a:lvl1pPr marL="273050" indent="-273050" algn="l" rtl="0" eaLnBrk="1" fontAlgn="base" hangingPunct="1">
        <a:spcBef>
          <a:spcPct val="20000"/>
        </a:spcBef>
        <a:spcAft>
          <a:spcPct val="0"/>
        </a:spcAft>
        <a:buClr>
          <a:srgbClr val="0BD0D9"/>
        </a:buClr>
        <a:buSzPct val="95000"/>
        <a:buFont typeface="Wingdings 2" pitchFamily="18" charset="2"/>
        <a:buChar char=""/>
        <a:defRPr sz="2000" kern="1200">
          <a:solidFill>
            <a:schemeClr val="tx1"/>
          </a:solidFill>
          <a:latin typeface="+mn-lt"/>
          <a:ea typeface="+mn-ea"/>
          <a:cs typeface="+mn-cs"/>
        </a:defRPr>
      </a:lvl1pPr>
      <a:lvl2pPr marL="639763" indent="-246063" algn="l" rtl="0" eaLnBrk="1" fontAlgn="base" hangingPunct="1">
        <a:spcBef>
          <a:spcPct val="20000"/>
        </a:spcBef>
        <a:spcAft>
          <a:spcPct val="0"/>
        </a:spcAft>
        <a:buClr>
          <a:schemeClr val="accent1"/>
        </a:buClr>
        <a:buSzPct val="85000"/>
        <a:buFont typeface="Wingdings 2" pitchFamily="18" charset="2"/>
        <a:buChar char=""/>
        <a:defRPr sz="2800" kern="1200">
          <a:solidFill>
            <a:schemeClr val="tx1"/>
          </a:solidFill>
          <a:latin typeface="+mn-lt"/>
          <a:ea typeface="+mn-ea"/>
          <a:cs typeface="+mn-cs"/>
        </a:defRPr>
      </a:lvl2pPr>
      <a:lvl3pPr marL="914400" indent="-246063" algn="l" rtl="0" eaLnBrk="1" fontAlgn="base" hangingPunct="1">
        <a:spcBef>
          <a:spcPct val="20000"/>
        </a:spcBef>
        <a:spcAft>
          <a:spcPct val="0"/>
        </a:spcAft>
        <a:buClr>
          <a:schemeClr val="accent2"/>
        </a:buClr>
        <a:buSzPct val="70000"/>
        <a:buFont typeface="Wingdings 2" pitchFamily="18" charset="2"/>
        <a:buChar char=""/>
        <a:defRPr sz="17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itchFamily="18" charset="2"/>
        <a:buChar char=""/>
        <a:defRPr sz="16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10CF9B"/>
        </a:buClr>
        <a:buSzPct val="65000"/>
        <a:buFont typeface="Wingdings 2" pitchFamily="18" charset="2"/>
        <a:buChar char=""/>
        <a:defRPr sz="15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accent1">
                    <a:lumMod val="75000"/>
                  </a:schemeClr>
                </a:solidFill>
              </a:rPr>
              <a:t>Working With Relational Database Management Systems</a:t>
            </a:r>
          </a:p>
        </p:txBody>
      </p:sp>
      <p:sp>
        <p:nvSpPr>
          <p:cNvPr id="3" name="Subtitle 2"/>
          <p:cNvSpPr>
            <a:spLocks noGrp="1"/>
          </p:cNvSpPr>
          <p:nvPr>
            <p:ph type="subTitle" idx="1"/>
          </p:nvPr>
        </p:nvSpPr>
        <p:spPr/>
        <p:txBody>
          <a:bodyPr/>
          <a:lstStyle/>
          <a:p>
            <a:r>
              <a:rPr lang="en-US" dirty="0"/>
              <a:t>Using: PostgreSQL</a:t>
            </a:r>
          </a:p>
        </p:txBody>
      </p:sp>
      <p:sp>
        <p:nvSpPr>
          <p:cNvPr id="8" name="Slide Number Placeholder 7"/>
          <p:cNvSpPr>
            <a:spLocks noGrp="1"/>
          </p:cNvSpPr>
          <p:nvPr>
            <p:ph type="sldNum" sz="quarter" idx="12"/>
          </p:nvPr>
        </p:nvSpPr>
        <p:spPr/>
        <p:txBody>
          <a:bodyPr/>
          <a:lstStyle/>
          <a:p>
            <a:fld id="{EC28DE53-7C7A-4C36-BD6C-532B6642A1E1}" type="slidenum">
              <a:rPr lang="en-US" smtClean="0"/>
              <a:t>1</a:t>
            </a:fld>
            <a:endParaRPr lang="en-US"/>
          </a:p>
        </p:txBody>
      </p:sp>
    </p:spTree>
    <p:extLst>
      <p:ext uri="{BB962C8B-B14F-4D97-AF65-F5344CB8AC3E}">
        <p14:creationId xmlns:p14="http://schemas.microsoft.com/office/powerpoint/2010/main" val="930132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1:1 Relationship</a:t>
            </a:r>
          </a:p>
        </p:txBody>
      </p:sp>
      <p:sp>
        <p:nvSpPr>
          <p:cNvPr id="3" name="Content Placeholder 2"/>
          <p:cNvSpPr>
            <a:spLocks noGrp="1"/>
          </p:cNvSpPr>
          <p:nvPr>
            <p:ph idx="1"/>
          </p:nvPr>
        </p:nvSpPr>
        <p:spPr/>
        <p:txBody>
          <a:bodyPr/>
          <a:lstStyle/>
          <a:p>
            <a:r>
              <a:rPr lang="en-US" dirty="0"/>
              <a:t>Not very common unless splitting large table into smaller tables</a:t>
            </a:r>
          </a:p>
          <a:p>
            <a:r>
              <a:rPr lang="en-US" dirty="0"/>
              <a:t>Generally can use if certain columns in a table are rarely used</a:t>
            </a:r>
          </a:p>
          <a:p>
            <a:pPr algn="ct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200400"/>
            <a:ext cx="5457534" cy="1759745"/>
          </a:xfrm>
          <a:prstGeom prst="rect">
            <a:avLst/>
          </a:prstGeom>
        </p:spPr>
      </p:pic>
      <p:sp>
        <p:nvSpPr>
          <p:cNvPr id="6" name="Slide Number Placeholder 5"/>
          <p:cNvSpPr>
            <a:spLocks noGrp="1"/>
          </p:cNvSpPr>
          <p:nvPr>
            <p:ph type="sldNum" sz="quarter" idx="11"/>
          </p:nvPr>
        </p:nvSpPr>
        <p:spPr/>
        <p:txBody>
          <a:bodyPr/>
          <a:lstStyle/>
          <a:p>
            <a:fld id="{0219E131-EB73-4020-BFE2-54AE52060F90}" type="slidenum">
              <a:rPr lang="en-US" smtClean="0"/>
              <a:pPr/>
              <a:t>10</a:t>
            </a:fld>
            <a:endParaRPr lang="en-US" dirty="0"/>
          </a:p>
        </p:txBody>
      </p:sp>
    </p:spTree>
    <p:extLst>
      <p:ext uri="{BB962C8B-B14F-4D97-AF65-F5344CB8AC3E}">
        <p14:creationId xmlns:p14="http://schemas.microsoft.com/office/powerpoint/2010/main" val="1344200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n:n Relationship</a:t>
            </a:r>
          </a:p>
        </p:txBody>
      </p:sp>
      <p:sp>
        <p:nvSpPr>
          <p:cNvPr id="3" name="Content Placeholder 2"/>
          <p:cNvSpPr>
            <a:spLocks noGrp="1"/>
          </p:cNvSpPr>
          <p:nvPr>
            <p:ph idx="1"/>
          </p:nvPr>
        </p:nvSpPr>
        <p:spPr/>
        <p:txBody>
          <a:bodyPr/>
          <a:lstStyle/>
          <a:p>
            <a:r>
              <a:rPr lang="en-US" dirty="0"/>
              <a:t>Possible, however most DBA’s will break a many to many relationship into two 1:n relationships</a:t>
            </a:r>
          </a:p>
          <a:p>
            <a:r>
              <a:rPr lang="en-US" dirty="0"/>
              <a:t>The tables will use a junction table to enforce efficiency in the design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512" y="3493319"/>
            <a:ext cx="4941467" cy="1688281"/>
          </a:xfrm>
          <a:prstGeom prst="rect">
            <a:avLst/>
          </a:prstGeom>
        </p:spPr>
      </p:pic>
      <p:sp>
        <p:nvSpPr>
          <p:cNvPr id="6" name="Slide Number Placeholder 5"/>
          <p:cNvSpPr>
            <a:spLocks noGrp="1"/>
          </p:cNvSpPr>
          <p:nvPr>
            <p:ph type="sldNum" sz="quarter" idx="11"/>
          </p:nvPr>
        </p:nvSpPr>
        <p:spPr/>
        <p:txBody>
          <a:bodyPr/>
          <a:lstStyle/>
          <a:p>
            <a:fld id="{0219E131-EB73-4020-BFE2-54AE52060F90}" type="slidenum">
              <a:rPr lang="en-US" smtClean="0"/>
              <a:pPr/>
              <a:t>11</a:t>
            </a:fld>
            <a:endParaRPr lang="en-US" dirty="0"/>
          </a:p>
        </p:txBody>
      </p:sp>
    </p:spTree>
    <p:extLst>
      <p:ext uri="{BB962C8B-B14F-4D97-AF65-F5344CB8AC3E}">
        <p14:creationId xmlns:p14="http://schemas.microsoft.com/office/powerpoint/2010/main" val="2387930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n:n Relationship(cont.)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800" y="2590800"/>
            <a:ext cx="4729796" cy="2866543"/>
          </a:xfrm>
        </p:spPr>
      </p:pic>
      <p:sp>
        <p:nvSpPr>
          <p:cNvPr id="5" name="TextBox 4"/>
          <p:cNvSpPr txBox="1"/>
          <p:nvPr/>
        </p:nvSpPr>
        <p:spPr>
          <a:xfrm>
            <a:off x="3307466" y="2480599"/>
            <a:ext cx="3105787" cy="300082"/>
          </a:xfrm>
          <a:prstGeom prst="rect">
            <a:avLst/>
          </a:prstGeom>
          <a:noFill/>
        </p:spPr>
        <p:txBody>
          <a:bodyPr wrap="none" rtlCol="0">
            <a:spAutoFit/>
          </a:bodyPr>
          <a:lstStyle/>
          <a:p>
            <a:r>
              <a:rPr lang="en-US" sz="1350" dirty="0"/>
              <a:t>A junction table will increase efficiency</a:t>
            </a:r>
          </a:p>
        </p:txBody>
      </p:sp>
      <p:sp>
        <p:nvSpPr>
          <p:cNvPr id="6" name="Slide Number Placeholder 5"/>
          <p:cNvSpPr>
            <a:spLocks noGrp="1"/>
          </p:cNvSpPr>
          <p:nvPr>
            <p:ph type="sldNum" sz="quarter" idx="11"/>
          </p:nvPr>
        </p:nvSpPr>
        <p:spPr/>
        <p:txBody>
          <a:bodyPr/>
          <a:lstStyle/>
          <a:p>
            <a:fld id="{0219E131-EB73-4020-BFE2-54AE52060F90}" type="slidenum">
              <a:rPr lang="en-US" smtClean="0"/>
              <a:pPr/>
              <a:t>12</a:t>
            </a:fld>
            <a:endParaRPr lang="en-US" dirty="0"/>
          </a:p>
        </p:txBody>
      </p:sp>
    </p:spTree>
    <p:extLst>
      <p:ext uri="{BB962C8B-B14F-4D97-AF65-F5344CB8AC3E}">
        <p14:creationId xmlns:p14="http://schemas.microsoft.com/office/powerpoint/2010/main" val="1676477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Normalization</a:t>
            </a:r>
          </a:p>
        </p:txBody>
      </p:sp>
      <p:sp>
        <p:nvSpPr>
          <p:cNvPr id="3" name="Content Placeholder 2"/>
          <p:cNvSpPr>
            <a:spLocks noGrp="1"/>
          </p:cNvSpPr>
          <p:nvPr>
            <p:ph idx="1"/>
          </p:nvPr>
        </p:nvSpPr>
        <p:spPr/>
        <p:txBody>
          <a:bodyPr/>
          <a:lstStyle/>
          <a:p>
            <a:r>
              <a:rPr lang="en-US" dirty="0"/>
              <a:t>Minimize data redundancy, reduce duplicate data</a:t>
            </a:r>
          </a:p>
          <a:p>
            <a:r>
              <a:rPr lang="en-US" dirty="0"/>
              <a:t>Tables should be atomic(granular) in nature</a:t>
            </a:r>
          </a:p>
          <a:p>
            <a:r>
              <a:rPr lang="en-US" dirty="0"/>
              <a:t>Only store information related to that table</a:t>
            </a:r>
          </a:p>
          <a:p>
            <a:r>
              <a:rPr lang="en-US" dirty="0"/>
              <a:t>Each table should have their own unique identifier</a:t>
            </a:r>
          </a:p>
        </p:txBody>
      </p:sp>
      <p:sp>
        <p:nvSpPr>
          <p:cNvPr id="5" name="Slide Number Placeholder 4"/>
          <p:cNvSpPr>
            <a:spLocks noGrp="1"/>
          </p:cNvSpPr>
          <p:nvPr>
            <p:ph type="sldNum" sz="quarter" idx="11"/>
          </p:nvPr>
        </p:nvSpPr>
        <p:spPr/>
        <p:txBody>
          <a:bodyPr/>
          <a:lstStyle/>
          <a:p>
            <a:fld id="{0219E131-EB73-4020-BFE2-54AE52060F90}" type="slidenum">
              <a:rPr lang="en-US" smtClean="0"/>
              <a:pPr/>
              <a:t>13</a:t>
            </a:fld>
            <a:endParaRPr lang="en-US" dirty="0"/>
          </a:p>
        </p:txBody>
      </p:sp>
    </p:spTree>
    <p:extLst>
      <p:ext uri="{BB962C8B-B14F-4D97-AF65-F5344CB8AC3E}">
        <p14:creationId xmlns:p14="http://schemas.microsoft.com/office/powerpoint/2010/main" val="1567444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1NF</a:t>
            </a:r>
          </a:p>
        </p:txBody>
      </p:sp>
      <p:sp>
        <p:nvSpPr>
          <p:cNvPr id="3" name="Content Placeholder 2"/>
          <p:cNvSpPr>
            <a:spLocks noGrp="1"/>
          </p:cNvSpPr>
          <p:nvPr>
            <p:ph idx="1"/>
          </p:nvPr>
        </p:nvSpPr>
        <p:spPr/>
        <p:txBody>
          <a:bodyPr/>
          <a:lstStyle/>
          <a:p>
            <a:r>
              <a:rPr lang="en-US" dirty="0"/>
              <a:t>Table should be atomic in nature, meaning break up columns into granular values. </a:t>
            </a:r>
          </a:p>
          <a:p>
            <a:pPr lvl="1"/>
            <a:r>
              <a:rPr lang="en-US" dirty="0"/>
              <a:t>Example, name column can be broken up to </a:t>
            </a:r>
            <a:r>
              <a:rPr lang="en-US" dirty="0" err="1"/>
              <a:t>FirstName</a:t>
            </a:r>
            <a:r>
              <a:rPr lang="en-US" dirty="0"/>
              <a:t> and </a:t>
            </a:r>
            <a:r>
              <a:rPr lang="en-US" dirty="0" err="1"/>
              <a:t>LastName</a:t>
            </a:r>
            <a:endParaRPr lang="en-US" dirty="0"/>
          </a:p>
          <a:p>
            <a:pPr lvl="1"/>
            <a:r>
              <a:rPr lang="en-US" dirty="0"/>
              <a:t>Address column can be broken up to Street, City, State, and Zip</a:t>
            </a:r>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2555" y="3576842"/>
            <a:ext cx="3598036" cy="1490700"/>
          </a:xfrm>
          <a:prstGeom prst="rect">
            <a:avLst/>
          </a:prstGeom>
        </p:spPr>
      </p:pic>
      <p:sp>
        <p:nvSpPr>
          <p:cNvPr id="5" name="TextBox 4"/>
          <p:cNvSpPr txBox="1"/>
          <p:nvPr/>
        </p:nvSpPr>
        <p:spPr>
          <a:xfrm>
            <a:off x="2352554" y="5168744"/>
            <a:ext cx="3782254" cy="300082"/>
          </a:xfrm>
          <a:prstGeom prst="rect">
            <a:avLst/>
          </a:prstGeom>
          <a:noFill/>
        </p:spPr>
        <p:txBody>
          <a:bodyPr wrap="none" rtlCol="0">
            <a:spAutoFit/>
          </a:bodyPr>
          <a:lstStyle/>
          <a:p>
            <a:r>
              <a:rPr lang="en-US" sz="1350" dirty="0"/>
              <a:t>How can we make this table conform to the 1NF?</a:t>
            </a:r>
          </a:p>
        </p:txBody>
      </p:sp>
      <p:sp>
        <p:nvSpPr>
          <p:cNvPr id="7" name="Slide Number Placeholder 6"/>
          <p:cNvSpPr>
            <a:spLocks noGrp="1"/>
          </p:cNvSpPr>
          <p:nvPr>
            <p:ph type="sldNum" sz="quarter" idx="11"/>
          </p:nvPr>
        </p:nvSpPr>
        <p:spPr/>
        <p:txBody>
          <a:bodyPr/>
          <a:lstStyle/>
          <a:p>
            <a:fld id="{0219E131-EB73-4020-BFE2-54AE52060F90}" type="slidenum">
              <a:rPr lang="en-US" smtClean="0"/>
              <a:pPr/>
              <a:t>14</a:t>
            </a:fld>
            <a:endParaRPr lang="en-US" dirty="0"/>
          </a:p>
        </p:txBody>
      </p:sp>
    </p:spTree>
    <p:extLst>
      <p:ext uri="{BB962C8B-B14F-4D97-AF65-F5344CB8AC3E}">
        <p14:creationId xmlns:p14="http://schemas.microsoft.com/office/powerpoint/2010/main" val="2082786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2NF</a:t>
            </a:r>
          </a:p>
        </p:txBody>
      </p:sp>
      <p:sp>
        <p:nvSpPr>
          <p:cNvPr id="3" name="Content Placeholder 2"/>
          <p:cNvSpPr>
            <a:spLocks noGrp="1"/>
          </p:cNvSpPr>
          <p:nvPr>
            <p:ph idx="1"/>
          </p:nvPr>
        </p:nvSpPr>
        <p:spPr/>
        <p:txBody>
          <a:bodyPr/>
          <a:lstStyle/>
          <a:p>
            <a:r>
              <a:rPr lang="en-US" dirty="0"/>
              <a:t>Any non-key field should be dependent on entire primary key</a:t>
            </a:r>
          </a:p>
          <a:p>
            <a:r>
              <a:rPr lang="en-US" dirty="0"/>
              <a:t>Must satisfy 1NF to qualify for 2NF</a:t>
            </a:r>
          </a:p>
          <a:p>
            <a:r>
              <a:rPr lang="en-US" dirty="0"/>
              <a:t>A table that is in 1st normal form and contains only a single key as the primary key is automatically in 2nd normal form.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235" y="3717139"/>
            <a:ext cx="3069221" cy="1646063"/>
          </a:xfrm>
          <a:prstGeom prst="rect">
            <a:avLst/>
          </a:prstGeom>
        </p:spPr>
      </p:pic>
      <p:cxnSp>
        <p:nvCxnSpPr>
          <p:cNvPr id="6" name="Straight Arrow Connector 5"/>
          <p:cNvCxnSpPr/>
          <p:nvPr/>
        </p:nvCxnSpPr>
        <p:spPr>
          <a:xfrm flipV="1">
            <a:off x="1805651" y="4156035"/>
            <a:ext cx="1050403" cy="260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868102" y="3834060"/>
            <a:ext cx="937550" cy="507831"/>
          </a:xfrm>
          <a:prstGeom prst="rect">
            <a:avLst/>
          </a:prstGeom>
          <a:noFill/>
        </p:spPr>
        <p:txBody>
          <a:bodyPr wrap="square" rtlCol="0">
            <a:spAutoFit/>
          </a:bodyPr>
          <a:lstStyle/>
          <a:p>
            <a:r>
              <a:rPr lang="en-US" sz="1350" dirty="0"/>
              <a:t>Composite Key</a:t>
            </a:r>
          </a:p>
        </p:txBody>
      </p:sp>
      <p:sp>
        <p:nvSpPr>
          <p:cNvPr id="8" name="TextBox 7"/>
          <p:cNvSpPr txBox="1"/>
          <p:nvPr/>
        </p:nvSpPr>
        <p:spPr>
          <a:xfrm>
            <a:off x="5811456" y="3834059"/>
            <a:ext cx="3077902" cy="507831"/>
          </a:xfrm>
          <a:prstGeom prst="rect">
            <a:avLst/>
          </a:prstGeom>
          <a:noFill/>
        </p:spPr>
        <p:txBody>
          <a:bodyPr wrap="square" rtlCol="0">
            <a:spAutoFit/>
          </a:bodyPr>
          <a:lstStyle/>
          <a:p>
            <a:r>
              <a:rPr lang="en-US" sz="1350" dirty="0" err="1"/>
              <a:t>PurchaseLocation</a:t>
            </a:r>
            <a:r>
              <a:rPr lang="en-US" sz="1350" dirty="0"/>
              <a:t> is not dependent on entire PK</a:t>
            </a:r>
          </a:p>
        </p:txBody>
      </p:sp>
      <p:sp>
        <p:nvSpPr>
          <p:cNvPr id="9" name="Slide Number Placeholder 8"/>
          <p:cNvSpPr>
            <a:spLocks noGrp="1"/>
          </p:cNvSpPr>
          <p:nvPr>
            <p:ph type="sldNum" sz="quarter" idx="11"/>
          </p:nvPr>
        </p:nvSpPr>
        <p:spPr/>
        <p:txBody>
          <a:bodyPr/>
          <a:lstStyle/>
          <a:p>
            <a:fld id="{0219E131-EB73-4020-BFE2-54AE52060F90}" type="slidenum">
              <a:rPr lang="en-US" smtClean="0"/>
              <a:pPr/>
              <a:t>15</a:t>
            </a:fld>
            <a:endParaRPr lang="en-US" dirty="0"/>
          </a:p>
        </p:txBody>
      </p:sp>
    </p:spTree>
    <p:extLst>
      <p:ext uri="{BB962C8B-B14F-4D97-AF65-F5344CB8AC3E}">
        <p14:creationId xmlns:p14="http://schemas.microsoft.com/office/powerpoint/2010/main" val="2954855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2NF</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7186" y="3123779"/>
            <a:ext cx="4989628" cy="1468883"/>
          </a:xfrm>
        </p:spPr>
      </p:pic>
      <p:cxnSp>
        <p:nvCxnSpPr>
          <p:cNvPr id="6" name="Straight Arrow Connector 5"/>
          <p:cNvCxnSpPr/>
          <p:nvPr/>
        </p:nvCxnSpPr>
        <p:spPr>
          <a:xfrm flipV="1">
            <a:off x="4114801" y="3817476"/>
            <a:ext cx="876782" cy="86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2758041" y="2638432"/>
            <a:ext cx="4217245" cy="300082"/>
          </a:xfrm>
          <a:prstGeom prst="rect">
            <a:avLst/>
          </a:prstGeom>
          <a:noFill/>
        </p:spPr>
        <p:txBody>
          <a:bodyPr wrap="none" rtlCol="0">
            <a:spAutoFit/>
          </a:bodyPr>
          <a:lstStyle/>
          <a:p>
            <a:r>
              <a:rPr lang="en-US" sz="1350" dirty="0"/>
              <a:t>Breaking up the table will get rid of non-dependencies</a:t>
            </a:r>
          </a:p>
        </p:txBody>
      </p:sp>
      <p:sp>
        <p:nvSpPr>
          <p:cNvPr id="5" name="Slide Number Placeholder 4"/>
          <p:cNvSpPr>
            <a:spLocks noGrp="1"/>
          </p:cNvSpPr>
          <p:nvPr>
            <p:ph type="sldNum" sz="quarter" idx="11"/>
          </p:nvPr>
        </p:nvSpPr>
        <p:spPr/>
        <p:txBody>
          <a:bodyPr/>
          <a:lstStyle/>
          <a:p>
            <a:fld id="{0219E131-EB73-4020-BFE2-54AE52060F90}" type="slidenum">
              <a:rPr lang="en-US" smtClean="0"/>
              <a:pPr/>
              <a:t>16</a:t>
            </a:fld>
            <a:endParaRPr lang="en-US" dirty="0"/>
          </a:p>
        </p:txBody>
      </p:sp>
    </p:spTree>
    <p:extLst>
      <p:ext uri="{BB962C8B-B14F-4D97-AF65-F5344CB8AC3E}">
        <p14:creationId xmlns:p14="http://schemas.microsoft.com/office/powerpoint/2010/main" val="1501729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3NF</a:t>
            </a:r>
          </a:p>
        </p:txBody>
      </p:sp>
      <p:sp>
        <p:nvSpPr>
          <p:cNvPr id="3" name="Content Placeholder 2"/>
          <p:cNvSpPr>
            <a:spLocks noGrp="1"/>
          </p:cNvSpPr>
          <p:nvPr>
            <p:ph idx="1"/>
          </p:nvPr>
        </p:nvSpPr>
        <p:spPr/>
        <p:txBody>
          <a:bodyPr/>
          <a:lstStyle/>
          <a:p>
            <a:r>
              <a:rPr lang="en-US" dirty="0"/>
              <a:t>No non-key should be dependent on another non-key field</a:t>
            </a:r>
          </a:p>
          <a:p>
            <a:r>
              <a:rPr lang="en-US" dirty="0"/>
              <a:t>Table should comply and satisfy rules of 1NF and 2NF</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493" y="3135210"/>
            <a:ext cx="4901378" cy="1377832"/>
          </a:xfrm>
          <a:prstGeom prst="rect">
            <a:avLst/>
          </a:prstGeom>
        </p:spPr>
      </p:pic>
      <p:sp>
        <p:nvSpPr>
          <p:cNvPr id="5" name="TextBox 4"/>
          <p:cNvSpPr txBox="1"/>
          <p:nvPr/>
        </p:nvSpPr>
        <p:spPr>
          <a:xfrm>
            <a:off x="7125577" y="3496276"/>
            <a:ext cx="1876634" cy="1338828"/>
          </a:xfrm>
          <a:prstGeom prst="rect">
            <a:avLst/>
          </a:prstGeom>
          <a:noFill/>
        </p:spPr>
        <p:txBody>
          <a:bodyPr wrap="square" rtlCol="0">
            <a:spAutoFit/>
          </a:bodyPr>
          <a:lstStyle/>
          <a:p>
            <a:r>
              <a:rPr lang="en-US" sz="1350" dirty="0"/>
              <a:t>Total does not make sense since it depends on </a:t>
            </a:r>
            <a:r>
              <a:rPr lang="en-US" sz="1350" dirty="0" err="1"/>
              <a:t>UnitPrice</a:t>
            </a:r>
            <a:r>
              <a:rPr lang="en-US" sz="1350" dirty="0"/>
              <a:t> and Quantity. You could have an illogical value added</a:t>
            </a:r>
          </a:p>
        </p:txBody>
      </p:sp>
      <p:cxnSp>
        <p:nvCxnSpPr>
          <p:cNvPr id="7" name="Straight Arrow Connector 6"/>
          <p:cNvCxnSpPr/>
          <p:nvPr/>
        </p:nvCxnSpPr>
        <p:spPr>
          <a:xfrm flipH="1" flipV="1">
            <a:off x="6441311" y="3669898"/>
            <a:ext cx="581628" cy="4948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Slide Number Placeholder 7"/>
          <p:cNvSpPr>
            <a:spLocks noGrp="1"/>
          </p:cNvSpPr>
          <p:nvPr>
            <p:ph type="sldNum" sz="quarter" idx="11"/>
          </p:nvPr>
        </p:nvSpPr>
        <p:spPr/>
        <p:txBody>
          <a:bodyPr/>
          <a:lstStyle/>
          <a:p>
            <a:fld id="{0219E131-EB73-4020-BFE2-54AE52060F90}" type="slidenum">
              <a:rPr lang="en-US" smtClean="0"/>
              <a:pPr/>
              <a:t>17</a:t>
            </a:fld>
            <a:endParaRPr lang="en-US" dirty="0"/>
          </a:p>
        </p:txBody>
      </p:sp>
    </p:spTree>
    <p:extLst>
      <p:ext uri="{BB962C8B-B14F-4D97-AF65-F5344CB8AC3E}">
        <p14:creationId xmlns:p14="http://schemas.microsoft.com/office/powerpoint/2010/main" val="4280450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Denormalization</a:t>
            </a:r>
            <a:endParaRPr lang="en-US" dirty="0"/>
          </a:p>
        </p:txBody>
      </p:sp>
      <p:sp>
        <p:nvSpPr>
          <p:cNvPr id="3" name="Content Placeholder 2"/>
          <p:cNvSpPr>
            <a:spLocks noGrp="1"/>
          </p:cNvSpPr>
          <p:nvPr>
            <p:ph idx="1"/>
          </p:nvPr>
        </p:nvSpPr>
        <p:spPr/>
        <p:txBody>
          <a:bodyPr/>
          <a:lstStyle/>
          <a:p>
            <a:r>
              <a:rPr lang="en-US" dirty="0"/>
              <a:t>Adding redundancy and duplication</a:t>
            </a:r>
          </a:p>
          <a:p>
            <a:r>
              <a:rPr lang="en-US" dirty="0"/>
              <a:t>Normalized data takes less space, but may require a join predicate to construct the desired result set, takes longer to read(query) data</a:t>
            </a:r>
          </a:p>
          <a:p>
            <a:r>
              <a:rPr lang="en-US" dirty="0" err="1"/>
              <a:t>Denormalized</a:t>
            </a:r>
            <a:r>
              <a:rPr lang="en-US" dirty="0"/>
              <a:t> data is replicated in several places. It then takes more space, but the result set of a query takes less times</a:t>
            </a:r>
          </a:p>
          <a:p>
            <a:r>
              <a:rPr lang="en-US" dirty="0"/>
              <a:t>this improves </a:t>
            </a:r>
            <a:r>
              <a:rPr lang="en-US" b="1" dirty="0"/>
              <a:t>reading data</a:t>
            </a:r>
            <a:r>
              <a:rPr lang="en-US" dirty="0"/>
              <a:t> (because data is readily available), but </a:t>
            </a:r>
            <a:r>
              <a:rPr lang="en-US" b="1" dirty="0"/>
              <a:t>updating data</a:t>
            </a:r>
            <a:r>
              <a:rPr lang="en-US" dirty="0"/>
              <a:t> becomes more costly (because you need to update the replicated data).</a:t>
            </a:r>
          </a:p>
        </p:txBody>
      </p:sp>
      <p:sp>
        <p:nvSpPr>
          <p:cNvPr id="5" name="Slide Number Placeholder 4"/>
          <p:cNvSpPr>
            <a:spLocks noGrp="1"/>
          </p:cNvSpPr>
          <p:nvPr>
            <p:ph type="sldNum" sz="quarter" idx="11"/>
          </p:nvPr>
        </p:nvSpPr>
        <p:spPr/>
        <p:txBody>
          <a:bodyPr/>
          <a:lstStyle/>
          <a:p>
            <a:fld id="{0219E131-EB73-4020-BFE2-54AE52060F90}" type="slidenum">
              <a:rPr lang="en-US" smtClean="0"/>
              <a:pPr/>
              <a:t>18</a:t>
            </a:fld>
            <a:endParaRPr lang="en-US" dirty="0"/>
          </a:p>
        </p:txBody>
      </p:sp>
    </p:spTree>
    <p:extLst>
      <p:ext uri="{BB962C8B-B14F-4D97-AF65-F5344CB8AC3E}">
        <p14:creationId xmlns:p14="http://schemas.microsoft.com/office/powerpoint/2010/main" val="1531973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Constraints</a:t>
            </a:r>
          </a:p>
        </p:txBody>
      </p:sp>
      <p:sp>
        <p:nvSpPr>
          <p:cNvPr id="3" name="Content Placeholder 2"/>
          <p:cNvSpPr>
            <a:spLocks noGrp="1"/>
          </p:cNvSpPr>
          <p:nvPr>
            <p:ph idx="1"/>
          </p:nvPr>
        </p:nvSpPr>
        <p:spPr/>
        <p:txBody>
          <a:bodyPr/>
          <a:lstStyle/>
          <a:p>
            <a:r>
              <a:rPr lang="en-US" dirty="0"/>
              <a:t>Constraints let you define the way the Database Engine automatically enforces the integrity of a database. Constraints define rules regarding the values allowed in columns and are the standard mechanism for enforcing integrity</a:t>
            </a:r>
          </a:p>
          <a:p>
            <a:r>
              <a:rPr lang="en-US" dirty="0"/>
              <a:t>The classes of constraints are:</a:t>
            </a:r>
          </a:p>
          <a:p>
            <a:pPr lvl="1"/>
            <a:r>
              <a:rPr lang="en-US" dirty="0"/>
              <a:t>UNIQUE</a:t>
            </a:r>
          </a:p>
          <a:p>
            <a:pPr lvl="1"/>
            <a:r>
              <a:rPr lang="en-US" dirty="0"/>
              <a:t>NOT NULL</a:t>
            </a:r>
          </a:p>
          <a:p>
            <a:pPr lvl="1"/>
            <a:r>
              <a:rPr lang="en-US" dirty="0"/>
              <a:t>CHECK</a:t>
            </a:r>
          </a:p>
          <a:p>
            <a:pPr lvl="1"/>
            <a:r>
              <a:rPr lang="en-US" dirty="0"/>
              <a:t>PK</a:t>
            </a:r>
          </a:p>
          <a:p>
            <a:pPr lvl="1"/>
            <a:r>
              <a:rPr lang="en-US" dirty="0"/>
              <a:t>FK – Referential Integrity</a:t>
            </a:r>
          </a:p>
        </p:txBody>
      </p:sp>
      <p:sp>
        <p:nvSpPr>
          <p:cNvPr id="5" name="Slide Number Placeholder 4"/>
          <p:cNvSpPr>
            <a:spLocks noGrp="1"/>
          </p:cNvSpPr>
          <p:nvPr>
            <p:ph type="sldNum" sz="quarter" idx="11"/>
          </p:nvPr>
        </p:nvSpPr>
        <p:spPr/>
        <p:txBody>
          <a:bodyPr/>
          <a:lstStyle/>
          <a:p>
            <a:fld id="{0219E131-EB73-4020-BFE2-54AE52060F90}" type="slidenum">
              <a:rPr lang="en-US" smtClean="0"/>
              <a:pPr/>
              <a:t>19</a:t>
            </a:fld>
            <a:endParaRPr lang="en-US" dirty="0"/>
          </a:p>
        </p:txBody>
      </p:sp>
    </p:spTree>
    <p:extLst>
      <p:ext uri="{BB962C8B-B14F-4D97-AF65-F5344CB8AC3E}">
        <p14:creationId xmlns:p14="http://schemas.microsoft.com/office/powerpoint/2010/main" val="976661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Database System Types</a:t>
            </a:r>
            <a:endParaRPr lang="en-US" dirty="0"/>
          </a:p>
        </p:txBody>
      </p:sp>
      <p:sp>
        <p:nvSpPr>
          <p:cNvPr id="3" name="Content Placeholder 2"/>
          <p:cNvSpPr>
            <a:spLocks noGrp="1"/>
          </p:cNvSpPr>
          <p:nvPr>
            <p:ph idx="1"/>
          </p:nvPr>
        </p:nvSpPr>
        <p:spPr/>
        <p:txBody>
          <a:bodyPr/>
          <a:lstStyle/>
          <a:p>
            <a:r>
              <a:rPr lang="en-US"/>
              <a:t>Online Transaction Processing(OLTP)</a:t>
            </a:r>
          </a:p>
          <a:p>
            <a:pPr lvl="1"/>
            <a:r>
              <a:rPr lang="en-US"/>
              <a:t>What is it?</a:t>
            </a:r>
          </a:p>
          <a:p>
            <a:pPr lvl="1"/>
            <a:r>
              <a:rPr lang="en-US"/>
              <a:t>Updates to database are instant</a:t>
            </a:r>
          </a:p>
          <a:p>
            <a:pPr lvl="1"/>
            <a:r>
              <a:rPr lang="en-US"/>
              <a:t>Normalized to 3NF</a:t>
            </a:r>
          </a:p>
          <a:p>
            <a:pPr lvl="1"/>
            <a:r>
              <a:rPr lang="en-US"/>
              <a:t>Data updates are kept as short as possible</a:t>
            </a:r>
          </a:p>
          <a:p>
            <a:pPr lvl="1"/>
            <a:r>
              <a:rPr lang="en-US"/>
              <a:t>High number of Indexes – faster speed</a:t>
            </a:r>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2</a:t>
            </a:fld>
            <a:endParaRPr lang="en-US" dirty="0"/>
          </a:p>
        </p:txBody>
      </p:sp>
    </p:spTree>
    <p:extLst>
      <p:ext uri="{BB962C8B-B14F-4D97-AF65-F5344CB8AC3E}">
        <p14:creationId xmlns:p14="http://schemas.microsoft.com/office/powerpoint/2010/main" val="2326261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EF6401-DCD3-40FE-AD76-2E4ABA5279C7}"/>
              </a:ext>
            </a:extLst>
          </p:cNvPr>
          <p:cNvSpPr>
            <a:spLocks noGrp="1"/>
          </p:cNvSpPr>
          <p:nvPr>
            <p:ph type="title"/>
          </p:nvPr>
        </p:nvSpPr>
        <p:spPr/>
        <p:txBody>
          <a:bodyPr/>
          <a:lstStyle/>
          <a:p>
            <a:r>
              <a:rPr lang="en-US" dirty="0"/>
              <a:t>Check</a:t>
            </a:r>
          </a:p>
        </p:txBody>
      </p:sp>
      <p:sp>
        <p:nvSpPr>
          <p:cNvPr id="6" name="Content Placeholder 5">
            <a:extLst>
              <a:ext uri="{FF2B5EF4-FFF2-40B4-BE49-F238E27FC236}">
                <a16:creationId xmlns:a16="http://schemas.microsoft.com/office/drawing/2014/main" id="{A2FE32E7-05E5-41A5-BC4C-73182E089C5E}"/>
              </a:ext>
            </a:extLst>
          </p:cNvPr>
          <p:cNvSpPr>
            <a:spLocks noGrp="1"/>
          </p:cNvSpPr>
          <p:nvPr>
            <p:ph idx="1"/>
          </p:nvPr>
        </p:nvSpPr>
        <p:spPr>
          <a:xfrm>
            <a:off x="457200" y="1935163"/>
            <a:ext cx="8229600" cy="884237"/>
          </a:xfrm>
        </p:spPr>
        <p:txBody>
          <a:bodyPr/>
          <a:lstStyle/>
          <a:p>
            <a:r>
              <a:rPr lang="en-US" dirty="0"/>
              <a:t>Check constraint requires data entered into a column to fit a Boolean expression.</a:t>
            </a:r>
          </a:p>
          <a:p>
            <a:pPr marL="0" indent="0">
              <a:buNone/>
            </a:pPr>
            <a:endParaRPr lang="en-US" dirty="0"/>
          </a:p>
        </p:txBody>
      </p:sp>
      <p:sp>
        <p:nvSpPr>
          <p:cNvPr id="4" name="Slide Number Placeholder 3">
            <a:extLst>
              <a:ext uri="{FF2B5EF4-FFF2-40B4-BE49-F238E27FC236}">
                <a16:creationId xmlns:a16="http://schemas.microsoft.com/office/drawing/2014/main" id="{70FDFC73-8940-4F79-8780-16B2ECF4FE70}"/>
              </a:ext>
            </a:extLst>
          </p:cNvPr>
          <p:cNvSpPr>
            <a:spLocks noGrp="1"/>
          </p:cNvSpPr>
          <p:nvPr>
            <p:ph type="sldNum" sz="quarter" idx="11"/>
          </p:nvPr>
        </p:nvSpPr>
        <p:spPr/>
        <p:txBody>
          <a:bodyPr/>
          <a:lstStyle/>
          <a:p>
            <a:fld id="{EC28DE53-7C7A-4C36-BD6C-532B6642A1E1}" type="slidenum">
              <a:rPr lang="en-US" smtClean="0"/>
              <a:t>20</a:t>
            </a:fld>
            <a:endParaRPr lang="en-US"/>
          </a:p>
        </p:txBody>
      </p:sp>
      <p:sp>
        <p:nvSpPr>
          <p:cNvPr id="7" name="TextBox 6">
            <a:extLst>
              <a:ext uri="{FF2B5EF4-FFF2-40B4-BE49-F238E27FC236}">
                <a16:creationId xmlns:a16="http://schemas.microsoft.com/office/drawing/2014/main" id="{FDBC84C8-F6D1-427D-AADC-FD02DA2016EC}"/>
              </a:ext>
            </a:extLst>
          </p:cNvPr>
          <p:cNvSpPr txBox="1"/>
          <p:nvPr/>
        </p:nvSpPr>
        <p:spPr>
          <a:xfrm>
            <a:off x="762000" y="3124200"/>
            <a:ext cx="7467600" cy="1754326"/>
          </a:xfrm>
          <a:prstGeom prst="rect">
            <a:avLst/>
          </a:prstGeom>
          <a:solidFill>
            <a:schemeClr val="tx1"/>
          </a:solidFill>
          <a:ln>
            <a:solidFill>
              <a:schemeClr val="bg1">
                <a:lumMod val="75000"/>
              </a:schemeClr>
            </a:solidFill>
          </a:ln>
        </p:spPr>
        <p:txBody>
          <a:bodyPr wrap="square" rtlCol="0">
            <a:spAutoFit/>
          </a:bodyPr>
          <a:lstStyle/>
          <a:p>
            <a:r>
              <a:rPr lang="en-US" dirty="0">
                <a:solidFill>
                  <a:schemeClr val="accent3">
                    <a:lumMod val="40000"/>
                    <a:lumOff val="60000"/>
                  </a:schemeClr>
                </a:solidFill>
                <a:latin typeface="Consolas" panose="020B0609020204030204" pitchFamily="49" charset="0"/>
              </a:rPr>
              <a:t>CREATE TABLE grades (</a:t>
            </a:r>
          </a:p>
          <a:p>
            <a:r>
              <a:rPr lang="en-US" dirty="0">
                <a:solidFill>
                  <a:schemeClr val="accent3">
                    <a:lumMod val="40000"/>
                    <a:lumOff val="60000"/>
                  </a:schemeClr>
                </a:solidFill>
                <a:latin typeface="Consolas" panose="020B0609020204030204" pitchFamily="49" charset="0"/>
              </a:rPr>
              <a:t>	id SERIAL PRIMARY KEY,</a:t>
            </a:r>
          </a:p>
          <a:p>
            <a:r>
              <a:rPr lang="en-US" dirty="0">
                <a:solidFill>
                  <a:schemeClr val="accent3">
                    <a:lumMod val="40000"/>
                    <a:lumOff val="60000"/>
                  </a:schemeClr>
                </a:solidFill>
                <a:latin typeface="Consolas" panose="020B0609020204030204" pitchFamily="49" charset="0"/>
              </a:rPr>
              <a:t>	</a:t>
            </a:r>
            <a:r>
              <a:rPr lang="en-US" dirty="0" err="1">
                <a:solidFill>
                  <a:schemeClr val="accent3">
                    <a:lumMod val="40000"/>
                    <a:lumOff val="60000"/>
                  </a:schemeClr>
                </a:solidFill>
                <a:latin typeface="Consolas" panose="020B0609020204030204" pitchFamily="49" charset="0"/>
              </a:rPr>
              <a:t>student_id</a:t>
            </a:r>
            <a:r>
              <a:rPr lang="en-US" dirty="0">
                <a:solidFill>
                  <a:schemeClr val="accent3">
                    <a:lumMod val="40000"/>
                    <a:lumOff val="60000"/>
                  </a:schemeClr>
                </a:solidFill>
                <a:latin typeface="Consolas" panose="020B0609020204030204" pitchFamily="49" charset="0"/>
              </a:rPr>
              <a:t> INTEGER REFERENCES students(id),</a:t>
            </a:r>
          </a:p>
          <a:p>
            <a:r>
              <a:rPr lang="en-US" dirty="0">
                <a:solidFill>
                  <a:schemeClr val="accent3">
                    <a:lumMod val="40000"/>
                    <a:lumOff val="60000"/>
                  </a:schemeClr>
                </a:solidFill>
                <a:latin typeface="Consolas" panose="020B0609020204030204" pitchFamily="49" charset="0"/>
              </a:rPr>
              <a:t>	</a:t>
            </a:r>
            <a:r>
              <a:rPr lang="en-US" dirty="0" err="1">
                <a:solidFill>
                  <a:schemeClr val="accent3">
                    <a:lumMod val="40000"/>
                    <a:lumOff val="60000"/>
                  </a:schemeClr>
                </a:solidFill>
                <a:latin typeface="Consolas" panose="020B0609020204030204" pitchFamily="49" charset="0"/>
              </a:rPr>
              <a:t>assignment_id</a:t>
            </a:r>
            <a:r>
              <a:rPr lang="en-US" dirty="0">
                <a:solidFill>
                  <a:schemeClr val="accent3">
                    <a:lumMod val="40000"/>
                    <a:lumOff val="60000"/>
                  </a:schemeClr>
                </a:solidFill>
                <a:latin typeface="Consolas" panose="020B0609020204030204" pitchFamily="49" charset="0"/>
              </a:rPr>
              <a:t> INTEGER REFERENCES assignments(id),</a:t>
            </a:r>
          </a:p>
          <a:p>
            <a:r>
              <a:rPr lang="en-US" dirty="0">
                <a:solidFill>
                  <a:schemeClr val="accent3">
                    <a:lumMod val="40000"/>
                    <a:lumOff val="60000"/>
                  </a:schemeClr>
                </a:solidFill>
                <a:latin typeface="Consolas" panose="020B0609020204030204" pitchFamily="49" charset="0"/>
              </a:rPr>
              <a:t>	grade FLOAT </a:t>
            </a:r>
            <a:r>
              <a:rPr lang="en-US" dirty="0">
                <a:solidFill>
                  <a:srgbClr val="FFC000"/>
                </a:solidFill>
                <a:latin typeface="Consolas" panose="020B0609020204030204" pitchFamily="49" charset="0"/>
              </a:rPr>
              <a:t>CHECK (grade &gt;= 0 AND grade &lt;= 100)</a:t>
            </a:r>
          </a:p>
          <a:p>
            <a:r>
              <a:rPr lang="en-US" dirty="0">
                <a:solidFill>
                  <a:schemeClr val="accent3">
                    <a:lumMod val="40000"/>
                    <a:lumOff val="60000"/>
                  </a:schemeClr>
                </a:solidFill>
                <a:latin typeface="Consolas" panose="020B0609020204030204" pitchFamily="49" charset="0"/>
              </a:rPr>
              <a:t>);</a:t>
            </a:r>
          </a:p>
        </p:txBody>
      </p:sp>
    </p:spTree>
    <p:extLst>
      <p:ext uri="{BB962C8B-B14F-4D97-AF65-F5344CB8AC3E}">
        <p14:creationId xmlns:p14="http://schemas.microsoft.com/office/powerpoint/2010/main" val="4165723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EF6401-DCD3-40FE-AD76-2E4ABA5279C7}"/>
              </a:ext>
            </a:extLst>
          </p:cNvPr>
          <p:cNvSpPr>
            <a:spLocks noGrp="1"/>
          </p:cNvSpPr>
          <p:nvPr>
            <p:ph type="title"/>
          </p:nvPr>
        </p:nvSpPr>
        <p:spPr/>
        <p:txBody>
          <a:bodyPr/>
          <a:lstStyle/>
          <a:p>
            <a:r>
              <a:rPr lang="en-US" dirty="0"/>
              <a:t>NOT NULL</a:t>
            </a:r>
          </a:p>
        </p:txBody>
      </p:sp>
      <p:sp>
        <p:nvSpPr>
          <p:cNvPr id="6" name="Content Placeholder 5">
            <a:extLst>
              <a:ext uri="{FF2B5EF4-FFF2-40B4-BE49-F238E27FC236}">
                <a16:creationId xmlns:a16="http://schemas.microsoft.com/office/drawing/2014/main" id="{A2FE32E7-05E5-41A5-BC4C-73182E089C5E}"/>
              </a:ext>
            </a:extLst>
          </p:cNvPr>
          <p:cNvSpPr>
            <a:spLocks noGrp="1"/>
          </p:cNvSpPr>
          <p:nvPr>
            <p:ph idx="1"/>
          </p:nvPr>
        </p:nvSpPr>
        <p:spPr>
          <a:xfrm>
            <a:off x="457200" y="1935163"/>
            <a:ext cx="8229600" cy="884237"/>
          </a:xfrm>
        </p:spPr>
        <p:txBody>
          <a:bodyPr/>
          <a:lstStyle/>
          <a:p>
            <a:r>
              <a:rPr lang="en-US" dirty="0"/>
              <a:t>The NOT NULL constraint designates that a column will not allow a NULL value.</a:t>
            </a:r>
          </a:p>
          <a:p>
            <a:pPr marL="0" indent="0">
              <a:buNone/>
            </a:pPr>
            <a:endParaRPr lang="en-US" dirty="0"/>
          </a:p>
        </p:txBody>
      </p:sp>
      <p:sp>
        <p:nvSpPr>
          <p:cNvPr id="4" name="Slide Number Placeholder 3">
            <a:extLst>
              <a:ext uri="{FF2B5EF4-FFF2-40B4-BE49-F238E27FC236}">
                <a16:creationId xmlns:a16="http://schemas.microsoft.com/office/drawing/2014/main" id="{70FDFC73-8940-4F79-8780-16B2ECF4FE70}"/>
              </a:ext>
            </a:extLst>
          </p:cNvPr>
          <p:cNvSpPr>
            <a:spLocks noGrp="1"/>
          </p:cNvSpPr>
          <p:nvPr>
            <p:ph type="sldNum" sz="quarter" idx="11"/>
          </p:nvPr>
        </p:nvSpPr>
        <p:spPr/>
        <p:txBody>
          <a:bodyPr/>
          <a:lstStyle/>
          <a:p>
            <a:fld id="{EC28DE53-7C7A-4C36-BD6C-532B6642A1E1}" type="slidenum">
              <a:rPr lang="en-US" smtClean="0"/>
              <a:t>21</a:t>
            </a:fld>
            <a:endParaRPr lang="en-US"/>
          </a:p>
        </p:txBody>
      </p:sp>
      <p:sp>
        <p:nvSpPr>
          <p:cNvPr id="7" name="TextBox 6">
            <a:extLst>
              <a:ext uri="{FF2B5EF4-FFF2-40B4-BE49-F238E27FC236}">
                <a16:creationId xmlns:a16="http://schemas.microsoft.com/office/drawing/2014/main" id="{FDBC84C8-F6D1-427D-AADC-FD02DA2016EC}"/>
              </a:ext>
            </a:extLst>
          </p:cNvPr>
          <p:cNvSpPr txBox="1"/>
          <p:nvPr/>
        </p:nvSpPr>
        <p:spPr>
          <a:xfrm>
            <a:off x="304800" y="3124200"/>
            <a:ext cx="8534400" cy="1754326"/>
          </a:xfrm>
          <a:prstGeom prst="rect">
            <a:avLst/>
          </a:prstGeom>
          <a:solidFill>
            <a:schemeClr val="tx1"/>
          </a:solidFill>
          <a:ln>
            <a:solidFill>
              <a:schemeClr val="bg1">
                <a:lumMod val="75000"/>
              </a:schemeClr>
            </a:solidFill>
          </a:ln>
        </p:spPr>
        <p:txBody>
          <a:bodyPr wrap="square" rtlCol="0">
            <a:spAutoFit/>
          </a:bodyPr>
          <a:lstStyle/>
          <a:p>
            <a:r>
              <a:rPr lang="en-US" dirty="0">
                <a:solidFill>
                  <a:schemeClr val="accent3">
                    <a:lumMod val="40000"/>
                    <a:lumOff val="60000"/>
                  </a:schemeClr>
                </a:solidFill>
                <a:latin typeface="Consolas" panose="020B0609020204030204" pitchFamily="49" charset="0"/>
              </a:rPr>
              <a:t>CREATE TABLE grades (</a:t>
            </a:r>
          </a:p>
          <a:p>
            <a:r>
              <a:rPr lang="en-US" dirty="0">
                <a:solidFill>
                  <a:schemeClr val="accent3">
                    <a:lumMod val="40000"/>
                    <a:lumOff val="60000"/>
                  </a:schemeClr>
                </a:solidFill>
                <a:latin typeface="Consolas" panose="020B0609020204030204" pitchFamily="49" charset="0"/>
              </a:rPr>
              <a:t>	id SERIAL PRIMARY KEY,</a:t>
            </a:r>
          </a:p>
          <a:p>
            <a:r>
              <a:rPr lang="en-US" dirty="0">
                <a:solidFill>
                  <a:schemeClr val="accent3">
                    <a:lumMod val="40000"/>
                    <a:lumOff val="60000"/>
                  </a:schemeClr>
                </a:solidFill>
                <a:latin typeface="Consolas" panose="020B0609020204030204" pitchFamily="49" charset="0"/>
              </a:rPr>
              <a:t>	</a:t>
            </a:r>
            <a:r>
              <a:rPr lang="en-US" dirty="0" err="1">
                <a:solidFill>
                  <a:schemeClr val="accent3">
                    <a:lumMod val="40000"/>
                    <a:lumOff val="60000"/>
                  </a:schemeClr>
                </a:solidFill>
                <a:latin typeface="Consolas" panose="020B0609020204030204" pitchFamily="49" charset="0"/>
              </a:rPr>
              <a:t>student_id</a:t>
            </a:r>
            <a:r>
              <a:rPr lang="en-US" dirty="0">
                <a:solidFill>
                  <a:schemeClr val="accent3">
                    <a:lumMod val="40000"/>
                    <a:lumOff val="60000"/>
                  </a:schemeClr>
                </a:solidFill>
                <a:latin typeface="Consolas" panose="020B0609020204030204" pitchFamily="49" charset="0"/>
              </a:rPr>
              <a:t> INTEGER REFERENCES students(id) </a:t>
            </a:r>
            <a:r>
              <a:rPr lang="en-US" dirty="0">
                <a:solidFill>
                  <a:srgbClr val="FFC000"/>
                </a:solidFill>
                <a:latin typeface="Consolas" panose="020B0609020204030204" pitchFamily="49" charset="0"/>
              </a:rPr>
              <a:t>NOT NULL</a:t>
            </a:r>
            <a:r>
              <a:rPr lang="en-US" dirty="0">
                <a:solidFill>
                  <a:schemeClr val="accent3">
                    <a:lumMod val="40000"/>
                    <a:lumOff val="60000"/>
                  </a:schemeClr>
                </a:solidFill>
                <a:latin typeface="Consolas" panose="020B0609020204030204" pitchFamily="49" charset="0"/>
              </a:rPr>
              <a:t>,</a:t>
            </a:r>
          </a:p>
          <a:p>
            <a:r>
              <a:rPr lang="en-US" dirty="0">
                <a:solidFill>
                  <a:schemeClr val="accent3">
                    <a:lumMod val="40000"/>
                    <a:lumOff val="60000"/>
                  </a:schemeClr>
                </a:solidFill>
                <a:latin typeface="Consolas" panose="020B0609020204030204" pitchFamily="49" charset="0"/>
              </a:rPr>
              <a:t>	</a:t>
            </a:r>
            <a:r>
              <a:rPr lang="en-US" dirty="0" err="1">
                <a:solidFill>
                  <a:schemeClr val="accent3">
                    <a:lumMod val="40000"/>
                    <a:lumOff val="60000"/>
                  </a:schemeClr>
                </a:solidFill>
                <a:latin typeface="Consolas" panose="020B0609020204030204" pitchFamily="49" charset="0"/>
              </a:rPr>
              <a:t>assignment_id</a:t>
            </a:r>
            <a:r>
              <a:rPr lang="en-US" dirty="0">
                <a:solidFill>
                  <a:schemeClr val="accent3">
                    <a:lumMod val="40000"/>
                    <a:lumOff val="60000"/>
                  </a:schemeClr>
                </a:solidFill>
                <a:latin typeface="Consolas" panose="020B0609020204030204" pitchFamily="49" charset="0"/>
              </a:rPr>
              <a:t> INTEGER REFERENCES assignments(id) </a:t>
            </a:r>
            <a:r>
              <a:rPr lang="en-US" dirty="0">
                <a:solidFill>
                  <a:srgbClr val="FFC000"/>
                </a:solidFill>
                <a:latin typeface="Consolas" panose="020B0609020204030204" pitchFamily="49" charset="0"/>
              </a:rPr>
              <a:t>NOT NULL</a:t>
            </a:r>
            <a:r>
              <a:rPr lang="en-US" dirty="0">
                <a:solidFill>
                  <a:schemeClr val="accent3">
                    <a:lumMod val="40000"/>
                    <a:lumOff val="60000"/>
                  </a:schemeClr>
                </a:solidFill>
                <a:latin typeface="Consolas" panose="020B0609020204030204" pitchFamily="49" charset="0"/>
              </a:rPr>
              <a:t>,</a:t>
            </a:r>
          </a:p>
          <a:p>
            <a:r>
              <a:rPr lang="en-US" dirty="0">
                <a:solidFill>
                  <a:schemeClr val="accent3">
                    <a:lumMod val="40000"/>
                    <a:lumOff val="60000"/>
                  </a:schemeClr>
                </a:solidFill>
                <a:latin typeface="Consolas" panose="020B0609020204030204" pitchFamily="49" charset="0"/>
              </a:rPr>
              <a:t>	grade FLOAT CHECK (grade &gt;= 0 AND grade &lt;= 100)</a:t>
            </a:r>
          </a:p>
          <a:p>
            <a:r>
              <a:rPr lang="en-US" dirty="0">
                <a:solidFill>
                  <a:schemeClr val="accent3">
                    <a:lumMod val="40000"/>
                    <a:lumOff val="60000"/>
                  </a:schemeClr>
                </a:solidFill>
                <a:latin typeface="Consolas" panose="020B0609020204030204" pitchFamily="49" charset="0"/>
              </a:rPr>
              <a:t>);</a:t>
            </a:r>
          </a:p>
        </p:txBody>
      </p:sp>
    </p:spTree>
    <p:extLst>
      <p:ext uri="{BB962C8B-B14F-4D97-AF65-F5344CB8AC3E}">
        <p14:creationId xmlns:p14="http://schemas.microsoft.com/office/powerpoint/2010/main" val="1537653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EF6401-DCD3-40FE-AD76-2E4ABA5279C7}"/>
              </a:ext>
            </a:extLst>
          </p:cNvPr>
          <p:cNvSpPr>
            <a:spLocks noGrp="1"/>
          </p:cNvSpPr>
          <p:nvPr>
            <p:ph type="title"/>
          </p:nvPr>
        </p:nvSpPr>
        <p:spPr/>
        <p:txBody>
          <a:bodyPr/>
          <a:lstStyle/>
          <a:p>
            <a:r>
              <a:rPr lang="en-US" dirty="0"/>
              <a:t>UNIQUE</a:t>
            </a:r>
          </a:p>
        </p:txBody>
      </p:sp>
      <p:sp>
        <p:nvSpPr>
          <p:cNvPr id="6" name="Content Placeholder 5">
            <a:extLst>
              <a:ext uri="{FF2B5EF4-FFF2-40B4-BE49-F238E27FC236}">
                <a16:creationId xmlns:a16="http://schemas.microsoft.com/office/drawing/2014/main" id="{A2FE32E7-05E5-41A5-BC4C-73182E089C5E}"/>
              </a:ext>
            </a:extLst>
          </p:cNvPr>
          <p:cNvSpPr>
            <a:spLocks noGrp="1"/>
          </p:cNvSpPr>
          <p:nvPr>
            <p:ph idx="1"/>
          </p:nvPr>
        </p:nvSpPr>
        <p:spPr>
          <a:xfrm>
            <a:off x="457200" y="1935163"/>
            <a:ext cx="8229600" cy="884237"/>
          </a:xfrm>
        </p:spPr>
        <p:txBody>
          <a:bodyPr/>
          <a:lstStyle/>
          <a:p>
            <a:r>
              <a:rPr lang="en-US" dirty="0"/>
              <a:t>A unique constraint on a column requires that values entered into this column must be unique to the column.</a:t>
            </a:r>
          </a:p>
          <a:p>
            <a:r>
              <a:rPr lang="en-US" dirty="0"/>
              <a:t>Unique constraints can be applied to multiple columns to designate that the included columns combined data must be unique as a whole.</a:t>
            </a:r>
          </a:p>
          <a:p>
            <a:pPr marL="0" indent="0">
              <a:buNone/>
            </a:pPr>
            <a:endParaRPr lang="en-US" dirty="0"/>
          </a:p>
        </p:txBody>
      </p:sp>
      <p:sp>
        <p:nvSpPr>
          <p:cNvPr id="4" name="Slide Number Placeholder 3">
            <a:extLst>
              <a:ext uri="{FF2B5EF4-FFF2-40B4-BE49-F238E27FC236}">
                <a16:creationId xmlns:a16="http://schemas.microsoft.com/office/drawing/2014/main" id="{70FDFC73-8940-4F79-8780-16B2ECF4FE70}"/>
              </a:ext>
            </a:extLst>
          </p:cNvPr>
          <p:cNvSpPr>
            <a:spLocks noGrp="1"/>
          </p:cNvSpPr>
          <p:nvPr>
            <p:ph type="sldNum" sz="quarter" idx="11"/>
          </p:nvPr>
        </p:nvSpPr>
        <p:spPr/>
        <p:txBody>
          <a:bodyPr/>
          <a:lstStyle/>
          <a:p>
            <a:fld id="{EC28DE53-7C7A-4C36-BD6C-532B6642A1E1}" type="slidenum">
              <a:rPr lang="en-US" smtClean="0"/>
              <a:t>22</a:t>
            </a:fld>
            <a:endParaRPr lang="en-US"/>
          </a:p>
        </p:txBody>
      </p:sp>
      <p:sp>
        <p:nvSpPr>
          <p:cNvPr id="7" name="TextBox 6">
            <a:extLst>
              <a:ext uri="{FF2B5EF4-FFF2-40B4-BE49-F238E27FC236}">
                <a16:creationId xmlns:a16="http://schemas.microsoft.com/office/drawing/2014/main" id="{FDBC84C8-F6D1-427D-AADC-FD02DA2016EC}"/>
              </a:ext>
            </a:extLst>
          </p:cNvPr>
          <p:cNvSpPr txBox="1"/>
          <p:nvPr/>
        </p:nvSpPr>
        <p:spPr>
          <a:xfrm>
            <a:off x="304800" y="3429000"/>
            <a:ext cx="8534400" cy="1200329"/>
          </a:xfrm>
          <a:prstGeom prst="rect">
            <a:avLst/>
          </a:prstGeom>
          <a:solidFill>
            <a:schemeClr val="tx1"/>
          </a:solidFill>
          <a:ln>
            <a:solidFill>
              <a:schemeClr val="bg1">
                <a:lumMod val="75000"/>
              </a:schemeClr>
            </a:solidFill>
          </a:ln>
        </p:spPr>
        <p:txBody>
          <a:bodyPr wrap="square" rtlCol="0">
            <a:spAutoFit/>
          </a:bodyPr>
          <a:lstStyle/>
          <a:p>
            <a:r>
              <a:rPr lang="en-US" dirty="0">
                <a:solidFill>
                  <a:schemeClr val="accent3">
                    <a:lumMod val="40000"/>
                    <a:lumOff val="60000"/>
                  </a:schemeClr>
                </a:solidFill>
                <a:latin typeface="Consolas" panose="020B0609020204030204" pitchFamily="49" charset="0"/>
              </a:rPr>
              <a:t>CREATE TABLE </a:t>
            </a:r>
            <a:r>
              <a:rPr lang="en-US" dirty="0" err="1">
                <a:solidFill>
                  <a:schemeClr val="accent3">
                    <a:lumMod val="40000"/>
                    <a:lumOff val="60000"/>
                  </a:schemeClr>
                </a:solidFill>
                <a:latin typeface="Consolas" panose="020B0609020204030204" pitchFamily="49" charset="0"/>
              </a:rPr>
              <a:t>names_i_like</a:t>
            </a:r>
            <a:r>
              <a:rPr lang="en-US" dirty="0">
                <a:solidFill>
                  <a:schemeClr val="accent3">
                    <a:lumMod val="40000"/>
                    <a:lumOff val="60000"/>
                  </a:schemeClr>
                </a:solidFill>
                <a:latin typeface="Consolas" panose="020B0609020204030204" pitchFamily="49" charset="0"/>
              </a:rPr>
              <a:t> (</a:t>
            </a:r>
          </a:p>
          <a:p>
            <a:r>
              <a:rPr lang="en-US" dirty="0">
                <a:solidFill>
                  <a:schemeClr val="accent3">
                    <a:lumMod val="40000"/>
                    <a:lumOff val="60000"/>
                  </a:schemeClr>
                </a:solidFill>
                <a:latin typeface="Consolas" panose="020B0609020204030204" pitchFamily="49" charset="0"/>
              </a:rPr>
              <a:t>	id SERIAL PRIMARY KEY,</a:t>
            </a:r>
          </a:p>
          <a:p>
            <a:r>
              <a:rPr lang="en-US" dirty="0">
                <a:solidFill>
                  <a:schemeClr val="accent3">
                    <a:lumMod val="40000"/>
                    <a:lumOff val="60000"/>
                  </a:schemeClr>
                </a:solidFill>
                <a:latin typeface="Consolas" panose="020B0609020204030204" pitchFamily="49" charset="0"/>
              </a:rPr>
              <a:t>	name VARCHAR(20) </a:t>
            </a:r>
            <a:r>
              <a:rPr lang="en-US" dirty="0">
                <a:solidFill>
                  <a:srgbClr val="FFC000"/>
                </a:solidFill>
                <a:latin typeface="Consolas" panose="020B0609020204030204" pitchFamily="49" charset="0"/>
              </a:rPr>
              <a:t>UNIQUE</a:t>
            </a:r>
          </a:p>
          <a:p>
            <a:r>
              <a:rPr lang="en-US" dirty="0">
                <a:solidFill>
                  <a:schemeClr val="accent3">
                    <a:lumMod val="40000"/>
                    <a:lumOff val="60000"/>
                  </a:schemeClr>
                </a:solidFill>
                <a:latin typeface="Consolas" panose="020B0609020204030204" pitchFamily="49" charset="0"/>
              </a:rPr>
              <a:t>	);</a:t>
            </a:r>
          </a:p>
        </p:txBody>
      </p:sp>
      <p:sp>
        <p:nvSpPr>
          <p:cNvPr id="8" name="TextBox 7">
            <a:extLst>
              <a:ext uri="{FF2B5EF4-FFF2-40B4-BE49-F238E27FC236}">
                <a16:creationId xmlns:a16="http://schemas.microsoft.com/office/drawing/2014/main" id="{D60B03B8-C859-458C-98E5-874A9D75B19F}"/>
              </a:ext>
            </a:extLst>
          </p:cNvPr>
          <p:cNvSpPr txBox="1"/>
          <p:nvPr/>
        </p:nvSpPr>
        <p:spPr>
          <a:xfrm>
            <a:off x="311727" y="4892675"/>
            <a:ext cx="8534400" cy="1754326"/>
          </a:xfrm>
          <a:prstGeom prst="rect">
            <a:avLst/>
          </a:prstGeom>
          <a:solidFill>
            <a:schemeClr val="tx1"/>
          </a:solidFill>
          <a:ln>
            <a:solidFill>
              <a:schemeClr val="bg1">
                <a:lumMod val="75000"/>
              </a:schemeClr>
            </a:solidFill>
          </a:ln>
        </p:spPr>
        <p:txBody>
          <a:bodyPr wrap="square" rtlCol="0">
            <a:spAutoFit/>
          </a:bodyPr>
          <a:lstStyle/>
          <a:p>
            <a:r>
              <a:rPr lang="en-US" dirty="0">
                <a:solidFill>
                  <a:schemeClr val="accent3">
                    <a:lumMod val="40000"/>
                    <a:lumOff val="60000"/>
                  </a:schemeClr>
                </a:solidFill>
                <a:latin typeface="Consolas" panose="020B0609020204030204" pitchFamily="49" charset="0"/>
              </a:rPr>
              <a:t>CREATE TABLE </a:t>
            </a:r>
            <a:r>
              <a:rPr lang="en-US" dirty="0" err="1">
                <a:solidFill>
                  <a:schemeClr val="accent3">
                    <a:lumMod val="40000"/>
                    <a:lumOff val="60000"/>
                  </a:schemeClr>
                </a:solidFill>
                <a:latin typeface="Consolas" panose="020B0609020204030204" pitchFamily="49" charset="0"/>
              </a:rPr>
              <a:t>names_for_animals</a:t>
            </a:r>
            <a:r>
              <a:rPr lang="en-US" dirty="0">
                <a:solidFill>
                  <a:schemeClr val="accent3">
                    <a:lumMod val="40000"/>
                    <a:lumOff val="60000"/>
                  </a:schemeClr>
                </a:solidFill>
                <a:latin typeface="Consolas" panose="020B0609020204030204" pitchFamily="49" charset="0"/>
              </a:rPr>
              <a:t> (</a:t>
            </a:r>
          </a:p>
          <a:p>
            <a:r>
              <a:rPr lang="en-US" dirty="0">
                <a:solidFill>
                  <a:schemeClr val="accent3">
                    <a:lumMod val="40000"/>
                    <a:lumOff val="60000"/>
                  </a:schemeClr>
                </a:solidFill>
                <a:latin typeface="Consolas" panose="020B0609020204030204" pitchFamily="49" charset="0"/>
              </a:rPr>
              <a:t>	id SERIAL PRIMARY KEY,</a:t>
            </a:r>
          </a:p>
          <a:p>
            <a:r>
              <a:rPr lang="en-US" dirty="0">
                <a:solidFill>
                  <a:schemeClr val="accent3">
                    <a:lumMod val="40000"/>
                    <a:lumOff val="60000"/>
                  </a:schemeClr>
                </a:solidFill>
                <a:latin typeface="Consolas" panose="020B0609020204030204" pitchFamily="49" charset="0"/>
              </a:rPr>
              <a:t>	animal VARCHAR(20),</a:t>
            </a:r>
          </a:p>
          <a:p>
            <a:r>
              <a:rPr lang="en-US" dirty="0">
                <a:solidFill>
                  <a:schemeClr val="accent3">
                    <a:lumMod val="40000"/>
                    <a:lumOff val="60000"/>
                  </a:schemeClr>
                </a:solidFill>
                <a:latin typeface="Consolas" panose="020B0609020204030204" pitchFamily="49" charset="0"/>
              </a:rPr>
              <a:t>	name VARCHAR(20),</a:t>
            </a:r>
          </a:p>
          <a:p>
            <a:r>
              <a:rPr lang="en-US" dirty="0">
                <a:solidFill>
                  <a:schemeClr val="accent3">
                    <a:lumMod val="40000"/>
                    <a:lumOff val="60000"/>
                  </a:schemeClr>
                </a:solidFill>
                <a:latin typeface="Consolas" panose="020B0609020204030204" pitchFamily="49" charset="0"/>
              </a:rPr>
              <a:t>	</a:t>
            </a:r>
            <a:r>
              <a:rPr lang="en-US" dirty="0">
                <a:solidFill>
                  <a:srgbClr val="FFC000"/>
                </a:solidFill>
                <a:latin typeface="Consolas" panose="020B0609020204030204" pitchFamily="49" charset="0"/>
              </a:rPr>
              <a:t>UNIQUE(animal, name)</a:t>
            </a:r>
          </a:p>
          <a:p>
            <a:r>
              <a:rPr lang="en-US" dirty="0">
                <a:solidFill>
                  <a:schemeClr val="accent3">
                    <a:lumMod val="40000"/>
                    <a:lumOff val="60000"/>
                  </a:schemeClr>
                </a:solidFill>
                <a:latin typeface="Consolas" panose="020B0609020204030204" pitchFamily="49" charset="0"/>
              </a:rPr>
              <a:t>	);</a:t>
            </a:r>
          </a:p>
        </p:txBody>
      </p:sp>
    </p:spTree>
    <p:extLst>
      <p:ext uri="{BB962C8B-B14F-4D97-AF65-F5344CB8AC3E}">
        <p14:creationId xmlns:p14="http://schemas.microsoft.com/office/powerpoint/2010/main" val="1137508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EF6401-DCD3-40FE-AD76-2E4ABA5279C7}"/>
              </a:ext>
            </a:extLst>
          </p:cNvPr>
          <p:cNvSpPr>
            <a:spLocks noGrp="1"/>
          </p:cNvSpPr>
          <p:nvPr>
            <p:ph type="title"/>
          </p:nvPr>
        </p:nvSpPr>
        <p:spPr/>
        <p:txBody>
          <a:bodyPr/>
          <a:lstStyle/>
          <a:p>
            <a:r>
              <a:rPr lang="en-US" dirty="0"/>
              <a:t>PRIMARY KEY</a:t>
            </a:r>
          </a:p>
        </p:txBody>
      </p:sp>
      <p:sp>
        <p:nvSpPr>
          <p:cNvPr id="6" name="Content Placeholder 5">
            <a:extLst>
              <a:ext uri="{FF2B5EF4-FFF2-40B4-BE49-F238E27FC236}">
                <a16:creationId xmlns:a16="http://schemas.microsoft.com/office/drawing/2014/main" id="{A2FE32E7-05E5-41A5-BC4C-73182E089C5E}"/>
              </a:ext>
            </a:extLst>
          </p:cNvPr>
          <p:cNvSpPr>
            <a:spLocks noGrp="1"/>
          </p:cNvSpPr>
          <p:nvPr>
            <p:ph idx="1"/>
          </p:nvPr>
        </p:nvSpPr>
        <p:spPr>
          <a:xfrm>
            <a:off x="457200" y="1935163"/>
            <a:ext cx="8229600" cy="884237"/>
          </a:xfrm>
        </p:spPr>
        <p:txBody>
          <a:bodyPr/>
          <a:lstStyle/>
          <a:p>
            <a:r>
              <a:rPr lang="en-US" dirty="0"/>
              <a:t>A primary key serves as a unique identifier for a row of data.</a:t>
            </a:r>
          </a:p>
          <a:p>
            <a:r>
              <a:rPr lang="en-US" dirty="0"/>
              <a:t>Primary keys are implicitly UNIQUE and NOT NULL.</a:t>
            </a:r>
          </a:p>
          <a:p>
            <a:r>
              <a:rPr lang="en-US" dirty="0"/>
              <a:t>A tables primary key can be formed from multiple columns as a </a:t>
            </a:r>
            <a:r>
              <a:rPr lang="en-US" b="1" dirty="0"/>
              <a:t>composite primary key</a:t>
            </a:r>
            <a:r>
              <a:rPr lang="en-US" dirty="0"/>
              <a:t>.</a:t>
            </a:r>
          </a:p>
        </p:txBody>
      </p:sp>
      <p:sp>
        <p:nvSpPr>
          <p:cNvPr id="4" name="Slide Number Placeholder 3">
            <a:extLst>
              <a:ext uri="{FF2B5EF4-FFF2-40B4-BE49-F238E27FC236}">
                <a16:creationId xmlns:a16="http://schemas.microsoft.com/office/drawing/2014/main" id="{70FDFC73-8940-4F79-8780-16B2ECF4FE70}"/>
              </a:ext>
            </a:extLst>
          </p:cNvPr>
          <p:cNvSpPr>
            <a:spLocks noGrp="1"/>
          </p:cNvSpPr>
          <p:nvPr>
            <p:ph type="sldNum" sz="quarter" idx="11"/>
          </p:nvPr>
        </p:nvSpPr>
        <p:spPr/>
        <p:txBody>
          <a:bodyPr/>
          <a:lstStyle/>
          <a:p>
            <a:fld id="{EC28DE53-7C7A-4C36-BD6C-532B6642A1E1}" type="slidenum">
              <a:rPr lang="en-US" smtClean="0"/>
              <a:t>23</a:t>
            </a:fld>
            <a:endParaRPr lang="en-US"/>
          </a:p>
        </p:txBody>
      </p:sp>
      <p:sp>
        <p:nvSpPr>
          <p:cNvPr id="7" name="TextBox 6">
            <a:extLst>
              <a:ext uri="{FF2B5EF4-FFF2-40B4-BE49-F238E27FC236}">
                <a16:creationId xmlns:a16="http://schemas.microsoft.com/office/drawing/2014/main" id="{FDBC84C8-F6D1-427D-AADC-FD02DA2016EC}"/>
              </a:ext>
            </a:extLst>
          </p:cNvPr>
          <p:cNvSpPr txBox="1"/>
          <p:nvPr/>
        </p:nvSpPr>
        <p:spPr>
          <a:xfrm>
            <a:off x="311727" y="4017819"/>
            <a:ext cx="8534400" cy="646331"/>
          </a:xfrm>
          <a:prstGeom prst="rect">
            <a:avLst/>
          </a:prstGeom>
          <a:solidFill>
            <a:schemeClr val="tx1"/>
          </a:solidFill>
          <a:ln>
            <a:solidFill>
              <a:schemeClr val="bg1">
                <a:lumMod val="75000"/>
              </a:schemeClr>
            </a:solidFill>
          </a:ln>
        </p:spPr>
        <p:txBody>
          <a:bodyPr wrap="square" rtlCol="0">
            <a:spAutoFit/>
          </a:bodyPr>
          <a:lstStyle/>
          <a:p>
            <a:r>
              <a:rPr lang="en-US" dirty="0">
                <a:solidFill>
                  <a:schemeClr val="accent3">
                    <a:lumMod val="40000"/>
                    <a:lumOff val="60000"/>
                  </a:schemeClr>
                </a:solidFill>
                <a:latin typeface="Consolas" panose="020B0609020204030204" pitchFamily="49" charset="0"/>
              </a:rPr>
              <a:t>CREATE TABLE </a:t>
            </a:r>
            <a:r>
              <a:rPr lang="en-US" dirty="0" err="1">
                <a:solidFill>
                  <a:schemeClr val="accent3">
                    <a:lumMod val="40000"/>
                    <a:lumOff val="60000"/>
                  </a:schemeClr>
                </a:solidFill>
                <a:latin typeface="Consolas" panose="020B0609020204030204" pitchFamily="49" charset="0"/>
              </a:rPr>
              <a:t>my_keys</a:t>
            </a:r>
            <a:r>
              <a:rPr lang="en-US" dirty="0">
                <a:solidFill>
                  <a:schemeClr val="accent3">
                    <a:lumMod val="40000"/>
                    <a:lumOff val="60000"/>
                  </a:schemeClr>
                </a:solidFill>
                <a:latin typeface="Consolas" panose="020B0609020204030204" pitchFamily="49" charset="0"/>
              </a:rPr>
              <a:t> (</a:t>
            </a:r>
          </a:p>
          <a:p>
            <a:r>
              <a:rPr lang="en-US" dirty="0">
                <a:solidFill>
                  <a:schemeClr val="accent3">
                    <a:lumMod val="40000"/>
                    <a:lumOff val="60000"/>
                  </a:schemeClr>
                </a:solidFill>
                <a:latin typeface="Consolas" panose="020B0609020204030204" pitchFamily="49" charset="0"/>
              </a:rPr>
              <a:t>	id SERIAL </a:t>
            </a:r>
            <a:r>
              <a:rPr lang="en-US" dirty="0">
                <a:solidFill>
                  <a:srgbClr val="FFC000"/>
                </a:solidFill>
                <a:latin typeface="Consolas" panose="020B0609020204030204" pitchFamily="49" charset="0"/>
              </a:rPr>
              <a:t>PRIMARY KEY</a:t>
            </a:r>
            <a:r>
              <a:rPr lang="en-US" dirty="0">
                <a:solidFill>
                  <a:schemeClr val="accent3">
                    <a:lumMod val="40000"/>
                    <a:lumOff val="60000"/>
                  </a:schemeClr>
                </a:solidFill>
                <a:latin typeface="Consolas" panose="020B0609020204030204" pitchFamily="49" charset="0"/>
              </a:rPr>
              <a:t>);</a:t>
            </a:r>
          </a:p>
        </p:txBody>
      </p:sp>
      <p:sp>
        <p:nvSpPr>
          <p:cNvPr id="8" name="TextBox 7">
            <a:extLst>
              <a:ext uri="{FF2B5EF4-FFF2-40B4-BE49-F238E27FC236}">
                <a16:creationId xmlns:a16="http://schemas.microsoft.com/office/drawing/2014/main" id="{D60B03B8-C859-458C-98E5-874A9D75B19F}"/>
              </a:ext>
            </a:extLst>
          </p:cNvPr>
          <p:cNvSpPr txBox="1"/>
          <p:nvPr/>
        </p:nvSpPr>
        <p:spPr>
          <a:xfrm>
            <a:off x="311727" y="4892675"/>
            <a:ext cx="8534400" cy="1477328"/>
          </a:xfrm>
          <a:prstGeom prst="rect">
            <a:avLst/>
          </a:prstGeom>
          <a:solidFill>
            <a:schemeClr val="tx1"/>
          </a:solidFill>
          <a:ln>
            <a:solidFill>
              <a:schemeClr val="bg1">
                <a:lumMod val="75000"/>
              </a:schemeClr>
            </a:solidFill>
          </a:ln>
        </p:spPr>
        <p:txBody>
          <a:bodyPr wrap="square" rtlCol="0">
            <a:spAutoFit/>
          </a:bodyPr>
          <a:lstStyle/>
          <a:p>
            <a:r>
              <a:rPr lang="en-US" dirty="0">
                <a:solidFill>
                  <a:schemeClr val="accent3">
                    <a:lumMod val="40000"/>
                    <a:lumOff val="60000"/>
                  </a:schemeClr>
                </a:solidFill>
                <a:latin typeface="Consolas" panose="020B0609020204030204" pitchFamily="49" charset="0"/>
              </a:rPr>
              <a:t>CREATE TABLE </a:t>
            </a:r>
            <a:r>
              <a:rPr lang="en-US" dirty="0" err="1">
                <a:solidFill>
                  <a:schemeClr val="accent3">
                    <a:lumMod val="40000"/>
                    <a:lumOff val="60000"/>
                  </a:schemeClr>
                </a:solidFill>
                <a:latin typeface="Consolas" panose="020B0609020204030204" pitchFamily="49" charset="0"/>
              </a:rPr>
              <a:t>my_composite_keys</a:t>
            </a:r>
            <a:r>
              <a:rPr lang="en-US" dirty="0">
                <a:solidFill>
                  <a:schemeClr val="accent3">
                    <a:lumMod val="40000"/>
                    <a:lumOff val="60000"/>
                  </a:schemeClr>
                </a:solidFill>
                <a:latin typeface="Consolas" panose="020B0609020204030204" pitchFamily="49" charset="0"/>
              </a:rPr>
              <a:t> (</a:t>
            </a:r>
          </a:p>
          <a:p>
            <a:r>
              <a:rPr lang="en-US" dirty="0">
                <a:solidFill>
                  <a:schemeClr val="accent3">
                    <a:lumMod val="40000"/>
                    <a:lumOff val="60000"/>
                  </a:schemeClr>
                </a:solidFill>
                <a:latin typeface="Consolas" panose="020B0609020204030204" pitchFamily="49" charset="0"/>
              </a:rPr>
              <a:t>	id integer,</a:t>
            </a:r>
          </a:p>
          <a:p>
            <a:r>
              <a:rPr lang="en-US" dirty="0">
                <a:solidFill>
                  <a:schemeClr val="accent3">
                    <a:lumMod val="40000"/>
                    <a:lumOff val="60000"/>
                  </a:schemeClr>
                </a:solidFill>
                <a:latin typeface="Consolas" panose="020B0609020204030204" pitchFamily="49" charset="0"/>
              </a:rPr>
              <a:t>	</a:t>
            </a:r>
            <a:r>
              <a:rPr lang="en-US" dirty="0" err="1">
                <a:solidFill>
                  <a:schemeClr val="accent3">
                    <a:lumMod val="40000"/>
                    <a:lumOff val="60000"/>
                  </a:schemeClr>
                </a:solidFill>
                <a:latin typeface="Consolas" panose="020B0609020204030204" pitchFamily="49" charset="0"/>
              </a:rPr>
              <a:t>other_id</a:t>
            </a:r>
            <a:r>
              <a:rPr lang="en-US" dirty="0">
                <a:solidFill>
                  <a:schemeClr val="accent3">
                    <a:lumMod val="40000"/>
                    <a:lumOff val="60000"/>
                  </a:schemeClr>
                </a:solidFill>
                <a:latin typeface="Consolas" panose="020B0609020204030204" pitchFamily="49" charset="0"/>
              </a:rPr>
              <a:t> SERIAL,</a:t>
            </a:r>
          </a:p>
          <a:p>
            <a:r>
              <a:rPr lang="en-US" dirty="0">
                <a:solidFill>
                  <a:schemeClr val="accent3">
                    <a:lumMod val="40000"/>
                    <a:lumOff val="60000"/>
                  </a:schemeClr>
                </a:solidFill>
                <a:latin typeface="Consolas" panose="020B0609020204030204" pitchFamily="49" charset="0"/>
              </a:rPr>
              <a:t>	</a:t>
            </a:r>
            <a:r>
              <a:rPr lang="en-US" dirty="0">
                <a:solidFill>
                  <a:srgbClr val="FFC000"/>
                </a:solidFill>
                <a:latin typeface="Consolas" panose="020B0609020204030204" pitchFamily="49" charset="0"/>
              </a:rPr>
              <a:t>PRIMARY KEY(id, </a:t>
            </a:r>
            <a:r>
              <a:rPr lang="en-US" dirty="0" err="1">
                <a:solidFill>
                  <a:srgbClr val="FFC000"/>
                </a:solidFill>
                <a:latin typeface="Consolas" panose="020B0609020204030204" pitchFamily="49" charset="0"/>
              </a:rPr>
              <a:t>other_id</a:t>
            </a:r>
            <a:r>
              <a:rPr lang="en-US" dirty="0">
                <a:solidFill>
                  <a:srgbClr val="FFC000"/>
                </a:solidFill>
                <a:latin typeface="Consolas" panose="020B0609020204030204" pitchFamily="49" charset="0"/>
              </a:rPr>
              <a:t>)</a:t>
            </a:r>
            <a:r>
              <a:rPr lang="en-US" dirty="0">
                <a:solidFill>
                  <a:schemeClr val="accent3">
                    <a:lumMod val="40000"/>
                    <a:lumOff val="60000"/>
                  </a:schemeClr>
                </a:solidFill>
                <a:latin typeface="Consolas" panose="020B0609020204030204" pitchFamily="49" charset="0"/>
              </a:rPr>
              <a:t>	</a:t>
            </a:r>
          </a:p>
          <a:p>
            <a:r>
              <a:rPr lang="en-US" dirty="0">
                <a:solidFill>
                  <a:schemeClr val="accent3">
                    <a:lumMod val="40000"/>
                    <a:lumOff val="60000"/>
                  </a:schemeClr>
                </a:solidFill>
                <a:latin typeface="Consolas" panose="020B0609020204030204" pitchFamily="49" charset="0"/>
              </a:rPr>
              <a:t>);</a:t>
            </a:r>
          </a:p>
        </p:txBody>
      </p:sp>
    </p:spTree>
    <p:extLst>
      <p:ext uri="{BB962C8B-B14F-4D97-AF65-F5344CB8AC3E}">
        <p14:creationId xmlns:p14="http://schemas.microsoft.com/office/powerpoint/2010/main" val="3197579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EF6401-DCD3-40FE-AD76-2E4ABA5279C7}"/>
              </a:ext>
            </a:extLst>
          </p:cNvPr>
          <p:cNvSpPr>
            <a:spLocks noGrp="1"/>
          </p:cNvSpPr>
          <p:nvPr>
            <p:ph type="title"/>
          </p:nvPr>
        </p:nvSpPr>
        <p:spPr/>
        <p:txBody>
          <a:bodyPr/>
          <a:lstStyle/>
          <a:p>
            <a:r>
              <a:rPr lang="en-US" dirty="0"/>
              <a:t>FOREIGN KEY</a:t>
            </a:r>
          </a:p>
        </p:txBody>
      </p:sp>
      <p:sp>
        <p:nvSpPr>
          <p:cNvPr id="6" name="Content Placeholder 5">
            <a:extLst>
              <a:ext uri="{FF2B5EF4-FFF2-40B4-BE49-F238E27FC236}">
                <a16:creationId xmlns:a16="http://schemas.microsoft.com/office/drawing/2014/main" id="{A2FE32E7-05E5-41A5-BC4C-73182E089C5E}"/>
              </a:ext>
            </a:extLst>
          </p:cNvPr>
          <p:cNvSpPr>
            <a:spLocks noGrp="1"/>
          </p:cNvSpPr>
          <p:nvPr>
            <p:ph idx="1"/>
          </p:nvPr>
        </p:nvSpPr>
        <p:spPr>
          <a:xfrm>
            <a:off x="457200" y="1935163"/>
            <a:ext cx="8229600" cy="884237"/>
          </a:xfrm>
        </p:spPr>
        <p:txBody>
          <a:bodyPr/>
          <a:lstStyle/>
          <a:p>
            <a:r>
              <a:rPr lang="en-US" dirty="0"/>
              <a:t>The foreign key constraint defines that a column value references a row in another table (or potentially the same table).</a:t>
            </a:r>
          </a:p>
          <a:p>
            <a:r>
              <a:rPr lang="en-US" dirty="0"/>
              <a:t>A foreign key column must reference a </a:t>
            </a:r>
            <a:r>
              <a:rPr lang="en-US" b="1" dirty="0"/>
              <a:t>valid row in the other table</a:t>
            </a:r>
            <a:r>
              <a:rPr lang="en-US" dirty="0"/>
              <a:t> or otherwise be null. This helps to enforce referential integrity.</a:t>
            </a:r>
          </a:p>
        </p:txBody>
      </p:sp>
      <p:sp>
        <p:nvSpPr>
          <p:cNvPr id="4" name="Slide Number Placeholder 3">
            <a:extLst>
              <a:ext uri="{FF2B5EF4-FFF2-40B4-BE49-F238E27FC236}">
                <a16:creationId xmlns:a16="http://schemas.microsoft.com/office/drawing/2014/main" id="{70FDFC73-8940-4F79-8780-16B2ECF4FE70}"/>
              </a:ext>
            </a:extLst>
          </p:cNvPr>
          <p:cNvSpPr>
            <a:spLocks noGrp="1"/>
          </p:cNvSpPr>
          <p:nvPr>
            <p:ph type="sldNum" sz="quarter" idx="11"/>
          </p:nvPr>
        </p:nvSpPr>
        <p:spPr/>
        <p:txBody>
          <a:bodyPr/>
          <a:lstStyle/>
          <a:p>
            <a:fld id="{EC28DE53-7C7A-4C36-BD6C-532B6642A1E1}" type="slidenum">
              <a:rPr lang="en-US" smtClean="0"/>
              <a:t>24</a:t>
            </a:fld>
            <a:endParaRPr lang="en-US"/>
          </a:p>
        </p:txBody>
      </p:sp>
      <p:sp>
        <p:nvSpPr>
          <p:cNvPr id="7" name="TextBox 6">
            <a:extLst>
              <a:ext uri="{FF2B5EF4-FFF2-40B4-BE49-F238E27FC236}">
                <a16:creationId xmlns:a16="http://schemas.microsoft.com/office/drawing/2014/main" id="{FDBC84C8-F6D1-427D-AADC-FD02DA2016EC}"/>
              </a:ext>
            </a:extLst>
          </p:cNvPr>
          <p:cNvSpPr txBox="1"/>
          <p:nvPr/>
        </p:nvSpPr>
        <p:spPr>
          <a:xfrm>
            <a:off x="311727" y="4017819"/>
            <a:ext cx="8534400" cy="2308324"/>
          </a:xfrm>
          <a:prstGeom prst="rect">
            <a:avLst/>
          </a:prstGeom>
          <a:solidFill>
            <a:schemeClr val="tx1"/>
          </a:solidFill>
          <a:ln>
            <a:solidFill>
              <a:schemeClr val="bg1">
                <a:lumMod val="75000"/>
              </a:schemeClr>
            </a:solidFill>
          </a:ln>
        </p:spPr>
        <p:txBody>
          <a:bodyPr wrap="square" rtlCol="0">
            <a:spAutoFit/>
          </a:bodyPr>
          <a:lstStyle/>
          <a:p>
            <a:r>
              <a:rPr lang="en-US" dirty="0">
                <a:solidFill>
                  <a:schemeClr val="accent3">
                    <a:lumMod val="40000"/>
                    <a:lumOff val="60000"/>
                  </a:schemeClr>
                </a:solidFill>
                <a:latin typeface="Consolas" panose="020B0609020204030204" pitchFamily="49" charset="0"/>
              </a:rPr>
              <a:t>CREATE TABLE </a:t>
            </a:r>
            <a:r>
              <a:rPr lang="en-US" dirty="0" err="1">
                <a:solidFill>
                  <a:schemeClr val="accent3">
                    <a:lumMod val="40000"/>
                    <a:lumOff val="60000"/>
                  </a:schemeClr>
                </a:solidFill>
                <a:latin typeface="Consolas" panose="020B0609020204030204" pitchFamily="49" charset="0"/>
              </a:rPr>
              <a:t>table_a</a:t>
            </a:r>
            <a:r>
              <a:rPr lang="en-US" dirty="0">
                <a:solidFill>
                  <a:schemeClr val="accent3">
                    <a:lumMod val="40000"/>
                    <a:lumOff val="60000"/>
                  </a:schemeClr>
                </a:solidFill>
                <a:latin typeface="Consolas" panose="020B0609020204030204" pitchFamily="49" charset="0"/>
              </a:rPr>
              <a:t> (</a:t>
            </a:r>
          </a:p>
          <a:p>
            <a:r>
              <a:rPr lang="en-US" dirty="0">
                <a:solidFill>
                  <a:schemeClr val="accent3">
                    <a:lumMod val="40000"/>
                    <a:lumOff val="60000"/>
                  </a:schemeClr>
                </a:solidFill>
                <a:latin typeface="Consolas" panose="020B0609020204030204" pitchFamily="49" charset="0"/>
              </a:rPr>
              <a:t>	id SERIAL PRIMARY KEY</a:t>
            </a:r>
          </a:p>
          <a:p>
            <a:r>
              <a:rPr lang="en-US" dirty="0">
                <a:solidFill>
                  <a:schemeClr val="accent3">
                    <a:lumMod val="40000"/>
                    <a:lumOff val="60000"/>
                  </a:schemeClr>
                </a:solidFill>
                <a:latin typeface="Consolas" panose="020B0609020204030204" pitchFamily="49" charset="0"/>
              </a:rPr>
              <a:t>);</a:t>
            </a:r>
          </a:p>
          <a:p>
            <a:endParaRPr lang="en-US" dirty="0">
              <a:solidFill>
                <a:schemeClr val="accent3">
                  <a:lumMod val="40000"/>
                  <a:lumOff val="60000"/>
                </a:schemeClr>
              </a:solidFill>
              <a:latin typeface="Consolas" panose="020B0609020204030204" pitchFamily="49" charset="0"/>
            </a:endParaRPr>
          </a:p>
          <a:p>
            <a:r>
              <a:rPr lang="en-US" dirty="0">
                <a:solidFill>
                  <a:schemeClr val="accent3">
                    <a:lumMod val="40000"/>
                    <a:lumOff val="60000"/>
                  </a:schemeClr>
                </a:solidFill>
                <a:latin typeface="Consolas" panose="020B0609020204030204" pitchFamily="49" charset="0"/>
              </a:rPr>
              <a:t>CREATE TABLE </a:t>
            </a:r>
            <a:r>
              <a:rPr lang="en-US" dirty="0" err="1">
                <a:solidFill>
                  <a:schemeClr val="accent3">
                    <a:lumMod val="40000"/>
                    <a:lumOff val="60000"/>
                  </a:schemeClr>
                </a:solidFill>
                <a:latin typeface="Consolas" panose="020B0609020204030204" pitchFamily="49" charset="0"/>
              </a:rPr>
              <a:t>table_b</a:t>
            </a:r>
            <a:r>
              <a:rPr lang="en-US" dirty="0">
                <a:solidFill>
                  <a:schemeClr val="accent3">
                    <a:lumMod val="40000"/>
                    <a:lumOff val="60000"/>
                  </a:schemeClr>
                </a:solidFill>
                <a:latin typeface="Consolas" panose="020B0609020204030204" pitchFamily="49" charset="0"/>
              </a:rPr>
              <a:t> (</a:t>
            </a:r>
          </a:p>
          <a:p>
            <a:r>
              <a:rPr lang="en-US" dirty="0">
                <a:solidFill>
                  <a:schemeClr val="accent3">
                    <a:lumMod val="40000"/>
                    <a:lumOff val="60000"/>
                  </a:schemeClr>
                </a:solidFill>
                <a:latin typeface="Consolas" panose="020B0609020204030204" pitchFamily="49" charset="0"/>
              </a:rPr>
              <a:t>	id SERIAL PRIMARY KEY,</a:t>
            </a:r>
          </a:p>
          <a:p>
            <a:r>
              <a:rPr lang="en-US" dirty="0">
                <a:solidFill>
                  <a:schemeClr val="accent3">
                    <a:lumMod val="40000"/>
                    <a:lumOff val="60000"/>
                  </a:schemeClr>
                </a:solidFill>
                <a:latin typeface="Consolas" panose="020B0609020204030204" pitchFamily="49" charset="0"/>
              </a:rPr>
              <a:t>	</a:t>
            </a:r>
            <a:r>
              <a:rPr lang="en-US" dirty="0" err="1">
                <a:solidFill>
                  <a:schemeClr val="accent3">
                    <a:lumMod val="40000"/>
                    <a:lumOff val="60000"/>
                  </a:schemeClr>
                </a:solidFill>
                <a:latin typeface="Consolas" panose="020B0609020204030204" pitchFamily="49" charset="0"/>
              </a:rPr>
              <a:t>table_a_ref</a:t>
            </a:r>
            <a:r>
              <a:rPr lang="en-US" dirty="0">
                <a:solidFill>
                  <a:schemeClr val="accent3">
                    <a:lumMod val="40000"/>
                    <a:lumOff val="60000"/>
                  </a:schemeClr>
                </a:solidFill>
                <a:latin typeface="Consolas" panose="020B0609020204030204" pitchFamily="49" charset="0"/>
              </a:rPr>
              <a:t> INTEGER </a:t>
            </a:r>
            <a:r>
              <a:rPr lang="en-US" dirty="0">
                <a:solidFill>
                  <a:srgbClr val="FFC000"/>
                </a:solidFill>
                <a:latin typeface="Consolas" panose="020B0609020204030204" pitchFamily="49" charset="0"/>
              </a:rPr>
              <a:t>REFERENCES </a:t>
            </a:r>
            <a:r>
              <a:rPr lang="en-US" dirty="0" err="1">
                <a:solidFill>
                  <a:srgbClr val="FFC000"/>
                </a:solidFill>
                <a:latin typeface="Consolas" panose="020B0609020204030204" pitchFamily="49" charset="0"/>
              </a:rPr>
              <a:t>table_a</a:t>
            </a:r>
            <a:r>
              <a:rPr lang="en-US" dirty="0">
                <a:solidFill>
                  <a:srgbClr val="FFC000"/>
                </a:solidFill>
                <a:latin typeface="Consolas" panose="020B0609020204030204" pitchFamily="49" charset="0"/>
              </a:rPr>
              <a:t>(id)</a:t>
            </a:r>
            <a:r>
              <a:rPr lang="en-US" dirty="0">
                <a:solidFill>
                  <a:schemeClr val="accent3">
                    <a:lumMod val="40000"/>
                    <a:lumOff val="60000"/>
                  </a:schemeClr>
                </a:solidFill>
                <a:latin typeface="Consolas" panose="020B0609020204030204" pitchFamily="49" charset="0"/>
              </a:rPr>
              <a:t>	</a:t>
            </a:r>
          </a:p>
          <a:p>
            <a:r>
              <a:rPr lang="en-US" dirty="0">
                <a:solidFill>
                  <a:schemeClr val="accent3">
                    <a:lumMod val="40000"/>
                    <a:lumOff val="60000"/>
                  </a:schemeClr>
                </a:solidFill>
                <a:latin typeface="Consolas" panose="020B0609020204030204" pitchFamily="49" charset="0"/>
              </a:rPr>
              <a:t>);</a:t>
            </a:r>
          </a:p>
        </p:txBody>
      </p:sp>
    </p:spTree>
    <p:extLst>
      <p:ext uri="{BB962C8B-B14F-4D97-AF65-F5344CB8AC3E}">
        <p14:creationId xmlns:p14="http://schemas.microsoft.com/office/powerpoint/2010/main" val="627412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EF6401-DCD3-40FE-AD76-2E4ABA5279C7}"/>
              </a:ext>
            </a:extLst>
          </p:cNvPr>
          <p:cNvSpPr>
            <a:spLocks noGrp="1"/>
          </p:cNvSpPr>
          <p:nvPr>
            <p:ph type="title"/>
          </p:nvPr>
        </p:nvSpPr>
        <p:spPr/>
        <p:txBody>
          <a:bodyPr/>
          <a:lstStyle/>
          <a:p>
            <a:r>
              <a:rPr lang="en-US" dirty="0"/>
              <a:t>ON DELETE</a:t>
            </a:r>
          </a:p>
        </p:txBody>
      </p:sp>
      <p:sp>
        <p:nvSpPr>
          <p:cNvPr id="6" name="Content Placeholder 5">
            <a:extLst>
              <a:ext uri="{FF2B5EF4-FFF2-40B4-BE49-F238E27FC236}">
                <a16:creationId xmlns:a16="http://schemas.microsoft.com/office/drawing/2014/main" id="{A2FE32E7-05E5-41A5-BC4C-73182E089C5E}"/>
              </a:ext>
            </a:extLst>
          </p:cNvPr>
          <p:cNvSpPr>
            <a:spLocks noGrp="1"/>
          </p:cNvSpPr>
          <p:nvPr>
            <p:ph idx="1"/>
          </p:nvPr>
        </p:nvSpPr>
        <p:spPr>
          <a:xfrm>
            <a:off x="457200" y="1935163"/>
            <a:ext cx="8229600" cy="884237"/>
          </a:xfrm>
        </p:spPr>
        <p:txBody>
          <a:bodyPr/>
          <a:lstStyle/>
          <a:p>
            <a:r>
              <a:rPr lang="en-US" dirty="0"/>
              <a:t>The ON DELETE clause allows the definition of behavior following the deletion of a  </a:t>
            </a:r>
            <a:r>
              <a:rPr lang="en-US" b="1" dirty="0"/>
              <a:t>referenced</a:t>
            </a:r>
            <a:r>
              <a:rPr lang="en-US" dirty="0"/>
              <a:t> row. This stop data from being orphaned and maintain referential integrity.</a:t>
            </a:r>
          </a:p>
          <a:p>
            <a:pPr lvl="1"/>
            <a:r>
              <a:rPr lang="en-US" b="1" dirty="0"/>
              <a:t>NO ACTION </a:t>
            </a:r>
            <a:r>
              <a:rPr lang="en-US" dirty="0"/>
              <a:t>– No action follows the deletion of referenced rows. </a:t>
            </a:r>
            <a:r>
              <a:rPr lang="en-US" dirty="0">
                <a:solidFill>
                  <a:srgbClr val="FF0000"/>
                </a:solidFill>
              </a:rPr>
              <a:t>Warning: </a:t>
            </a:r>
            <a:r>
              <a:rPr lang="en-US" dirty="0">
                <a:solidFill>
                  <a:srgbClr val="680000"/>
                </a:solidFill>
              </a:rPr>
              <a:t>This will likely result in orphaned data and the loss of referential integrity.</a:t>
            </a:r>
            <a:endParaRPr lang="en-US" b="1" dirty="0">
              <a:solidFill>
                <a:srgbClr val="680000"/>
              </a:solidFill>
            </a:endParaRPr>
          </a:p>
          <a:p>
            <a:pPr lvl="1"/>
            <a:r>
              <a:rPr lang="en-US" b="1" dirty="0"/>
              <a:t>RESTRICT – </a:t>
            </a:r>
            <a:r>
              <a:rPr lang="en-US" dirty="0"/>
              <a:t>prevents deletion of rows which are being referenced by other rows</a:t>
            </a:r>
          </a:p>
          <a:p>
            <a:pPr lvl="1"/>
            <a:r>
              <a:rPr lang="en-US" b="1" dirty="0"/>
              <a:t>CASCADE – </a:t>
            </a:r>
            <a:r>
              <a:rPr lang="en-US" dirty="0"/>
              <a:t>Upon deletion of a referenced row, delete referencing rows.</a:t>
            </a:r>
            <a:r>
              <a:rPr lang="en-US" b="1" dirty="0"/>
              <a:t> </a:t>
            </a:r>
          </a:p>
          <a:p>
            <a:pPr lvl="1"/>
            <a:r>
              <a:rPr lang="en-US" b="1" dirty="0"/>
              <a:t>SET NULL – </a:t>
            </a:r>
            <a:r>
              <a:rPr lang="en-US" dirty="0"/>
              <a:t>Upon deletion set referencing columns to null. </a:t>
            </a:r>
            <a:r>
              <a:rPr lang="en-US" dirty="0">
                <a:solidFill>
                  <a:srgbClr val="FF0000"/>
                </a:solidFill>
              </a:rPr>
              <a:t>Warning: </a:t>
            </a:r>
            <a:r>
              <a:rPr lang="en-US" dirty="0">
                <a:solidFill>
                  <a:srgbClr val="680000"/>
                </a:solidFill>
              </a:rPr>
              <a:t>This will likely result in orphaned data.</a:t>
            </a:r>
          </a:p>
          <a:p>
            <a:pPr lvl="1"/>
            <a:r>
              <a:rPr lang="en-US" b="1" dirty="0"/>
              <a:t>SET DEFAULT – </a:t>
            </a:r>
            <a:r>
              <a:rPr lang="en-US" dirty="0"/>
              <a:t>Upon deletion set referencing columns to a define default value. </a:t>
            </a:r>
            <a:r>
              <a:rPr lang="en-US" dirty="0">
                <a:solidFill>
                  <a:srgbClr val="FF0000"/>
                </a:solidFill>
              </a:rPr>
              <a:t>Warning: </a:t>
            </a:r>
            <a:r>
              <a:rPr lang="en-US" dirty="0">
                <a:solidFill>
                  <a:srgbClr val="680000"/>
                </a:solidFill>
              </a:rPr>
              <a:t>This will likely result in orphaned data.</a:t>
            </a:r>
          </a:p>
          <a:p>
            <a:pPr lvl="1"/>
            <a:endParaRPr lang="en-US" dirty="0">
              <a:solidFill>
                <a:srgbClr val="680000"/>
              </a:solidFill>
            </a:endParaRPr>
          </a:p>
        </p:txBody>
      </p:sp>
      <p:sp>
        <p:nvSpPr>
          <p:cNvPr id="4" name="Slide Number Placeholder 3">
            <a:extLst>
              <a:ext uri="{FF2B5EF4-FFF2-40B4-BE49-F238E27FC236}">
                <a16:creationId xmlns:a16="http://schemas.microsoft.com/office/drawing/2014/main" id="{70FDFC73-8940-4F79-8780-16B2ECF4FE70}"/>
              </a:ext>
            </a:extLst>
          </p:cNvPr>
          <p:cNvSpPr>
            <a:spLocks noGrp="1"/>
          </p:cNvSpPr>
          <p:nvPr>
            <p:ph type="sldNum" sz="quarter" idx="11"/>
          </p:nvPr>
        </p:nvSpPr>
        <p:spPr/>
        <p:txBody>
          <a:bodyPr/>
          <a:lstStyle/>
          <a:p>
            <a:fld id="{EC28DE53-7C7A-4C36-BD6C-532B6642A1E1}" type="slidenum">
              <a:rPr lang="en-US" smtClean="0"/>
              <a:t>25</a:t>
            </a:fld>
            <a:endParaRPr lang="en-US"/>
          </a:p>
        </p:txBody>
      </p:sp>
    </p:spTree>
    <p:extLst>
      <p:ext uri="{BB962C8B-B14F-4D97-AF65-F5344CB8AC3E}">
        <p14:creationId xmlns:p14="http://schemas.microsoft.com/office/powerpoint/2010/main" val="3151080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PostgreSQL</a:t>
            </a:r>
          </a:p>
        </p:txBody>
      </p:sp>
      <p:sp>
        <p:nvSpPr>
          <p:cNvPr id="3" name="Content Placeholder 2"/>
          <p:cNvSpPr>
            <a:spLocks noGrp="1"/>
          </p:cNvSpPr>
          <p:nvPr>
            <p:ph idx="1"/>
          </p:nvPr>
        </p:nvSpPr>
        <p:spPr/>
        <p:txBody>
          <a:bodyPr/>
          <a:lstStyle/>
          <a:p>
            <a:r>
              <a:rPr lang="en-US" dirty="0"/>
              <a:t>In this course will be working primarily with PostgreSQL 10</a:t>
            </a:r>
          </a:p>
          <a:p>
            <a:r>
              <a:rPr lang="en-US" dirty="0"/>
              <a:t>We will use </a:t>
            </a:r>
            <a:r>
              <a:rPr lang="en-US" dirty="0" err="1"/>
              <a:t>pgAdmin</a:t>
            </a:r>
            <a:r>
              <a:rPr lang="en-US" dirty="0"/>
              <a:t> as a development and testing environment</a:t>
            </a:r>
          </a:p>
        </p:txBody>
      </p:sp>
      <p:sp>
        <p:nvSpPr>
          <p:cNvPr id="5" name="Slide Number Placeholder 4"/>
          <p:cNvSpPr>
            <a:spLocks noGrp="1"/>
          </p:cNvSpPr>
          <p:nvPr>
            <p:ph type="sldNum" sz="quarter" idx="11"/>
          </p:nvPr>
        </p:nvSpPr>
        <p:spPr/>
        <p:txBody>
          <a:bodyPr/>
          <a:lstStyle/>
          <a:p>
            <a:fld id="{0219E131-EB73-4020-BFE2-54AE52060F90}" type="slidenum">
              <a:rPr lang="en-US" smtClean="0"/>
              <a:pPr/>
              <a:t>26</a:t>
            </a:fld>
            <a:endParaRPr lang="en-US" dirty="0"/>
          </a:p>
        </p:txBody>
      </p:sp>
    </p:spTree>
    <p:extLst>
      <p:ext uri="{BB962C8B-B14F-4D97-AF65-F5344CB8AC3E}">
        <p14:creationId xmlns:p14="http://schemas.microsoft.com/office/powerpoint/2010/main" val="2496918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Building a sample Database</a:t>
            </a:r>
          </a:p>
        </p:txBody>
      </p:sp>
      <p:sp>
        <p:nvSpPr>
          <p:cNvPr id="3" name="Content Placeholder 2"/>
          <p:cNvSpPr>
            <a:spLocks noGrp="1"/>
          </p:cNvSpPr>
          <p:nvPr>
            <p:ph idx="1"/>
          </p:nvPr>
        </p:nvSpPr>
        <p:spPr/>
        <p:txBody>
          <a:bodyPr/>
          <a:lstStyle/>
          <a:p>
            <a:r>
              <a:rPr lang="en-US" dirty="0"/>
              <a:t>Now we can try to build our own database and normalize it to the 3NF</a:t>
            </a:r>
          </a:p>
          <a:p>
            <a:r>
              <a:rPr lang="en-US" dirty="0"/>
              <a:t>Think about real world objects, what data types your attributes will be, what keys you will need, and what kind of relationships you will set up</a:t>
            </a:r>
          </a:p>
          <a:p>
            <a:r>
              <a:rPr lang="en-US" dirty="0"/>
              <a:t>Remember to Normalize your tables!</a:t>
            </a:r>
          </a:p>
        </p:txBody>
      </p:sp>
      <p:sp>
        <p:nvSpPr>
          <p:cNvPr id="5" name="Slide Number Placeholder 4"/>
          <p:cNvSpPr>
            <a:spLocks noGrp="1"/>
          </p:cNvSpPr>
          <p:nvPr>
            <p:ph type="sldNum" sz="quarter" idx="11"/>
          </p:nvPr>
        </p:nvSpPr>
        <p:spPr/>
        <p:txBody>
          <a:bodyPr/>
          <a:lstStyle/>
          <a:p>
            <a:fld id="{0219E131-EB73-4020-BFE2-54AE52060F90}" type="slidenum">
              <a:rPr lang="en-US" smtClean="0"/>
              <a:pPr/>
              <a:t>27</a:t>
            </a:fld>
            <a:endParaRPr lang="en-US" dirty="0"/>
          </a:p>
        </p:txBody>
      </p:sp>
    </p:spTree>
    <p:extLst>
      <p:ext uri="{BB962C8B-B14F-4D97-AF65-F5344CB8AC3E}">
        <p14:creationId xmlns:p14="http://schemas.microsoft.com/office/powerpoint/2010/main" val="824926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Structured Query Language</a:t>
            </a:r>
          </a:p>
        </p:txBody>
      </p:sp>
      <p:sp>
        <p:nvSpPr>
          <p:cNvPr id="3" name="Content Placeholder 2"/>
          <p:cNvSpPr>
            <a:spLocks noGrp="1"/>
          </p:cNvSpPr>
          <p:nvPr>
            <p:ph idx="1"/>
          </p:nvPr>
        </p:nvSpPr>
        <p:spPr/>
        <p:txBody>
          <a:bodyPr/>
          <a:lstStyle/>
          <a:p>
            <a:r>
              <a:rPr lang="en-US" dirty="0"/>
              <a:t>Structured Query Language (SQL) is used to communicate with a database. </a:t>
            </a:r>
          </a:p>
          <a:p>
            <a:r>
              <a:rPr lang="en-US" dirty="0"/>
              <a:t>According to ANSI (American National Standards Institute), it is the standard language for relational database management systems. </a:t>
            </a:r>
          </a:p>
          <a:p>
            <a:r>
              <a:rPr lang="en-US" dirty="0"/>
              <a:t>SQL statements are used to perform tasks such as update data on a database, or retrieve data from a database. </a:t>
            </a:r>
          </a:p>
          <a:p>
            <a:r>
              <a:rPr lang="en-US" dirty="0"/>
              <a:t>Common relational database management systems that use SQL are: Oracle, Sybase, Microsoft SQL Server, DB2, etc.</a:t>
            </a:r>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28</a:t>
            </a:fld>
            <a:endParaRPr lang="en-US" dirty="0"/>
          </a:p>
        </p:txBody>
      </p:sp>
    </p:spTree>
    <p:extLst>
      <p:ext uri="{BB962C8B-B14F-4D97-AF65-F5344CB8AC3E}">
        <p14:creationId xmlns:p14="http://schemas.microsoft.com/office/powerpoint/2010/main" val="2620568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Working with SQL Statements</a:t>
            </a:r>
          </a:p>
        </p:txBody>
      </p:sp>
      <p:sp>
        <p:nvSpPr>
          <p:cNvPr id="3" name="Content Placeholder 2"/>
          <p:cNvSpPr>
            <a:spLocks noGrp="1"/>
          </p:cNvSpPr>
          <p:nvPr>
            <p:ph idx="1"/>
          </p:nvPr>
        </p:nvSpPr>
        <p:spPr/>
        <p:txBody>
          <a:bodyPr/>
          <a:lstStyle/>
          <a:p>
            <a:pPr marL="0" indent="0">
              <a:buNone/>
            </a:pPr>
            <a:r>
              <a:rPr lang="en-US" dirty="0"/>
              <a:t>Data Definition Language (DDL)</a:t>
            </a:r>
          </a:p>
          <a:p>
            <a:pPr lvl="1"/>
            <a:r>
              <a:rPr lang="en-US" sz="1600" dirty="0"/>
              <a:t>DDL statements are used to build and modify the structure of your tables and other objects in the database. When you execute a DDL statement, it takes effect immediately.</a:t>
            </a:r>
          </a:p>
          <a:p>
            <a:pPr lvl="2"/>
            <a:r>
              <a:rPr lang="en-US" sz="1600" dirty="0"/>
              <a:t>CREATE TABLE &lt;table name&gt; ( </a:t>
            </a:r>
          </a:p>
          <a:p>
            <a:pPr marL="685800" lvl="2" indent="0">
              <a:buNone/>
            </a:pPr>
            <a:r>
              <a:rPr lang="en-US" sz="1600" dirty="0"/>
              <a:t>        &lt;attribute name 1&gt; &lt;data type 1&gt;,</a:t>
            </a:r>
          </a:p>
          <a:p>
            <a:pPr marL="685800" lvl="2" indent="0">
              <a:buNone/>
            </a:pPr>
            <a:r>
              <a:rPr lang="en-US" sz="1600" dirty="0"/>
              <a:t>       &lt;attribute name 2&gt; &lt;data type 2&gt;);</a:t>
            </a:r>
          </a:p>
          <a:p>
            <a:pPr lvl="2"/>
            <a:r>
              <a:rPr lang="en-US" sz="1600" dirty="0"/>
              <a:t> ALTER TABLE &lt;table name&gt;</a:t>
            </a:r>
          </a:p>
          <a:p>
            <a:pPr marL="685800" lvl="2" indent="0">
              <a:buNone/>
            </a:pPr>
            <a:r>
              <a:rPr lang="en-US" sz="1600" dirty="0"/>
              <a:t>       ADD PRIMARY KEY &lt;attribute name 1&gt;;</a:t>
            </a:r>
          </a:p>
          <a:p>
            <a:pPr lvl="2"/>
            <a:r>
              <a:rPr lang="en-US" sz="1600" dirty="0"/>
              <a:t>DROP TABLE &lt;table name&gt;</a:t>
            </a:r>
          </a:p>
          <a:p>
            <a:pPr lvl="1"/>
            <a:endParaRPr lang="en-US" sz="1200"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29</a:t>
            </a:fld>
            <a:endParaRPr lang="en-US" dirty="0"/>
          </a:p>
        </p:txBody>
      </p:sp>
    </p:spTree>
    <p:extLst>
      <p:ext uri="{BB962C8B-B14F-4D97-AF65-F5344CB8AC3E}">
        <p14:creationId xmlns:p14="http://schemas.microsoft.com/office/powerpoint/2010/main" val="1980541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Database System Types (cont.)</a:t>
            </a:r>
          </a:p>
        </p:txBody>
      </p:sp>
      <p:sp>
        <p:nvSpPr>
          <p:cNvPr id="3" name="Content Placeholder 2"/>
          <p:cNvSpPr>
            <a:spLocks noGrp="1"/>
          </p:cNvSpPr>
          <p:nvPr>
            <p:ph idx="1"/>
          </p:nvPr>
        </p:nvSpPr>
        <p:spPr/>
        <p:txBody>
          <a:bodyPr/>
          <a:lstStyle/>
          <a:p>
            <a:r>
              <a:rPr lang="en-US" dirty="0"/>
              <a:t>Online Analytic Processing(OLAP)</a:t>
            </a:r>
          </a:p>
          <a:p>
            <a:pPr lvl="1"/>
            <a:r>
              <a:rPr lang="en-US" dirty="0"/>
              <a:t>Static data, infrequent updates</a:t>
            </a:r>
          </a:p>
          <a:p>
            <a:pPr lvl="1"/>
            <a:r>
              <a:rPr lang="en-US" dirty="0"/>
              <a:t>No normalization, few indexes</a:t>
            </a:r>
          </a:p>
          <a:p>
            <a:pPr lvl="1"/>
            <a:r>
              <a:rPr lang="en-US" dirty="0"/>
              <a:t>Also know as “Data Warehouses”</a:t>
            </a:r>
          </a:p>
        </p:txBody>
      </p:sp>
      <p:sp>
        <p:nvSpPr>
          <p:cNvPr id="5" name="Slide Number Placeholder 4"/>
          <p:cNvSpPr>
            <a:spLocks noGrp="1"/>
          </p:cNvSpPr>
          <p:nvPr>
            <p:ph type="sldNum" sz="quarter" idx="11"/>
          </p:nvPr>
        </p:nvSpPr>
        <p:spPr/>
        <p:txBody>
          <a:bodyPr/>
          <a:lstStyle/>
          <a:p>
            <a:fld id="{0219E131-EB73-4020-BFE2-54AE52060F90}" type="slidenum">
              <a:rPr lang="en-US" smtClean="0"/>
              <a:pPr/>
              <a:t>3</a:t>
            </a:fld>
            <a:endParaRPr lang="en-US" dirty="0"/>
          </a:p>
        </p:txBody>
      </p:sp>
    </p:spTree>
    <p:extLst>
      <p:ext uri="{BB962C8B-B14F-4D97-AF65-F5344CB8AC3E}">
        <p14:creationId xmlns:p14="http://schemas.microsoft.com/office/powerpoint/2010/main" val="679693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SQL Statements</a:t>
            </a:r>
          </a:p>
        </p:txBody>
      </p:sp>
      <p:sp>
        <p:nvSpPr>
          <p:cNvPr id="3" name="Content Placeholder 2"/>
          <p:cNvSpPr>
            <a:spLocks noGrp="1"/>
          </p:cNvSpPr>
          <p:nvPr>
            <p:ph idx="1"/>
          </p:nvPr>
        </p:nvSpPr>
        <p:spPr/>
        <p:txBody>
          <a:bodyPr/>
          <a:lstStyle/>
          <a:p>
            <a:r>
              <a:rPr lang="en-US" dirty="0"/>
              <a:t>Data Manipulation Language</a:t>
            </a:r>
          </a:p>
          <a:p>
            <a:pPr lvl="1"/>
            <a:r>
              <a:rPr lang="en-US" dirty="0"/>
              <a:t>Used for inserting, deleting and updating data in a database Performing read-only queries of data is also considered a component of DML.</a:t>
            </a:r>
          </a:p>
          <a:p>
            <a:pPr lvl="1"/>
            <a:r>
              <a:rPr lang="en-US" dirty="0"/>
              <a:t>Examples of DML are:</a:t>
            </a:r>
          </a:p>
          <a:p>
            <a:pPr lvl="2"/>
            <a:r>
              <a:rPr lang="en-US" dirty="0"/>
              <a:t> INSERT, UPDATE, DELETE</a:t>
            </a:r>
          </a:p>
          <a:p>
            <a:pPr lvl="2"/>
            <a:endParaRPr lang="en-US" dirty="0"/>
          </a:p>
          <a:p>
            <a:r>
              <a:rPr lang="en-US" dirty="0"/>
              <a:t>Data Query Language</a:t>
            </a:r>
          </a:p>
          <a:p>
            <a:pPr lvl="1"/>
            <a:r>
              <a:rPr lang="en-US" dirty="0"/>
              <a:t>Used for querying data</a:t>
            </a:r>
          </a:p>
          <a:p>
            <a:pPr lvl="2"/>
            <a:r>
              <a:rPr lang="en-US" dirty="0"/>
              <a:t>SELECT</a:t>
            </a:r>
          </a:p>
          <a:p>
            <a:pPr lvl="1"/>
            <a:endParaRPr lang="en-US" dirty="0"/>
          </a:p>
          <a:p>
            <a:pPr lvl="1"/>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30</a:t>
            </a:fld>
            <a:endParaRPr lang="en-US" dirty="0"/>
          </a:p>
        </p:txBody>
      </p:sp>
    </p:spTree>
    <p:extLst>
      <p:ext uri="{BB962C8B-B14F-4D97-AF65-F5344CB8AC3E}">
        <p14:creationId xmlns:p14="http://schemas.microsoft.com/office/powerpoint/2010/main" val="3362028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Practice with DDL</a:t>
            </a:r>
          </a:p>
        </p:txBody>
      </p:sp>
      <p:sp>
        <p:nvSpPr>
          <p:cNvPr id="3" name="Content Placeholder 2"/>
          <p:cNvSpPr>
            <a:spLocks noGrp="1"/>
          </p:cNvSpPr>
          <p:nvPr>
            <p:ph idx="1"/>
          </p:nvPr>
        </p:nvSpPr>
        <p:spPr/>
        <p:txBody>
          <a:bodyPr/>
          <a:lstStyle/>
          <a:p>
            <a:r>
              <a:rPr lang="en-US" dirty="0"/>
              <a:t>In SSMS select new query and use the DDL statements to create a new DB and a table with no PK</a:t>
            </a:r>
          </a:p>
          <a:p>
            <a:r>
              <a:rPr lang="en-US" dirty="0"/>
              <a:t>Use the ALTER statement to add a PK constraint</a:t>
            </a:r>
          </a:p>
          <a:p>
            <a:r>
              <a:rPr lang="en-US" dirty="0"/>
              <a:t>Use the DROP statement to delete the table</a:t>
            </a:r>
          </a:p>
        </p:txBody>
      </p:sp>
      <p:sp>
        <p:nvSpPr>
          <p:cNvPr id="5" name="Slide Number Placeholder 4"/>
          <p:cNvSpPr>
            <a:spLocks noGrp="1"/>
          </p:cNvSpPr>
          <p:nvPr>
            <p:ph type="sldNum" sz="quarter" idx="11"/>
          </p:nvPr>
        </p:nvSpPr>
        <p:spPr/>
        <p:txBody>
          <a:bodyPr/>
          <a:lstStyle/>
          <a:p>
            <a:fld id="{0219E131-EB73-4020-BFE2-54AE52060F90}" type="slidenum">
              <a:rPr lang="en-US" smtClean="0"/>
              <a:pPr/>
              <a:t>31</a:t>
            </a:fld>
            <a:endParaRPr lang="en-US" dirty="0"/>
          </a:p>
        </p:txBody>
      </p:sp>
    </p:spTree>
    <p:extLst>
      <p:ext uri="{BB962C8B-B14F-4D97-AF65-F5344CB8AC3E}">
        <p14:creationId xmlns:p14="http://schemas.microsoft.com/office/powerpoint/2010/main" val="99279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SELECT Statement</a:t>
            </a:r>
          </a:p>
        </p:txBody>
      </p:sp>
      <p:pic>
        <p:nvPicPr>
          <p:cNvPr id="5" name="Content Placeholder 4"/>
          <p:cNvPicPr>
            <a:picLocks noGrp="1" noChangeAspect="1"/>
          </p:cNvPicPr>
          <p:nvPr>
            <p:ph sz="half" idx="1"/>
          </p:nvPr>
        </p:nvPicPr>
        <p:blipFill>
          <a:blip r:embed="rId2"/>
          <a:stretch>
            <a:fillRect/>
          </a:stretch>
        </p:blipFill>
        <p:spPr>
          <a:xfrm>
            <a:off x="986954" y="2226468"/>
            <a:ext cx="3087949" cy="3263504"/>
          </a:xfrm>
          <a:prstGeom prst="rect">
            <a:avLst/>
          </a:prstGeom>
        </p:spPr>
      </p:pic>
      <p:pic>
        <p:nvPicPr>
          <p:cNvPr id="6" name="Content Placeholder 5"/>
          <p:cNvPicPr>
            <a:picLocks noGrp="1" noChangeAspect="1"/>
          </p:cNvPicPr>
          <p:nvPr>
            <p:ph sz="half" idx="2"/>
          </p:nvPr>
        </p:nvPicPr>
        <p:blipFill>
          <a:blip r:embed="rId3"/>
          <a:stretch>
            <a:fillRect/>
          </a:stretch>
        </p:blipFill>
        <p:spPr>
          <a:xfrm>
            <a:off x="4670133" y="2692260"/>
            <a:ext cx="3804234" cy="2331922"/>
          </a:xfrm>
          <a:prstGeom prst="rect">
            <a:avLst/>
          </a:prstGeom>
        </p:spPr>
      </p:pic>
      <p:sp>
        <p:nvSpPr>
          <p:cNvPr id="9" name="Slide Number Placeholder 8"/>
          <p:cNvSpPr>
            <a:spLocks noGrp="1"/>
          </p:cNvSpPr>
          <p:nvPr>
            <p:ph type="sldNum" sz="quarter" idx="12"/>
          </p:nvPr>
        </p:nvSpPr>
        <p:spPr/>
        <p:txBody>
          <a:bodyPr/>
          <a:lstStyle/>
          <a:p>
            <a:fld id="{6112799A-A7A9-4EA3-8661-4AFBC7C5DF34}" type="slidenum">
              <a:rPr lang="en-US" smtClean="0"/>
              <a:t>32</a:t>
            </a:fld>
            <a:endParaRPr lang="en-US"/>
          </a:p>
        </p:txBody>
      </p:sp>
    </p:spTree>
    <p:extLst>
      <p:ext uri="{BB962C8B-B14F-4D97-AF65-F5344CB8AC3E}">
        <p14:creationId xmlns:p14="http://schemas.microsoft.com/office/powerpoint/2010/main" val="6745971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Order By</a:t>
            </a:r>
          </a:p>
        </p:txBody>
      </p:sp>
      <p:sp>
        <p:nvSpPr>
          <p:cNvPr id="3" name="Content Placeholder 2"/>
          <p:cNvSpPr>
            <a:spLocks noGrp="1"/>
          </p:cNvSpPr>
          <p:nvPr>
            <p:ph sz="half" idx="1"/>
          </p:nvPr>
        </p:nvSpPr>
        <p:spPr>
          <a:xfrm>
            <a:off x="628650" y="2226469"/>
            <a:ext cx="7991596" cy="3263504"/>
          </a:xfrm>
        </p:spPr>
        <p:txBody>
          <a:bodyPr/>
          <a:lstStyle/>
          <a:p>
            <a:r>
              <a:rPr lang="en-US" dirty="0"/>
              <a:t>Order By – used to sort the result-set by a specified column</a:t>
            </a:r>
          </a:p>
          <a:p>
            <a:endParaRPr lang="en-US" dirty="0"/>
          </a:p>
          <a:p>
            <a:pPr lvl="1"/>
            <a:r>
              <a:rPr lang="en-US" dirty="0"/>
              <a:t>SELECT </a:t>
            </a:r>
            <a:r>
              <a:rPr lang="en-US" dirty="0" err="1"/>
              <a:t>column_name</a:t>
            </a:r>
            <a:r>
              <a:rPr lang="en-US" dirty="0"/>
              <a:t>(s)</a:t>
            </a:r>
            <a:br>
              <a:rPr lang="en-US" dirty="0"/>
            </a:br>
            <a:r>
              <a:rPr lang="en-US" dirty="0"/>
              <a:t>FROM </a:t>
            </a:r>
            <a:r>
              <a:rPr lang="en-US" dirty="0" err="1"/>
              <a:t>table_name</a:t>
            </a:r>
            <a:br>
              <a:rPr lang="en-US" dirty="0"/>
            </a:br>
            <a:r>
              <a:rPr lang="en-US" dirty="0"/>
              <a:t>ORDER BY </a:t>
            </a:r>
            <a:r>
              <a:rPr lang="en-US" dirty="0" err="1"/>
              <a:t>column_name</a:t>
            </a:r>
            <a:r>
              <a:rPr lang="en-US" dirty="0"/>
              <a:t>(s) ASC|DESC</a:t>
            </a:r>
            <a:endParaRPr lang="en-US" sz="2700" dirty="0"/>
          </a:p>
          <a:p>
            <a:pPr lvl="1"/>
            <a:r>
              <a:rPr lang="en-US" dirty="0"/>
              <a:t>Select * From Persons</a:t>
            </a:r>
            <a:endParaRPr lang="en-US" sz="2700" dirty="0"/>
          </a:p>
          <a:p>
            <a:pPr marL="438912" lvl="1" indent="0">
              <a:buNone/>
            </a:pPr>
            <a:r>
              <a:rPr lang="en-US" dirty="0"/>
              <a:t>    Order By </a:t>
            </a:r>
            <a:r>
              <a:rPr lang="en-US" dirty="0" err="1"/>
              <a:t>LastName</a:t>
            </a:r>
            <a:endParaRPr lang="en-US" sz="2700" dirty="0"/>
          </a:p>
          <a:p>
            <a:endParaRPr lang="en-US" dirty="0"/>
          </a:p>
        </p:txBody>
      </p:sp>
      <p:sp>
        <p:nvSpPr>
          <p:cNvPr id="8" name="Slide Number Placeholder 7"/>
          <p:cNvSpPr>
            <a:spLocks noGrp="1"/>
          </p:cNvSpPr>
          <p:nvPr>
            <p:ph type="sldNum" sz="quarter" idx="12"/>
          </p:nvPr>
        </p:nvSpPr>
        <p:spPr/>
        <p:txBody>
          <a:bodyPr/>
          <a:lstStyle/>
          <a:p>
            <a:fld id="{6112799A-A7A9-4EA3-8661-4AFBC7C5DF34}" type="slidenum">
              <a:rPr lang="en-US" smtClean="0"/>
              <a:t>33</a:t>
            </a:fld>
            <a:endParaRPr lang="en-US"/>
          </a:p>
        </p:txBody>
      </p:sp>
    </p:spTree>
    <p:extLst>
      <p:ext uri="{BB962C8B-B14F-4D97-AF65-F5344CB8AC3E}">
        <p14:creationId xmlns:p14="http://schemas.microsoft.com/office/powerpoint/2010/main" val="8586915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INSERT INTO Statement</a:t>
            </a:r>
          </a:p>
        </p:txBody>
      </p:sp>
      <p:sp>
        <p:nvSpPr>
          <p:cNvPr id="3" name="Content Placeholder 2"/>
          <p:cNvSpPr>
            <a:spLocks noGrp="1"/>
          </p:cNvSpPr>
          <p:nvPr>
            <p:ph idx="1"/>
          </p:nvPr>
        </p:nvSpPr>
        <p:spPr/>
        <p:txBody>
          <a:bodyPr/>
          <a:lstStyle/>
          <a:p>
            <a:r>
              <a:rPr lang="en-US" dirty="0"/>
              <a:t>Insert Into – used to insert a new row into a table</a:t>
            </a:r>
          </a:p>
          <a:p>
            <a:pPr lvl="1"/>
            <a:r>
              <a:rPr lang="en-US" dirty="0"/>
              <a:t>INSERT INTO </a:t>
            </a:r>
            <a:r>
              <a:rPr lang="en-US" dirty="0" err="1"/>
              <a:t>table_name</a:t>
            </a:r>
            <a:br>
              <a:rPr lang="en-US" dirty="0"/>
            </a:br>
            <a:r>
              <a:rPr lang="en-US" dirty="0"/>
              <a:t>VALUES (value1, value2, value3,...)</a:t>
            </a:r>
          </a:p>
          <a:p>
            <a:pPr lvl="1"/>
            <a:endParaRPr lang="en-US" dirty="0"/>
          </a:p>
          <a:p>
            <a:pPr lvl="1"/>
            <a:r>
              <a:rPr lang="en-US" dirty="0"/>
              <a:t>INSERT INTO </a:t>
            </a:r>
            <a:r>
              <a:rPr lang="en-US" dirty="0" err="1"/>
              <a:t>table_name</a:t>
            </a:r>
            <a:r>
              <a:rPr lang="en-US" dirty="0"/>
              <a:t> (column1, column2, column3,...)</a:t>
            </a:r>
            <a:br>
              <a:rPr lang="en-US" dirty="0"/>
            </a:br>
            <a:r>
              <a:rPr lang="en-US" dirty="0"/>
              <a:t>VALUES (value1, value2, value3,...)</a:t>
            </a:r>
          </a:p>
          <a:p>
            <a:pPr lvl="1"/>
            <a:endParaRPr lang="en-US" dirty="0"/>
          </a:p>
          <a:p>
            <a:r>
              <a:rPr lang="en-US" dirty="0"/>
              <a:t>Inserting multiple rows in a single statement</a:t>
            </a:r>
          </a:p>
          <a:p>
            <a:pPr lvl="1"/>
            <a:endParaRPr lang="en-US" dirty="0"/>
          </a:p>
          <a:p>
            <a:pPr lvl="1"/>
            <a:r>
              <a:rPr lang="en-US" dirty="0"/>
              <a:t>INSERT INTO </a:t>
            </a:r>
            <a:r>
              <a:rPr lang="en-US" dirty="0" err="1"/>
              <a:t>table_name</a:t>
            </a:r>
            <a:r>
              <a:rPr lang="en-US" dirty="0"/>
              <a:t> (column1, column2, column3,…)</a:t>
            </a:r>
          </a:p>
          <a:p>
            <a:pPr lvl="1"/>
            <a:r>
              <a:rPr lang="en-US" dirty="0"/>
              <a:t>VALUES (value1, value2, value3,…), (value1, value2, value3,…)…;</a:t>
            </a:r>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34</a:t>
            </a:fld>
            <a:endParaRPr lang="en-US" dirty="0"/>
          </a:p>
        </p:txBody>
      </p:sp>
    </p:spTree>
    <p:extLst>
      <p:ext uri="{BB962C8B-B14F-4D97-AF65-F5344CB8AC3E}">
        <p14:creationId xmlns:p14="http://schemas.microsoft.com/office/powerpoint/2010/main" val="1582580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UPDATE</a:t>
            </a:r>
          </a:p>
        </p:txBody>
      </p:sp>
      <p:sp>
        <p:nvSpPr>
          <p:cNvPr id="3" name="Content Placeholder 2"/>
          <p:cNvSpPr>
            <a:spLocks noGrp="1"/>
          </p:cNvSpPr>
          <p:nvPr>
            <p:ph idx="1"/>
          </p:nvPr>
        </p:nvSpPr>
        <p:spPr/>
        <p:txBody>
          <a:bodyPr/>
          <a:lstStyle/>
          <a:p>
            <a:r>
              <a:rPr lang="en-US" dirty="0"/>
              <a:t>Update – used to update records in a table</a:t>
            </a:r>
          </a:p>
          <a:p>
            <a:pPr lvl="1"/>
            <a:r>
              <a:rPr lang="en-US" dirty="0"/>
              <a:t>UPDATE </a:t>
            </a:r>
            <a:r>
              <a:rPr lang="en-US" dirty="0" err="1"/>
              <a:t>table_name</a:t>
            </a:r>
            <a:br>
              <a:rPr lang="en-US" dirty="0"/>
            </a:br>
            <a:r>
              <a:rPr lang="en-US" dirty="0"/>
              <a:t>SET column1=value, column2=value2,...</a:t>
            </a:r>
            <a:br>
              <a:rPr lang="en-US" dirty="0"/>
            </a:br>
            <a:r>
              <a:rPr lang="en-US" dirty="0"/>
              <a:t>WHERE </a:t>
            </a:r>
            <a:r>
              <a:rPr lang="en-US" dirty="0" err="1"/>
              <a:t>some_column</a:t>
            </a:r>
            <a:r>
              <a:rPr lang="en-US" dirty="0"/>
              <a:t>=</a:t>
            </a:r>
            <a:r>
              <a:rPr lang="en-US" dirty="0" err="1"/>
              <a:t>some_value</a:t>
            </a:r>
            <a:endParaRPr lang="en-US" dirty="0"/>
          </a:p>
          <a:p>
            <a:pPr lvl="1"/>
            <a:r>
              <a:rPr lang="en-US" dirty="0"/>
              <a:t>*be careful when using update, make sure to specify a where clause or your entire table will be updated</a:t>
            </a:r>
          </a:p>
          <a:p>
            <a:pPr lvl="1"/>
            <a:r>
              <a:rPr lang="en-US" dirty="0"/>
              <a:t>UPDATE Persons</a:t>
            </a:r>
            <a:br>
              <a:rPr lang="en-US" dirty="0"/>
            </a:br>
            <a:r>
              <a:rPr lang="en-US" dirty="0"/>
              <a:t>SET Address='55 Fairfax Blvd', City='Fairfax'</a:t>
            </a:r>
            <a:br>
              <a:rPr lang="en-US" dirty="0"/>
            </a:br>
            <a:r>
              <a:rPr lang="en-US" dirty="0"/>
              <a:t>WHERE </a:t>
            </a:r>
            <a:r>
              <a:rPr lang="en-US" dirty="0" err="1"/>
              <a:t>LastName</a:t>
            </a:r>
            <a:r>
              <a:rPr lang="en-US" dirty="0"/>
              <a:t>='Mike' AND </a:t>
            </a:r>
            <a:r>
              <a:rPr lang="en-US" dirty="0" err="1"/>
              <a:t>FirstName</a:t>
            </a:r>
            <a:r>
              <a:rPr lang="en-US" dirty="0"/>
              <a:t>=’Joseph’</a:t>
            </a:r>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35</a:t>
            </a:fld>
            <a:endParaRPr lang="en-US" dirty="0"/>
          </a:p>
        </p:txBody>
      </p:sp>
    </p:spTree>
    <p:extLst>
      <p:ext uri="{BB962C8B-B14F-4D97-AF65-F5344CB8AC3E}">
        <p14:creationId xmlns:p14="http://schemas.microsoft.com/office/powerpoint/2010/main" val="38023126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LIKE</a:t>
            </a:r>
          </a:p>
        </p:txBody>
      </p:sp>
      <p:sp>
        <p:nvSpPr>
          <p:cNvPr id="3" name="Content Placeholder 2"/>
          <p:cNvSpPr>
            <a:spLocks noGrp="1"/>
          </p:cNvSpPr>
          <p:nvPr>
            <p:ph idx="1"/>
          </p:nvPr>
        </p:nvSpPr>
        <p:spPr/>
        <p:txBody>
          <a:bodyPr>
            <a:normAutofit/>
          </a:bodyPr>
          <a:lstStyle/>
          <a:p>
            <a:r>
              <a:rPr lang="en-US" dirty="0"/>
              <a:t>The LIKE operator is used to list all rows in a table whose column values match a specified pattern. It is useful when you want to search rows to match a specific pattern, or when you do not know the entire value. For this purpose we use a wildcard character '%'. </a:t>
            </a:r>
          </a:p>
          <a:p>
            <a:endParaRPr lang="en-US" dirty="0"/>
          </a:p>
          <a:p>
            <a:r>
              <a:rPr lang="en-US" dirty="0"/>
              <a:t>SELECT </a:t>
            </a:r>
            <a:r>
              <a:rPr lang="en-US" dirty="0" err="1"/>
              <a:t>first_name</a:t>
            </a:r>
            <a:r>
              <a:rPr lang="en-US" dirty="0"/>
              <a:t>, </a:t>
            </a:r>
            <a:r>
              <a:rPr lang="en-US" dirty="0" err="1"/>
              <a:t>last_name</a:t>
            </a:r>
            <a:r>
              <a:rPr lang="en-US" dirty="0"/>
              <a:t> </a:t>
            </a:r>
            <a:br>
              <a:rPr lang="en-US" dirty="0"/>
            </a:br>
            <a:r>
              <a:rPr lang="en-US" dirty="0"/>
              <a:t>FROM customer </a:t>
            </a:r>
            <a:br>
              <a:rPr lang="en-US" dirty="0"/>
            </a:br>
            <a:r>
              <a:rPr lang="en-US" dirty="0"/>
              <a:t>WHERE </a:t>
            </a:r>
            <a:r>
              <a:rPr lang="en-US" dirty="0" err="1"/>
              <a:t>first_name</a:t>
            </a:r>
            <a:r>
              <a:rPr lang="en-US" dirty="0"/>
              <a:t> LIKE 'S%';</a:t>
            </a:r>
          </a:p>
          <a:p>
            <a:endParaRPr lang="en-US" dirty="0"/>
          </a:p>
          <a:p>
            <a:r>
              <a:rPr lang="en-US" dirty="0"/>
              <a:t>“%” signifies multiple characters and “_” specifies single character.</a:t>
            </a:r>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36</a:t>
            </a:fld>
            <a:endParaRPr lang="en-US" dirty="0"/>
          </a:p>
        </p:txBody>
      </p:sp>
    </p:spTree>
    <p:extLst>
      <p:ext uri="{BB962C8B-B14F-4D97-AF65-F5344CB8AC3E}">
        <p14:creationId xmlns:p14="http://schemas.microsoft.com/office/powerpoint/2010/main" val="3309867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BETWEEN Operator</a:t>
            </a:r>
          </a:p>
        </p:txBody>
      </p:sp>
      <p:sp>
        <p:nvSpPr>
          <p:cNvPr id="3" name="Content Placeholder 2"/>
          <p:cNvSpPr>
            <a:spLocks noGrp="1"/>
          </p:cNvSpPr>
          <p:nvPr>
            <p:ph idx="1"/>
          </p:nvPr>
        </p:nvSpPr>
        <p:spPr/>
        <p:txBody>
          <a:bodyPr/>
          <a:lstStyle/>
          <a:p>
            <a:r>
              <a:rPr lang="en-US" dirty="0"/>
              <a:t>The operator BETWEEN and </a:t>
            </a:r>
            <a:r>
              <a:rPr lang="en-US" dirty="0" err="1"/>
              <a:t>AND</a:t>
            </a:r>
            <a:r>
              <a:rPr lang="en-US" dirty="0"/>
              <a:t>, are used to compare data for a range of values. </a:t>
            </a:r>
          </a:p>
          <a:p>
            <a:endParaRPr lang="en-US" dirty="0"/>
          </a:p>
          <a:p>
            <a:r>
              <a:rPr lang="en-US" dirty="0"/>
              <a:t>SELECT </a:t>
            </a:r>
            <a:r>
              <a:rPr lang="en-US" dirty="0" err="1"/>
              <a:t>first_name</a:t>
            </a:r>
            <a:r>
              <a:rPr lang="en-US" dirty="0"/>
              <a:t>, </a:t>
            </a:r>
            <a:r>
              <a:rPr lang="en-US" dirty="0" err="1"/>
              <a:t>last_name</a:t>
            </a:r>
            <a:r>
              <a:rPr lang="en-US" dirty="0"/>
              <a:t>, age </a:t>
            </a:r>
            <a:br>
              <a:rPr lang="en-US" dirty="0"/>
            </a:br>
            <a:r>
              <a:rPr lang="en-US" dirty="0"/>
              <a:t>FROM </a:t>
            </a:r>
            <a:r>
              <a:rPr lang="en-US" dirty="0" err="1"/>
              <a:t>student_details</a:t>
            </a:r>
            <a:r>
              <a:rPr lang="en-US" dirty="0"/>
              <a:t> </a:t>
            </a:r>
            <a:br>
              <a:rPr lang="en-US" dirty="0"/>
            </a:br>
            <a:r>
              <a:rPr lang="en-US" dirty="0"/>
              <a:t>WHERE age BETWEEN 10 AND 15;</a:t>
            </a:r>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37</a:t>
            </a:fld>
            <a:endParaRPr lang="en-US" dirty="0"/>
          </a:p>
        </p:txBody>
      </p:sp>
    </p:spTree>
    <p:extLst>
      <p:ext uri="{BB962C8B-B14F-4D97-AF65-F5344CB8AC3E}">
        <p14:creationId xmlns:p14="http://schemas.microsoft.com/office/powerpoint/2010/main" val="27386573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Operator</a:t>
            </a:r>
          </a:p>
        </p:txBody>
      </p:sp>
      <p:sp>
        <p:nvSpPr>
          <p:cNvPr id="3" name="Content Placeholder 2"/>
          <p:cNvSpPr>
            <a:spLocks noGrp="1"/>
          </p:cNvSpPr>
          <p:nvPr>
            <p:ph idx="1"/>
          </p:nvPr>
        </p:nvSpPr>
        <p:spPr/>
        <p:txBody>
          <a:bodyPr/>
          <a:lstStyle/>
          <a:p>
            <a:r>
              <a:rPr lang="en-US" dirty="0"/>
              <a:t>The IN operator is used when you want to compare a column with more than one value. It is similar to an OR condition.</a:t>
            </a:r>
          </a:p>
          <a:p>
            <a:endParaRPr lang="en-US" dirty="0"/>
          </a:p>
          <a:p>
            <a:r>
              <a:rPr lang="en-US" dirty="0"/>
              <a:t>SELECT </a:t>
            </a:r>
            <a:r>
              <a:rPr lang="en-US" dirty="0" err="1"/>
              <a:t>first_name</a:t>
            </a:r>
            <a:r>
              <a:rPr lang="en-US" dirty="0"/>
              <a:t>, </a:t>
            </a:r>
            <a:r>
              <a:rPr lang="en-US" dirty="0" err="1"/>
              <a:t>last_name</a:t>
            </a:r>
            <a:r>
              <a:rPr lang="en-US" dirty="0"/>
              <a:t>, subject </a:t>
            </a:r>
            <a:br>
              <a:rPr lang="en-US" dirty="0"/>
            </a:br>
            <a:r>
              <a:rPr lang="en-US" dirty="0"/>
              <a:t>FROM </a:t>
            </a:r>
            <a:r>
              <a:rPr lang="en-US" dirty="0" err="1"/>
              <a:t>student_details</a:t>
            </a:r>
            <a:r>
              <a:rPr lang="en-US" dirty="0"/>
              <a:t> </a:t>
            </a:r>
            <a:br>
              <a:rPr lang="en-US" dirty="0"/>
            </a:br>
            <a:r>
              <a:rPr lang="en-US" dirty="0"/>
              <a:t>WHERE subject IN ('Math', 'Science'); </a:t>
            </a:r>
          </a:p>
          <a:p>
            <a:endParaRPr lang="en-US" dirty="0"/>
          </a:p>
          <a:p>
            <a:r>
              <a:rPr lang="en-US" i="1" dirty="0"/>
              <a:t>NOTE: </a:t>
            </a:r>
            <a:r>
              <a:rPr lang="en-US" dirty="0"/>
              <a:t>The data used to compare is case sensitive</a:t>
            </a:r>
          </a:p>
        </p:txBody>
      </p:sp>
      <p:sp>
        <p:nvSpPr>
          <p:cNvPr id="5" name="Slide Number Placeholder 4"/>
          <p:cNvSpPr>
            <a:spLocks noGrp="1"/>
          </p:cNvSpPr>
          <p:nvPr>
            <p:ph type="sldNum" sz="quarter" idx="11"/>
          </p:nvPr>
        </p:nvSpPr>
        <p:spPr/>
        <p:txBody>
          <a:bodyPr/>
          <a:lstStyle/>
          <a:p>
            <a:fld id="{0219E131-EB73-4020-BFE2-54AE52060F90}" type="slidenum">
              <a:rPr lang="en-US" smtClean="0"/>
              <a:pPr/>
              <a:t>38</a:t>
            </a:fld>
            <a:endParaRPr lang="en-US" dirty="0"/>
          </a:p>
        </p:txBody>
      </p:sp>
    </p:spTree>
    <p:extLst>
      <p:ext uri="{BB962C8B-B14F-4D97-AF65-F5344CB8AC3E}">
        <p14:creationId xmlns:p14="http://schemas.microsoft.com/office/powerpoint/2010/main" val="9188614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DELETE Statement</a:t>
            </a:r>
          </a:p>
        </p:txBody>
      </p:sp>
      <p:sp>
        <p:nvSpPr>
          <p:cNvPr id="3" name="Content Placeholder 2"/>
          <p:cNvSpPr>
            <a:spLocks noGrp="1"/>
          </p:cNvSpPr>
          <p:nvPr>
            <p:ph idx="1"/>
          </p:nvPr>
        </p:nvSpPr>
        <p:spPr/>
        <p:txBody>
          <a:bodyPr/>
          <a:lstStyle/>
          <a:p>
            <a:r>
              <a:rPr lang="en-US" dirty="0"/>
              <a:t>Delete – used to delete records in a table</a:t>
            </a:r>
          </a:p>
          <a:p>
            <a:endParaRPr lang="en-US" dirty="0"/>
          </a:p>
          <a:p>
            <a:pPr lvl="1"/>
            <a:r>
              <a:rPr lang="en-US" dirty="0"/>
              <a:t>DELETE FROM </a:t>
            </a:r>
            <a:r>
              <a:rPr lang="en-US" dirty="0" err="1"/>
              <a:t>table_name</a:t>
            </a:r>
            <a:br>
              <a:rPr lang="en-US" dirty="0"/>
            </a:br>
            <a:r>
              <a:rPr lang="en-US" dirty="0"/>
              <a:t>WHERE </a:t>
            </a:r>
            <a:r>
              <a:rPr lang="en-US" dirty="0" err="1"/>
              <a:t>some_column</a:t>
            </a:r>
            <a:r>
              <a:rPr lang="en-US" dirty="0"/>
              <a:t>=</a:t>
            </a:r>
            <a:r>
              <a:rPr lang="en-US" dirty="0" err="1"/>
              <a:t>some_value</a:t>
            </a:r>
            <a:endParaRPr lang="en-US" dirty="0"/>
          </a:p>
          <a:p>
            <a:pPr lvl="1"/>
            <a:endParaRPr lang="en-US" dirty="0"/>
          </a:p>
          <a:p>
            <a:pPr lvl="1"/>
            <a:r>
              <a:rPr lang="en-US" dirty="0"/>
              <a:t>DELETE * FROM </a:t>
            </a:r>
            <a:r>
              <a:rPr lang="en-US" dirty="0" err="1"/>
              <a:t>table_name</a:t>
            </a:r>
            <a:endParaRPr lang="en-US" dirty="0"/>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39</a:t>
            </a:fld>
            <a:endParaRPr lang="en-US" dirty="0"/>
          </a:p>
        </p:txBody>
      </p:sp>
    </p:spTree>
    <p:extLst>
      <p:ext uri="{BB962C8B-B14F-4D97-AF65-F5344CB8AC3E}">
        <p14:creationId xmlns:p14="http://schemas.microsoft.com/office/powerpoint/2010/main" val="364747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 to PostgreSQL</a:t>
            </a:r>
          </a:p>
        </p:txBody>
      </p:sp>
      <p:sp>
        <p:nvSpPr>
          <p:cNvPr id="3" name="Content Placeholder 2"/>
          <p:cNvSpPr>
            <a:spLocks noGrp="1"/>
          </p:cNvSpPr>
          <p:nvPr>
            <p:ph idx="1"/>
          </p:nvPr>
        </p:nvSpPr>
        <p:spPr/>
        <p:txBody>
          <a:bodyPr/>
          <a:lstStyle/>
          <a:p>
            <a:r>
              <a:rPr lang="en-US" dirty="0"/>
              <a:t>Relational Database Management System</a:t>
            </a:r>
          </a:p>
          <a:p>
            <a:pPr lvl="1"/>
            <a:r>
              <a:rPr lang="en-US" dirty="0"/>
              <a:t>What is it?</a:t>
            </a:r>
          </a:p>
          <a:p>
            <a:r>
              <a:rPr lang="en-US" dirty="0"/>
              <a:t>Database – container for objects that store data and retrieve data </a:t>
            </a:r>
            <a:r>
              <a:rPr lang="en-US"/>
              <a:t>in a safe </a:t>
            </a:r>
            <a:r>
              <a:rPr lang="en-US" dirty="0"/>
              <a:t>and secure manner</a:t>
            </a:r>
          </a:p>
          <a:p>
            <a:r>
              <a:rPr lang="en-US" dirty="0"/>
              <a:t>Tables – where the data is stored, contain one or more columns</a:t>
            </a:r>
          </a:p>
          <a:p>
            <a:r>
              <a:rPr lang="en-US" dirty="0"/>
              <a:t>Columns – provides a definition of each single item of information, that builds up to a table definition. Each has it’s own data type.</a:t>
            </a:r>
          </a:p>
          <a:p>
            <a:r>
              <a:rPr lang="en-US" dirty="0"/>
              <a:t>Rows – also called records, define a single unit of information </a:t>
            </a:r>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4</a:t>
            </a:fld>
            <a:endParaRPr lang="en-US" dirty="0"/>
          </a:p>
        </p:txBody>
      </p:sp>
    </p:spTree>
    <p:extLst>
      <p:ext uri="{BB962C8B-B14F-4D97-AF65-F5344CB8AC3E}">
        <p14:creationId xmlns:p14="http://schemas.microsoft.com/office/powerpoint/2010/main" val="26788290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SQL Functions</a:t>
            </a:r>
          </a:p>
        </p:txBody>
      </p:sp>
      <p:sp>
        <p:nvSpPr>
          <p:cNvPr id="3" name="Content Placeholder 2"/>
          <p:cNvSpPr>
            <a:spLocks noGrp="1"/>
          </p:cNvSpPr>
          <p:nvPr>
            <p:ph idx="1"/>
          </p:nvPr>
        </p:nvSpPr>
        <p:spPr/>
        <p:txBody>
          <a:bodyPr/>
          <a:lstStyle/>
          <a:p>
            <a:r>
              <a:rPr lang="en-US" dirty="0"/>
              <a:t>Aggregate functions</a:t>
            </a:r>
          </a:p>
          <a:p>
            <a:pPr lvl="1"/>
            <a:r>
              <a:rPr lang="en-US" dirty="0"/>
              <a:t>COUNT(), MAX(), MIN(), AVG(), SUM()</a:t>
            </a:r>
          </a:p>
          <a:p>
            <a:r>
              <a:rPr lang="en-US" dirty="0"/>
              <a:t>SQL Functions</a:t>
            </a:r>
          </a:p>
          <a:p>
            <a:pPr lvl="1"/>
            <a:r>
              <a:rPr lang="en-US" dirty="0"/>
              <a:t>NOW(), NOW()::date, </a:t>
            </a:r>
            <a:r>
              <a:rPr lang="en-US" dirty="0" err="1"/>
              <a:t>current_user</a:t>
            </a:r>
            <a:endParaRPr lang="en-US" dirty="0"/>
          </a:p>
          <a:p>
            <a:r>
              <a:rPr lang="en-US" dirty="0"/>
              <a:t>String Functions</a:t>
            </a:r>
          </a:p>
          <a:p>
            <a:pPr lvl="1"/>
            <a:r>
              <a:rPr lang="en-US" dirty="0"/>
              <a:t>UPPER(), LENGTH()</a:t>
            </a:r>
          </a:p>
        </p:txBody>
      </p:sp>
      <p:sp>
        <p:nvSpPr>
          <p:cNvPr id="5" name="Slide Number Placeholder 4"/>
          <p:cNvSpPr>
            <a:spLocks noGrp="1"/>
          </p:cNvSpPr>
          <p:nvPr>
            <p:ph type="sldNum" sz="quarter" idx="11"/>
          </p:nvPr>
        </p:nvSpPr>
        <p:spPr/>
        <p:txBody>
          <a:bodyPr/>
          <a:lstStyle/>
          <a:p>
            <a:fld id="{0219E131-EB73-4020-BFE2-54AE52060F90}" type="slidenum">
              <a:rPr lang="en-US" smtClean="0"/>
              <a:pPr/>
              <a:t>40</a:t>
            </a:fld>
            <a:endParaRPr lang="en-US" dirty="0"/>
          </a:p>
        </p:txBody>
      </p:sp>
    </p:spTree>
    <p:extLst>
      <p:ext uri="{BB962C8B-B14F-4D97-AF65-F5344CB8AC3E}">
        <p14:creationId xmlns:p14="http://schemas.microsoft.com/office/powerpoint/2010/main" val="31924782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Advantages to Stored Procedures</a:t>
            </a:r>
          </a:p>
        </p:txBody>
      </p:sp>
      <p:sp>
        <p:nvSpPr>
          <p:cNvPr id="3" name="Content Placeholder 2"/>
          <p:cNvSpPr>
            <a:spLocks noGrp="1"/>
          </p:cNvSpPr>
          <p:nvPr>
            <p:ph idx="1"/>
          </p:nvPr>
        </p:nvSpPr>
        <p:spPr/>
        <p:txBody>
          <a:bodyPr>
            <a:normAutofit lnSpcReduction="10000"/>
          </a:bodyPr>
          <a:lstStyle/>
          <a:p>
            <a:r>
              <a:rPr lang="en-US" sz="1700" b="1" dirty="0"/>
              <a:t>Security: </a:t>
            </a:r>
            <a:r>
              <a:rPr lang="en-US" sz="1700" dirty="0"/>
              <a:t>Users can execute a stored procedure without needing to execute any of the statements directly. Therefore, a stored procedure can provide advanced database functionality for users who wouldn't normally have access to these tasks, but this functionality is made available in a tightly controlled way.</a:t>
            </a:r>
          </a:p>
          <a:p>
            <a:r>
              <a:rPr lang="en-US" sz="1700" b="1" dirty="0"/>
              <a:t>Faster execution: </a:t>
            </a:r>
            <a:r>
              <a:rPr lang="en-US" sz="1700" dirty="0"/>
              <a:t>Stored procedures are parsed and optimized as soon as they are created and the stored procedure is stored in memory. This means that it will execute a lot faster than sending many lines of SQL code from your application to the SQL Server. Doing that requires SQL Server to compile and optimize your SQL code every time it runs. </a:t>
            </a:r>
          </a:p>
          <a:p>
            <a:r>
              <a:rPr lang="en-US" sz="1700" b="1" dirty="0"/>
              <a:t>Reduced network traffic: </a:t>
            </a:r>
            <a:r>
              <a:rPr lang="en-US" sz="1700" dirty="0"/>
              <a:t>If you send many lines of SQL code over the network to your SQL Server, this will have an impact on network performance. This is especially true if you have hundreds of lines of SQL code and/or you have lots of activity in your application. Running the code on the SQL Server (as a stored procedure) eliminates the need to send this code over the network. </a:t>
            </a:r>
          </a:p>
          <a:p>
            <a:r>
              <a:rPr lang="en-US" sz="1700" b="1" dirty="0"/>
              <a:t>Reusable: </a:t>
            </a:r>
            <a:r>
              <a:rPr lang="en-US" sz="1700" dirty="0"/>
              <a:t>You can write a stored procedure once, then call it from multiple places in your application</a:t>
            </a:r>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41</a:t>
            </a:fld>
            <a:endParaRPr lang="en-US" dirty="0"/>
          </a:p>
        </p:txBody>
      </p:sp>
    </p:spTree>
    <p:extLst>
      <p:ext uri="{BB962C8B-B14F-4D97-AF65-F5344CB8AC3E}">
        <p14:creationId xmlns:p14="http://schemas.microsoft.com/office/powerpoint/2010/main" val="23014448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Transactions</a:t>
            </a:r>
          </a:p>
        </p:txBody>
      </p:sp>
      <p:sp>
        <p:nvSpPr>
          <p:cNvPr id="3" name="Content Placeholder 2"/>
          <p:cNvSpPr>
            <a:spLocks noGrp="1"/>
          </p:cNvSpPr>
          <p:nvPr>
            <p:ph idx="1"/>
          </p:nvPr>
        </p:nvSpPr>
        <p:spPr>
          <a:xfrm>
            <a:off x="628650" y="2226469"/>
            <a:ext cx="7886700" cy="3263504"/>
          </a:xfrm>
        </p:spPr>
        <p:txBody>
          <a:bodyPr>
            <a:normAutofit fontScale="92500" lnSpcReduction="10000"/>
          </a:bodyPr>
          <a:lstStyle/>
          <a:p>
            <a:r>
              <a:rPr lang="en-US" dirty="0"/>
              <a:t>Think about a banking system</a:t>
            </a:r>
          </a:p>
          <a:p>
            <a:pPr lvl="1"/>
            <a:r>
              <a:rPr lang="en-US" dirty="0"/>
              <a:t>Move money from checking into savings</a:t>
            </a:r>
          </a:p>
          <a:p>
            <a:pPr lvl="1"/>
            <a:r>
              <a:rPr lang="en-US" dirty="0"/>
              <a:t>First you need to subtract from checking then add to savings</a:t>
            </a:r>
          </a:p>
          <a:p>
            <a:pPr lvl="1"/>
            <a:r>
              <a:rPr lang="en-US" dirty="0"/>
              <a:t>Both events must occur for transaction to succeed</a:t>
            </a:r>
          </a:p>
          <a:p>
            <a:r>
              <a:rPr lang="en-US" dirty="0"/>
              <a:t>ACID properties</a:t>
            </a:r>
          </a:p>
          <a:p>
            <a:pPr lvl="1"/>
            <a:r>
              <a:rPr lang="en-US" dirty="0"/>
              <a:t>Atomic – must all happen or none occur</a:t>
            </a:r>
          </a:p>
          <a:p>
            <a:pPr lvl="1"/>
            <a:r>
              <a:rPr lang="en-US" dirty="0"/>
              <a:t>Consistent – can not violate any integrity rules, the database is left in a stable state at the end of the transaction</a:t>
            </a:r>
          </a:p>
          <a:p>
            <a:pPr lvl="1"/>
            <a:r>
              <a:rPr lang="en-US" dirty="0"/>
              <a:t>Isolated – data is locked, system can not access that data</a:t>
            </a:r>
          </a:p>
          <a:p>
            <a:pPr lvl="1"/>
            <a:r>
              <a:rPr lang="en-US" dirty="0"/>
              <a:t>Durable – robust data, survivability, data endures</a:t>
            </a:r>
          </a:p>
          <a:p>
            <a:r>
              <a:rPr lang="en-US" dirty="0"/>
              <a:t>Implicit vs Explicit</a:t>
            </a:r>
          </a:p>
        </p:txBody>
      </p:sp>
      <p:sp>
        <p:nvSpPr>
          <p:cNvPr id="5" name="Slide Number Placeholder 4"/>
          <p:cNvSpPr>
            <a:spLocks noGrp="1"/>
          </p:cNvSpPr>
          <p:nvPr>
            <p:ph type="sldNum" sz="quarter" idx="11"/>
          </p:nvPr>
        </p:nvSpPr>
        <p:spPr/>
        <p:txBody>
          <a:bodyPr/>
          <a:lstStyle/>
          <a:p>
            <a:fld id="{0219E131-EB73-4020-BFE2-54AE52060F90}" type="slidenum">
              <a:rPr lang="en-US" smtClean="0"/>
              <a:pPr/>
              <a:t>42</a:t>
            </a:fld>
            <a:endParaRPr lang="en-US" dirty="0"/>
          </a:p>
        </p:txBody>
      </p:sp>
    </p:spTree>
    <p:extLst>
      <p:ext uri="{BB962C8B-B14F-4D97-AF65-F5344CB8AC3E}">
        <p14:creationId xmlns:p14="http://schemas.microsoft.com/office/powerpoint/2010/main" val="6417391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Triggers</a:t>
            </a:r>
          </a:p>
        </p:txBody>
      </p:sp>
      <p:sp>
        <p:nvSpPr>
          <p:cNvPr id="3" name="Content Placeholder 2"/>
          <p:cNvSpPr>
            <a:spLocks noGrp="1"/>
          </p:cNvSpPr>
          <p:nvPr>
            <p:ph idx="1"/>
          </p:nvPr>
        </p:nvSpPr>
        <p:spPr/>
        <p:txBody>
          <a:bodyPr/>
          <a:lstStyle/>
          <a:p>
            <a:r>
              <a:rPr lang="en-US" sz="1500" dirty="0"/>
              <a:t>Specialized  stored procedure that executes on a DML or DDL statement</a:t>
            </a:r>
          </a:p>
          <a:p>
            <a:r>
              <a:rPr lang="en-US" sz="1500" dirty="0"/>
              <a:t>DML trigger – enforces business rules</a:t>
            </a:r>
          </a:p>
          <a:p>
            <a:pPr lvl="1"/>
            <a:r>
              <a:rPr lang="en-US" sz="1200" dirty="0"/>
              <a:t>Insert trigger</a:t>
            </a:r>
          </a:p>
          <a:p>
            <a:pPr lvl="1"/>
            <a:r>
              <a:rPr lang="en-US" sz="1200" dirty="0"/>
              <a:t>Update trigger</a:t>
            </a:r>
          </a:p>
          <a:p>
            <a:pPr lvl="1"/>
            <a:r>
              <a:rPr lang="en-US" sz="1200" dirty="0"/>
              <a:t>Delete trigger</a:t>
            </a:r>
          </a:p>
          <a:p>
            <a:r>
              <a:rPr lang="en-US" sz="1500" dirty="0"/>
              <a:t>FOR/AFTER trigger</a:t>
            </a:r>
          </a:p>
          <a:p>
            <a:pPr lvl="1"/>
            <a:r>
              <a:rPr lang="en-US" sz="1200" dirty="0"/>
              <a:t>After underlying data is modified</a:t>
            </a:r>
          </a:p>
          <a:p>
            <a:pPr lvl="1"/>
            <a:r>
              <a:rPr lang="en-US" sz="1200" dirty="0"/>
              <a:t>Can not be used in views</a:t>
            </a:r>
          </a:p>
          <a:p>
            <a:r>
              <a:rPr lang="en-US" sz="1500" dirty="0"/>
              <a:t>INSTEAD OF trigger</a:t>
            </a:r>
          </a:p>
          <a:p>
            <a:pPr lvl="1"/>
            <a:r>
              <a:rPr lang="en-US" sz="1200" dirty="0"/>
              <a:t>Runs in place of DML statement</a:t>
            </a:r>
          </a:p>
          <a:p>
            <a:pPr lvl="2"/>
            <a:r>
              <a:rPr lang="en-US" sz="900" dirty="0"/>
              <a:t>Ex. “Insert”</a:t>
            </a:r>
          </a:p>
        </p:txBody>
      </p:sp>
      <p:sp>
        <p:nvSpPr>
          <p:cNvPr id="5" name="Slide Number Placeholder 4"/>
          <p:cNvSpPr>
            <a:spLocks noGrp="1"/>
          </p:cNvSpPr>
          <p:nvPr>
            <p:ph type="sldNum" sz="quarter" idx="11"/>
          </p:nvPr>
        </p:nvSpPr>
        <p:spPr/>
        <p:txBody>
          <a:bodyPr/>
          <a:lstStyle/>
          <a:p>
            <a:fld id="{0219E131-EB73-4020-BFE2-54AE52060F90}" type="slidenum">
              <a:rPr lang="en-US" smtClean="0"/>
              <a:pPr/>
              <a:t>43</a:t>
            </a:fld>
            <a:endParaRPr lang="en-US" dirty="0"/>
          </a:p>
        </p:txBody>
      </p:sp>
    </p:spTree>
    <p:extLst>
      <p:ext uri="{BB962C8B-B14F-4D97-AF65-F5344CB8AC3E}">
        <p14:creationId xmlns:p14="http://schemas.microsoft.com/office/powerpoint/2010/main" val="15215058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Joins</a:t>
            </a:r>
          </a:p>
        </p:txBody>
      </p:sp>
      <p:sp>
        <p:nvSpPr>
          <p:cNvPr id="3" name="Content Placeholder 2"/>
          <p:cNvSpPr>
            <a:spLocks noGrp="1"/>
          </p:cNvSpPr>
          <p:nvPr>
            <p:ph idx="1"/>
          </p:nvPr>
        </p:nvSpPr>
        <p:spPr/>
        <p:txBody>
          <a:bodyPr/>
          <a:lstStyle/>
          <a:p>
            <a:r>
              <a:rPr lang="en-US" dirty="0"/>
              <a:t>With joins you can retrieve data from two or more tables based on logical relationships between the tables</a:t>
            </a:r>
          </a:p>
          <a:p>
            <a:r>
              <a:rPr lang="en-US" dirty="0"/>
              <a:t> a join condition defines the way two tables are related in a query by specifying the column from each table to be used for the join. A typical join condition specifies a foreign key from one table and its associated key in the other table usually a PK.</a:t>
            </a:r>
          </a:p>
          <a:p>
            <a:r>
              <a:rPr lang="en-US" dirty="0"/>
              <a:t>joins are typically performed in the FROM clause of a table or view for the SELECT, INSERT...SELECT, SELECT...INTO, UPDATE and DELETE statements</a:t>
            </a:r>
          </a:p>
          <a:p>
            <a:endParaRPr lang="en-US" dirty="0"/>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44</a:t>
            </a:fld>
            <a:endParaRPr lang="en-US" dirty="0"/>
          </a:p>
        </p:txBody>
      </p:sp>
    </p:spTree>
    <p:extLst>
      <p:ext uri="{BB962C8B-B14F-4D97-AF65-F5344CB8AC3E}">
        <p14:creationId xmlns:p14="http://schemas.microsoft.com/office/powerpoint/2010/main" val="15698385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Inner Join</a:t>
            </a:r>
          </a:p>
        </p:txBody>
      </p:sp>
      <p:sp>
        <p:nvSpPr>
          <p:cNvPr id="3" name="Content Placeholder 2"/>
          <p:cNvSpPr>
            <a:spLocks noGrp="1"/>
          </p:cNvSpPr>
          <p:nvPr>
            <p:ph idx="1"/>
          </p:nvPr>
        </p:nvSpPr>
        <p:spPr/>
        <p:txBody>
          <a:bodyPr>
            <a:normAutofit/>
          </a:bodyPr>
          <a:lstStyle/>
          <a:p>
            <a:r>
              <a:rPr lang="en-US" dirty="0"/>
              <a:t>Inner join returns only those records/rows that match/exists in both the tables. </a:t>
            </a:r>
          </a:p>
          <a:p>
            <a:pPr marL="0" indent="0">
              <a:buNone/>
            </a:pPr>
            <a:r>
              <a:rPr lang="en-US" sz="1275" dirty="0"/>
              <a:t>--Companies and contacts with where we ship their items.</a:t>
            </a:r>
          </a:p>
          <a:p>
            <a:pPr marL="0" indent="0">
              <a:buNone/>
            </a:pPr>
            <a:r>
              <a:rPr lang="en-US" sz="1275" dirty="0"/>
              <a:t>select </a:t>
            </a:r>
            <a:r>
              <a:rPr lang="en-US" sz="1275" dirty="0" err="1"/>
              <a:t>CompanyName</a:t>
            </a:r>
            <a:r>
              <a:rPr lang="en-US" sz="1275" dirty="0"/>
              <a:t>, </a:t>
            </a:r>
            <a:r>
              <a:rPr lang="en-US" sz="1275" dirty="0" err="1"/>
              <a:t>ContactName</a:t>
            </a:r>
            <a:r>
              <a:rPr lang="en-US" sz="1275" dirty="0"/>
              <a:t>, </a:t>
            </a:r>
            <a:r>
              <a:rPr lang="en-US" sz="1275" dirty="0" err="1"/>
              <a:t>ContactTitle</a:t>
            </a:r>
            <a:r>
              <a:rPr lang="en-US" sz="1275" dirty="0"/>
              <a:t>, </a:t>
            </a:r>
            <a:r>
              <a:rPr lang="en-US" sz="1275" dirty="0" err="1"/>
              <a:t>ShipAddress</a:t>
            </a:r>
            <a:r>
              <a:rPr lang="en-US" sz="1275" dirty="0"/>
              <a:t>, </a:t>
            </a:r>
            <a:r>
              <a:rPr lang="en-US" sz="1275" dirty="0" err="1"/>
              <a:t>ShipCity</a:t>
            </a:r>
            <a:endParaRPr lang="en-US" sz="1275" dirty="0"/>
          </a:p>
          <a:p>
            <a:pPr marL="0" indent="0">
              <a:buNone/>
            </a:pPr>
            <a:r>
              <a:rPr lang="en-US" sz="1275" dirty="0"/>
              <a:t>from Customers c inner join Orders o</a:t>
            </a:r>
          </a:p>
          <a:p>
            <a:pPr marL="0" indent="0">
              <a:buNone/>
            </a:pPr>
            <a:r>
              <a:rPr lang="en-US" sz="1275" dirty="0"/>
              <a:t>on </a:t>
            </a:r>
            <a:r>
              <a:rPr lang="en-US" sz="1275" dirty="0" err="1"/>
              <a:t>c.CustomerID</a:t>
            </a:r>
            <a:r>
              <a:rPr lang="en-US" sz="1275" dirty="0"/>
              <a:t> = </a:t>
            </a:r>
            <a:r>
              <a:rPr lang="en-US" sz="1275" dirty="0" err="1"/>
              <a:t>o.CustomerID</a:t>
            </a:r>
            <a:endParaRPr lang="en-US" sz="1275" dirty="0"/>
          </a:p>
          <a:p>
            <a:pPr marL="0" indent="0">
              <a:buNone/>
            </a:pPr>
            <a:endParaRPr lang="en-US" sz="1275" dirty="0"/>
          </a:p>
          <a:p>
            <a:pPr marL="0" indent="0">
              <a:buNone/>
            </a:pPr>
            <a:r>
              <a:rPr lang="en-US" sz="1275" dirty="0"/>
              <a:t>-- What categories products fall into and their description</a:t>
            </a:r>
          </a:p>
          <a:p>
            <a:pPr marL="0" indent="0">
              <a:buNone/>
            </a:pPr>
            <a:r>
              <a:rPr lang="en-US" sz="1275" dirty="0"/>
              <a:t>select </a:t>
            </a:r>
            <a:r>
              <a:rPr lang="en-US" sz="1275" dirty="0" err="1"/>
              <a:t>ProductName</a:t>
            </a:r>
            <a:r>
              <a:rPr lang="en-US" sz="1275" dirty="0"/>
              <a:t>, </a:t>
            </a:r>
            <a:r>
              <a:rPr lang="en-US" sz="1275" dirty="0" err="1"/>
              <a:t>UnitPrice</a:t>
            </a:r>
            <a:r>
              <a:rPr lang="en-US" sz="1275" dirty="0"/>
              <a:t>, </a:t>
            </a:r>
            <a:r>
              <a:rPr lang="en-US" sz="1275" dirty="0" err="1"/>
              <a:t>CategoryName</a:t>
            </a:r>
            <a:r>
              <a:rPr lang="en-US" sz="1275" dirty="0"/>
              <a:t>, Description</a:t>
            </a:r>
          </a:p>
          <a:p>
            <a:pPr marL="0" indent="0">
              <a:buNone/>
            </a:pPr>
            <a:r>
              <a:rPr lang="en-US" sz="1275" dirty="0"/>
              <a:t>from Products p inner join Categories c</a:t>
            </a:r>
          </a:p>
          <a:p>
            <a:pPr marL="0" indent="0">
              <a:buNone/>
            </a:pPr>
            <a:r>
              <a:rPr lang="en-US" sz="1275" dirty="0"/>
              <a:t>on </a:t>
            </a:r>
            <a:r>
              <a:rPr lang="en-US" sz="1275" dirty="0" err="1"/>
              <a:t>p.CategoryID</a:t>
            </a:r>
            <a:r>
              <a:rPr lang="en-US" sz="1275" dirty="0"/>
              <a:t> = </a:t>
            </a:r>
            <a:r>
              <a:rPr lang="en-US" sz="1275" dirty="0" err="1"/>
              <a:t>c.CategoryID</a:t>
            </a:r>
            <a:endParaRPr lang="en-US" sz="1275" dirty="0"/>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45</a:t>
            </a:fld>
            <a:endParaRPr lang="en-US" dirty="0"/>
          </a:p>
        </p:txBody>
      </p:sp>
    </p:spTree>
    <p:extLst>
      <p:ext uri="{BB962C8B-B14F-4D97-AF65-F5344CB8AC3E}">
        <p14:creationId xmlns:p14="http://schemas.microsoft.com/office/powerpoint/2010/main" val="4880414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Right Outer Join</a:t>
            </a:r>
          </a:p>
        </p:txBody>
      </p:sp>
      <p:sp>
        <p:nvSpPr>
          <p:cNvPr id="3" name="Content Placeholder 2"/>
          <p:cNvSpPr>
            <a:spLocks noGrp="1"/>
          </p:cNvSpPr>
          <p:nvPr>
            <p:ph idx="1"/>
          </p:nvPr>
        </p:nvSpPr>
        <p:spPr/>
        <p:txBody>
          <a:bodyPr/>
          <a:lstStyle/>
          <a:p>
            <a:r>
              <a:rPr lang="en-US" dirty="0"/>
              <a:t>The RIGHT JOIN keyword returns all the rows from the right table, even if there are no matches in the left table. If there are no columns matching in the left table, it returns NULL values.</a:t>
            </a:r>
          </a:p>
          <a:p>
            <a:endParaRPr lang="en-US" dirty="0"/>
          </a:p>
          <a:p>
            <a:pPr marL="0" indent="0">
              <a:buNone/>
            </a:pPr>
            <a:r>
              <a:rPr lang="en-US" sz="1500" dirty="0"/>
              <a:t>--Employees processing orders and when they were shipped.</a:t>
            </a:r>
          </a:p>
          <a:p>
            <a:pPr marL="0" indent="0">
              <a:buNone/>
            </a:pPr>
            <a:r>
              <a:rPr lang="en-US" sz="1500" dirty="0"/>
              <a:t>select </a:t>
            </a:r>
            <a:r>
              <a:rPr lang="en-US" sz="1500" dirty="0" err="1"/>
              <a:t>e.FirstName</a:t>
            </a:r>
            <a:r>
              <a:rPr lang="en-US" sz="1500" dirty="0"/>
              <a:t>, </a:t>
            </a:r>
            <a:r>
              <a:rPr lang="en-US" sz="1500" dirty="0" err="1"/>
              <a:t>e.LastName</a:t>
            </a:r>
            <a:r>
              <a:rPr lang="en-US" sz="1500" dirty="0"/>
              <a:t>, </a:t>
            </a:r>
            <a:r>
              <a:rPr lang="en-US" sz="1500" dirty="0" err="1"/>
              <a:t>o.OrderDate</a:t>
            </a:r>
            <a:r>
              <a:rPr lang="en-US" sz="1500" dirty="0"/>
              <a:t>, </a:t>
            </a:r>
            <a:r>
              <a:rPr lang="en-US" sz="1500" dirty="0" err="1"/>
              <a:t>o.ShippedDate</a:t>
            </a:r>
            <a:endParaRPr lang="en-US" sz="1500" dirty="0"/>
          </a:p>
          <a:p>
            <a:pPr marL="0" indent="0">
              <a:buNone/>
            </a:pPr>
            <a:r>
              <a:rPr lang="en-US" sz="1500" dirty="0"/>
              <a:t>from Employees e right join Orders o</a:t>
            </a:r>
          </a:p>
          <a:p>
            <a:pPr marL="0" indent="0">
              <a:buNone/>
            </a:pPr>
            <a:r>
              <a:rPr lang="en-US" sz="1500" dirty="0"/>
              <a:t>on </a:t>
            </a:r>
            <a:r>
              <a:rPr lang="en-US" sz="1500" dirty="0" err="1"/>
              <a:t>e.EmployeeID</a:t>
            </a:r>
            <a:r>
              <a:rPr lang="en-US" sz="1500" dirty="0"/>
              <a:t> = </a:t>
            </a:r>
            <a:r>
              <a:rPr lang="en-US" sz="1500" dirty="0" err="1"/>
              <a:t>o.EmployeeID</a:t>
            </a:r>
            <a:endParaRPr lang="en-US" sz="1500" dirty="0"/>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46</a:t>
            </a:fld>
            <a:endParaRPr lang="en-US" dirty="0"/>
          </a:p>
        </p:txBody>
      </p:sp>
    </p:spTree>
    <p:extLst>
      <p:ext uri="{BB962C8B-B14F-4D97-AF65-F5344CB8AC3E}">
        <p14:creationId xmlns:p14="http://schemas.microsoft.com/office/powerpoint/2010/main" val="27896812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Left Outer Join</a:t>
            </a:r>
          </a:p>
        </p:txBody>
      </p:sp>
      <p:sp>
        <p:nvSpPr>
          <p:cNvPr id="3" name="Content Placeholder 2"/>
          <p:cNvSpPr>
            <a:spLocks noGrp="1"/>
          </p:cNvSpPr>
          <p:nvPr>
            <p:ph idx="1"/>
          </p:nvPr>
        </p:nvSpPr>
        <p:spPr>
          <a:xfrm>
            <a:off x="628650" y="2226469"/>
            <a:ext cx="7886700" cy="3431381"/>
          </a:xfrm>
        </p:spPr>
        <p:txBody>
          <a:bodyPr>
            <a:normAutofit/>
          </a:bodyPr>
          <a:lstStyle/>
          <a:p>
            <a:r>
              <a:rPr lang="en-US" dirty="0"/>
              <a:t>The LEFT JOIN keyword returns all rows from the left table, even if there are no matches in the right table If there are no columns matching in the right table, it returns NULL values.</a:t>
            </a:r>
          </a:p>
          <a:p>
            <a:pPr marL="0" indent="0">
              <a:buNone/>
            </a:pPr>
            <a:r>
              <a:rPr lang="en-US" sz="1500" dirty="0"/>
              <a:t>select </a:t>
            </a:r>
            <a:r>
              <a:rPr lang="en-US" sz="1500" dirty="0" err="1"/>
              <a:t>e.FirstName</a:t>
            </a:r>
            <a:r>
              <a:rPr lang="en-US" sz="1500" dirty="0"/>
              <a:t>, </a:t>
            </a:r>
            <a:r>
              <a:rPr lang="en-US" sz="1500" dirty="0" err="1"/>
              <a:t>e.LastName</a:t>
            </a:r>
            <a:r>
              <a:rPr lang="en-US" sz="1500" dirty="0"/>
              <a:t>, </a:t>
            </a:r>
            <a:r>
              <a:rPr lang="en-US" sz="1500" dirty="0" err="1"/>
              <a:t>o.ShipName</a:t>
            </a:r>
            <a:endParaRPr lang="en-US" sz="1500" dirty="0"/>
          </a:p>
          <a:p>
            <a:pPr marL="0" indent="0">
              <a:buNone/>
            </a:pPr>
            <a:r>
              <a:rPr lang="en-US" sz="1500" dirty="0"/>
              <a:t>from Employees e left join Orders o</a:t>
            </a:r>
          </a:p>
          <a:p>
            <a:pPr marL="0" indent="0">
              <a:buNone/>
            </a:pPr>
            <a:r>
              <a:rPr lang="en-US" sz="1500" dirty="0"/>
              <a:t>on </a:t>
            </a:r>
            <a:r>
              <a:rPr lang="en-US" sz="1500" dirty="0" err="1"/>
              <a:t>e.EmployeeID</a:t>
            </a:r>
            <a:r>
              <a:rPr lang="en-US" sz="1500" dirty="0"/>
              <a:t> = </a:t>
            </a:r>
            <a:r>
              <a:rPr lang="en-US" sz="1500" dirty="0" err="1"/>
              <a:t>o.EmployeeID</a:t>
            </a:r>
            <a:endParaRPr lang="en-US" sz="1500" dirty="0"/>
          </a:p>
          <a:p>
            <a:pPr marL="0" indent="0">
              <a:buNone/>
            </a:pPr>
            <a:endParaRPr lang="en-US" sz="1500" dirty="0"/>
          </a:p>
          <a:p>
            <a:pPr marL="0" indent="0">
              <a:buNone/>
            </a:pPr>
            <a:r>
              <a:rPr lang="en-US" sz="1500" dirty="0"/>
              <a:t>Select </a:t>
            </a:r>
            <a:r>
              <a:rPr lang="en-US" sz="1500" dirty="0" err="1"/>
              <a:t>c.CompanyName</a:t>
            </a:r>
            <a:r>
              <a:rPr lang="en-US" sz="1500" dirty="0"/>
              <a:t>, </a:t>
            </a:r>
            <a:r>
              <a:rPr lang="en-US" sz="1500" dirty="0" err="1"/>
              <a:t>c.ContactName</a:t>
            </a:r>
            <a:r>
              <a:rPr lang="en-US" sz="1500" dirty="0"/>
              <a:t>, </a:t>
            </a:r>
            <a:r>
              <a:rPr lang="en-US" sz="1500" dirty="0" err="1"/>
              <a:t>o.ShippedDate</a:t>
            </a:r>
            <a:r>
              <a:rPr lang="en-US" sz="1500" dirty="0"/>
              <a:t>, </a:t>
            </a:r>
            <a:r>
              <a:rPr lang="en-US" sz="1500" dirty="0" err="1"/>
              <a:t>o.Freight</a:t>
            </a:r>
            <a:endParaRPr lang="en-US" sz="1500" dirty="0"/>
          </a:p>
          <a:p>
            <a:pPr marL="0" indent="0">
              <a:buNone/>
            </a:pPr>
            <a:r>
              <a:rPr lang="en-US" sz="1500" dirty="0"/>
              <a:t>from Customers c left join Orders o</a:t>
            </a:r>
          </a:p>
          <a:p>
            <a:pPr marL="0" indent="0">
              <a:buNone/>
            </a:pPr>
            <a:r>
              <a:rPr lang="en-US" sz="1500" dirty="0"/>
              <a:t>on </a:t>
            </a:r>
            <a:r>
              <a:rPr lang="en-US" sz="1500" dirty="0" err="1"/>
              <a:t>c.CustomerID</a:t>
            </a:r>
            <a:r>
              <a:rPr lang="en-US" sz="1500" dirty="0"/>
              <a:t> = </a:t>
            </a:r>
            <a:r>
              <a:rPr lang="en-US" sz="1500" dirty="0" err="1"/>
              <a:t>o.CustomerID</a:t>
            </a:r>
            <a:endParaRPr lang="en-US" sz="1500" dirty="0"/>
          </a:p>
          <a:p>
            <a:pPr marL="0" indent="0">
              <a:buNone/>
            </a:pPr>
            <a:r>
              <a:rPr lang="en-US" sz="1500" dirty="0"/>
              <a:t>where </a:t>
            </a:r>
            <a:r>
              <a:rPr lang="en-US" sz="1500" dirty="0" err="1"/>
              <a:t>o.Freight</a:t>
            </a:r>
            <a:r>
              <a:rPr lang="en-US" sz="1500" dirty="0"/>
              <a:t> &gt; 5</a:t>
            </a:r>
          </a:p>
        </p:txBody>
      </p:sp>
      <p:sp>
        <p:nvSpPr>
          <p:cNvPr id="5" name="Slide Number Placeholder 4"/>
          <p:cNvSpPr>
            <a:spLocks noGrp="1"/>
          </p:cNvSpPr>
          <p:nvPr>
            <p:ph type="sldNum" sz="quarter" idx="11"/>
          </p:nvPr>
        </p:nvSpPr>
        <p:spPr/>
        <p:txBody>
          <a:bodyPr/>
          <a:lstStyle/>
          <a:p>
            <a:fld id="{0219E131-EB73-4020-BFE2-54AE52060F90}" type="slidenum">
              <a:rPr lang="en-US" smtClean="0"/>
              <a:pPr/>
              <a:t>47</a:t>
            </a:fld>
            <a:endParaRPr lang="en-US" dirty="0"/>
          </a:p>
        </p:txBody>
      </p:sp>
    </p:spTree>
    <p:extLst>
      <p:ext uri="{BB962C8B-B14F-4D97-AF65-F5344CB8AC3E}">
        <p14:creationId xmlns:p14="http://schemas.microsoft.com/office/powerpoint/2010/main" val="28032017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Full Outer Join</a:t>
            </a:r>
          </a:p>
        </p:txBody>
      </p:sp>
      <p:sp>
        <p:nvSpPr>
          <p:cNvPr id="3" name="Content Placeholder 2"/>
          <p:cNvSpPr>
            <a:spLocks noGrp="1"/>
          </p:cNvSpPr>
          <p:nvPr>
            <p:ph idx="1"/>
          </p:nvPr>
        </p:nvSpPr>
        <p:spPr/>
        <p:txBody>
          <a:bodyPr/>
          <a:lstStyle/>
          <a:p>
            <a:r>
              <a:rPr lang="en-US" dirty="0"/>
              <a:t>Based on the two tables specified in the join clause, all data is returned from both tables regardless of matching data</a:t>
            </a:r>
          </a:p>
          <a:p>
            <a:endParaRPr lang="en-US" dirty="0"/>
          </a:p>
          <a:p>
            <a:pPr marL="0" indent="0">
              <a:buNone/>
            </a:pPr>
            <a:r>
              <a:rPr lang="en-US" sz="1500" dirty="0"/>
              <a:t>-- Products we sell and where/who we get them from.</a:t>
            </a:r>
          </a:p>
          <a:p>
            <a:pPr marL="0" indent="0">
              <a:buNone/>
            </a:pPr>
            <a:r>
              <a:rPr lang="en-US" sz="1500" dirty="0"/>
              <a:t>select </a:t>
            </a:r>
            <a:r>
              <a:rPr lang="en-US" sz="1500" dirty="0" err="1"/>
              <a:t>ProductName</a:t>
            </a:r>
            <a:r>
              <a:rPr lang="en-US" sz="1500" dirty="0"/>
              <a:t>, </a:t>
            </a:r>
            <a:r>
              <a:rPr lang="en-US" sz="1500" dirty="0" err="1"/>
              <a:t>UnitPrice</a:t>
            </a:r>
            <a:r>
              <a:rPr lang="en-US" sz="1500" dirty="0"/>
              <a:t>, </a:t>
            </a:r>
            <a:r>
              <a:rPr lang="en-US" sz="1500" dirty="0" err="1"/>
              <a:t>CompanyName</a:t>
            </a:r>
            <a:r>
              <a:rPr lang="en-US" sz="1500" dirty="0"/>
              <a:t>, </a:t>
            </a:r>
            <a:r>
              <a:rPr lang="en-US" sz="1500" dirty="0" err="1"/>
              <a:t>ContactName</a:t>
            </a:r>
            <a:endParaRPr lang="en-US" sz="1500" dirty="0"/>
          </a:p>
          <a:p>
            <a:pPr marL="0" indent="0">
              <a:buNone/>
            </a:pPr>
            <a:r>
              <a:rPr lang="en-US" sz="1500" dirty="0"/>
              <a:t>from Products p full outer join Suppliers s</a:t>
            </a:r>
          </a:p>
          <a:p>
            <a:pPr marL="0" indent="0">
              <a:buNone/>
            </a:pPr>
            <a:r>
              <a:rPr lang="en-US" sz="1500" dirty="0"/>
              <a:t>on </a:t>
            </a:r>
            <a:r>
              <a:rPr lang="en-US" sz="1500" dirty="0" err="1"/>
              <a:t>p.SupplierID</a:t>
            </a:r>
            <a:r>
              <a:rPr lang="en-US" sz="1500" dirty="0"/>
              <a:t> = </a:t>
            </a:r>
            <a:r>
              <a:rPr lang="en-US" sz="1500" dirty="0" err="1"/>
              <a:t>s.SupplierID</a:t>
            </a:r>
            <a:endParaRPr lang="en-US" sz="1500" dirty="0"/>
          </a:p>
          <a:p>
            <a:pPr marL="0" indent="0">
              <a:buNone/>
            </a:pPr>
            <a:r>
              <a:rPr lang="en-US" sz="1500" dirty="0"/>
              <a:t>where </a:t>
            </a:r>
            <a:r>
              <a:rPr lang="en-US" sz="1500" dirty="0" err="1"/>
              <a:t>UnitPrice</a:t>
            </a:r>
            <a:r>
              <a:rPr lang="en-US" sz="1500" dirty="0"/>
              <a:t> &gt; 10</a:t>
            </a:r>
          </a:p>
        </p:txBody>
      </p:sp>
      <p:sp>
        <p:nvSpPr>
          <p:cNvPr id="5" name="Slide Number Placeholder 4"/>
          <p:cNvSpPr>
            <a:spLocks noGrp="1"/>
          </p:cNvSpPr>
          <p:nvPr>
            <p:ph type="sldNum" sz="quarter" idx="11"/>
          </p:nvPr>
        </p:nvSpPr>
        <p:spPr/>
        <p:txBody>
          <a:bodyPr/>
          <a:lstStyle/>
          <a:p>
            <a:fld id="{0219E131-EB73-4020-BFE2-54AE52060F90}" type="slidenum">
              <a:rPr lang="en-US" smtClean="0"/>
              <a:pPr/>
              <a:t>48</a:t>
            </a:fld>
            <a:endParaRPr lang="en-US" dirty="0"/>
          </a:p>
        </p:txBody>
      </p:sp>
    </p:spTree>
    <p:extLst>
      <p:ext uri="{BB962C8B-B14F-4D97-AF65-F5344CB8AC3E}">
        <p14:creationId xmlns:p14="http://schemas.microsoft.com/office/powerpoint/2010/main" val="21899597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Cross Join</a:t>
            </a:r>
          </a:p>
        </p:txBody>
      </p:sp>
      <p:sp>
        <p:nvSpPr>
          <p:cNvPr id="3" name="Content Placeholder 2"/>
          <p:cNvSpPr>
            <a:spLocks noGrp="1"/>
          </p:cNvSpPr>
          <p:nvPr>
            <p:ph idx="1"/>
          </p:nvPr>
        </p:nvSpPr>
        <p:spPr/>
        <p:txBody>
          <a:bodyPr/>
          <a:lstStyle/>
          <a:p>
            <a:r>
              <a:rPr lang="en-US" dirty="0"/>
              <a:t>Cross join is a Cartesian join means Cartesian product of both the tables. This join does not need any condition to join two tables. This join returns records/rows that are multiplication of record number from both the tables means each row on left table will related to each row of right table</a:t>
            </a:r>
          </a:p>
        </p:txBody>
      </p:sp>
      <p:sp>
        <p:nvSpPr>
          <p:cNvPr id="5" name="Slide Number Placeholder 4"/>
          <p:cNvSpPr>
            <a:spLocks noGrp="1"/>
          </p:cNvSpPr>
          <p:nvPr>
            <p:ph type="sldNum" sz="quarter" idx="11"/>
          </p:nvPr>
        </p:nvSpPr>
        <p:spPr/>
        <p:txBody>
          <a:bodyPr/>
          <a:lstStyle/>
          <a:p>
            <a:fld id="{0219E131-EB73-4020-BFE2-54AE52060F90}" type="slidenum">
              <a:rPr lang="en-US" smtClean="0"/>
              <a:pPr/>
              <a:t>49</a:t>
            </a:fld>
            <a:endParaRPr lang="en-US" dirty="0"/>
          </a:p>
        </p:txBody>
      </p:sp>
    </p:spTree>
    <p:extLst>
      <p:ext uri="{BB962C8B-B14F-4D97-AF65-F5344CB8AC3E}">
        <p14:creationId xmlns:p14="http://schemas.microsoft.com/office/powerpoint/2010/main" val="329180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Database Design</a:t>
            </a:r>
          </a:p>
        </p:txBody>
      </p:sp>
      <p:sp>
        <p:nvSpPr>
          <p:cNvPr id="3" name="Content Placeholder 2"/>
          <p:cNvSpPr>
            <a:spLocks noGrp="1"/>
          </p:cNvSpPr>
          <p:nvPr>
            <p:ph idx="1"/>
          </p:nvPr>
        </p:nvSpPr>
        <p:spPr/>
        <p:txBody>
          <a:bodyPr/>
          <a:lstStyle/>
          <a:p>
            <a:r>
              <a:rPr lang="en-US" dirty="0"/>
              <a:t>Important points to think about or do when designing a DB:</a:t>
            </a:r>
          </a:p>
          <a:p>
            <a:pPr lvl="1"/>
            <a:r>
              <a:rPr lang="en-US" dirty="0"/>
              <a:t>What kind of data will the database be storing?</a:t>
            </a:r>
          </a:p>
          <a:p>
            <a:pPr lvl="1"/>
            <a:r>
              <a:rPr lang="en-US" dirty="0"/>
              <a:t>Gathering info from the business users</a:t>
            </a:r>
          </a:p>
          <a:p>
            <a:pPr lvl="1"/>
            <a:r>
              <a:rPr lang="en-US" dirty="0"/>
              <a:t>Organizing info into logical units</a:t>
            </a:r>
          </a:p>
          <a:p>
            <a:pPr lvl="2"/>
            <a:r>
              <a:rPr lang="en-US" dirty="0"/>
              <a:t>Employees have common properties such as Name, Address, SSN, </a:t>
            </a:r>
            <a:r>
              <a:rPr lang="en-US" dirty="0" err="1"/>
              <a:t>DateOfHire</a:t>
            </a:r>
            <a:r>
              <a:rPr lang="en-US" dirty="0"/>
              <a:t>, Salary, etc.</a:t>
            </a:r>
          </a:p>
          <a:p>
            <a:pPr lvl="1"/>
            <a:r>
              <a:rPr lang="en-US" dirty="0"/>
              <a:t>What kind of relationships exist between units</a:t>
            </a:r>
          </a:p>
          <a:p>
            <a:pPr lvl="2"/>
            <a:r>
              <a:rPr lang="en-US" dirty="0"/>
              <a:t>One employee will receive multiple paychecks, which have their own distinct properties.</a:t>
            </a:r>
          </a:p>
          <a:p>
            <a:pPr lvl="2"/>
            <a:endParaRPr lang="en-US" dirty="0"/>
          </a:p>
          <a:p>
            <a:pPr lvl="1"/>
            <a:endParaRPr lang="en-US" dirty="0"/>
          </a:p>
          <a:p>
            <a:pPr lvl="1"/>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5</a:t>
            </a:fld>
            <a:endParaRPr lang="en-US" dirty="0"/>
          </a:p>
        </p:txBody>
      </p:sp>
    </p:spTree>
    <p:extLst>
      <p:ext uri="{BB962C8B-B14F-4D97-AF65-F5344CB8AC3E}">
        <p14:creationId xmlns:p14="http://schemas.microsoft.com/office/powerpoint/2010/main" val="30866802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Self Join</a:t>
            </a:r>
          </a:p>
        </p:txBody>
      </p:sp>
      <p:sp>
        <p:nvSpPr>
          <p:cNvPr id="3" name="Content Placeholder 2"/>
          <p:cNvSpPr>
            <a:spLocks noGrp="1"/>
          </p:cNvSpPr>
          <p:nvPr>
            <p:ph idx="1"/>
          </p:nvPr>
        </p:nvSpPr>
        <p:spPr/>
        <p:txBody>
          <a:bodyPr>
            <a:normAutofit/>
          </a:bodyPr>
          <a:lstStyle/>
          <a:p>
            <a:r>
              <a:rPr lang="en-US" sz="1500" dirty="0"/>
              <a:t>Self join is used to retrieve the records having some relation or similarity with other records in the same table</a:t>
            </a:r>
          </a:p>
          <a:p>
            <a:r>
              <a:rPr lang="en-US" sz="1500" dirty="0"/>
              <a:t>Assume we have an employee table, one of the columns in the same table contains the ID of a manager, who is also an employee for the same company. This way, all the employees and their managers are present in the same table. If we want to find the manager of a particular employee, we need to use a self join.</a:t>
            </a:r>
          </a:p>
          <a:p>
            <a:r>
              <a:rPr lang="en-US" sz="1500" dirty="0"/>
              <a:t>Note - Self Joins are not actually their own type of joins they are Outer, Inner, or Cross joins.</a:t>
            </a:r>
          </a:p>
        </p:txBody>
      </p:sp>
      <p:sp>
        <p:nvSpPr>
          <p:cNvPr id="5" name="Slide Number Placeholder 4"/>
          <p:cNvSpPr>
            <a:spLocks noGrp="1"/>
          </p:cNvSpPr>
          <p:nvPr>
            <p:ph type="sldNum" sz="quarter" idx="11"/>
          </p:nvPr>
        </p:nvSpPr>
        <p:spPr/>
        <p:txBody>
          <a:bodyPr/>
          <a:lstStyle/>
          <a:p>
            <a:fld id="{0219E131-EB73-4020-BFE2-54AE52060F90}" type="slidenum">
              <a:rPr lang="en-US" smtClean="0"/>
              <a:pPr/>
              <a:t>50</a:t>
            </a:fld>
            <a:endParaRPr lang="en-US" dirty="0"/>
          </a:p>
        </p:txBody>
      </p:sp>
    </p:spTree>
    <p:extLst>
      <p:ext uri="{BB962C8B-B14F-4D97-AF65-F5344CB8AC3E}">
        <p14:creationId xmlns:p14="http://schemas.microsoft.com/office/powerpoint/2010/main" val="5611258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Self Joins</a:t>
            </a:r>
          </a:p>
        </p:txBody>
      </p:sp>
      <p:sp>
        <p:nvSpPr>
          <p:cNvPr id="4" name="Content Placeholder 3"/>
          <p:cNvSpPr>
            <a:spLocks noGrp="1"/>
          </p:cNvSpPr>
          <p:nvPr>
            <p:ph sz="half" idx="1"/>
          </p:nvPr>
        </p:nvSpPr>
        <p:spPr>
          <a:xfrm>
            <a:off x="432708" y="2226469"/>
            <a:ext cx="4082143" cy="3263504"/>
          </a:xfrm>
        </p:spPr>
        <p:txBody>
          <a:bodyPr/>
          <a:lstStyle/>
          <a:p>
            <a:pPr marL="0" indent="0">
              <a:spcBef>
                <a:spcPts val="0"/>
              </a:spcBef>
              <a:buNone/>
            </a:pPr>
            <a:r>
              <a:rPr lang="en-US" dirty="0"/>
              <a:t>SELECT e1.Name </a:t>
            </a:r>
            <a:r>
              <a:rPr lang="en-US" dirty="0" err="1"/>
              <a:t>EmployeeName</a:t>
            </a:r>
            <a:r>
              <a:rPr lang="en-US" dirty="0"/>
              <a:t>, e2.name AS </a:t>
            </a:r>
            <a:r>
              <a:rPr lang="en-US" dirty="0" err="1"/>
              <a:t>ManagerName</a:t>
            </a:r>
            <a:endParaRPr lang="en-US" dirty="0"/>
          </a:p>
          <a:p>
            <a:pPr marL="0" indent="0">
              <a:spcBef>
                <a:spcPts val="0"/>
              </a:spcBef>
              <a:buNone/>
            </a:pPr>
            <a:r>
              <a:rPr lang="en-US" dirty="0"/>
              <a:t>FROM Employee e1</a:t>
            </a:r>
            <a:br>
              <a:rPr lang="en-US" dirty="0"/>
            </a:br>
            <a:r>
              <a:rPr lang="en-US" dirty="0"/>
              <a:t>INNER JOIN Employee e2</a:t>
            </a:r>
            <a:br>
              <a:rPr lang="en-US" dirty="0"/>
            </a:br>
            <a:r>
              <a:rPr lang="en-US" dirty="0"/>
              <a:t>ON e1.ManagerID = e2.EmployeeID</a:t>
            </a:r>
          </a:p>
          <a:p>
            <a:endParaRPr lang="en-US" dirty="0"/>
          </a:p>
        </p:txBody>
      </p:sp>
      <p:sp>
        <p:nvSpPr>
          <p:cNvPr id="5" name="Content Placeholder 4"/>
          <p:cNvSpPr>
            <a:spLocks noGrp="1"/>
          </p:cNvSpPr>
          <p:nvPr>
            <p:ph sz="half" idx="2"/>
          </p:nvPr>
        </p:nvSpPr>
        <p:spPr>
          <a:xfrm>
            <a:off x="4351564" y="2226469"/>
            <a:ext cx="3976007" cy="3263504"/>
          </a:xfrm>
        </p:spPr>
        <p:txBody>
          <a:bodyPr/>
          <a:lstStyle/>
          <a:p>
            <a:pPr marL="0" indent="0">
              <a:spcBef>
                <a:spcPts val="0"/>
              </a:spcBef>
              <a:buNone/>
            </a:pPr>
            <a:r>
              <a:rPr lang="en-US" dirty="0"/>
              <a:t>SELECT e1.Name </a:t>
            </a:r>
            <a:r>
              <a:rPr lang="en-US" dirty="0" err="1"/>
              <a:t>EmployeeName</a:t>
            </a:r>
            <a:r>
              <a:rPr lang="en-US" dirty="0"/>
              <a:t>, ISNULL(e2.name, 'Top Manager') AS </a:t>
            </a:r>
            <a:r>
              <a:rPr lang="en-US" dirty="0" err="1"/>
              <a:t>ManagerName</a:t>
            </a:r>
            <a:endParaRPr lang="en-US" dirty="0"/>
          </a:p>
          <a:p>
            <a:pPr marL="0" indent="0">
              <a:spcBef>
                <a:spcPts val="0"/>
              </a:spcBef>
              <a:buNone/>
            </a:pPr>
            <a:r>
              <a:rPr lang="en-US" dirty="0"/>
              <a:t>FROM Employee e1</a:t>
            </a:r>
          </a:p>
          <a:p>
            <a:pPr marL="0" indent="0">
              <a:spcBef>
                <a:spcPts val="0"/>
              </a:spcBef>
              <a:buNone/>
            </a:pPr>
            <a:r>
              <a:rPr lang="en-US" dirty="0"/>
              <a:t>LEFT JOIN Employee e2</a:t>
            </a:r>
          </a:p>
          <a:p>
            <a:pPr marL="0" indent="0">
              <a:spcBef>
                <a:spcPts val="0"/>
              </a:spcBef>
              <a:buNone/>
            </a:pPr>
            <a:r>
              <a:rPr lang="en-US" dirty="0"/>
              <a:t>ON e1.ManagerID = e2.EmployeeID</a:t>
            </a:r>
          </a:p>
        </p:txBody>
      </p:sp>
      <p:cxnSp>
        <p:nvCxnSpPr>
          <p:cNvPr id="9" name="Straight Arrow Connector 8"/>
          <p:cNvCxnSpPr/>
          <p:nvPr/>
        </p:nvCxnSpPr>
        <p:spPr>
          <a:xfrm flipH="1" flipV="1">
            <a:off x="6629400" y="2895600"/>
            <a:ext cx="595993" cy="3864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7290707" y="3143545"/>
            <a:ext cx="1502229" cy="923330"/>
          </a:xfrm>
          <a:prstGeom prst="rect">
            <a:avLst/>
          </a:prstGeom>
          <a:noFill/>
        </p:spPr>
        <p:txBody>
          <a:bodyPr wrap="square" rtlCol="0">
            <a:spAutoFit/>
          </a:bodyPr>
          <a:lstStyle/>
          <a:p>
            <a:r>
              <a:rPr lang="en-US" sz="1350" dirty="0"/>
              <a:t>Checks 1</a:t>
            </a:r>
            <a:r>
              <a:rPr lang="en-US" sz="1350" baseline="30000" dirty="0"/>
              <a:t>st</a:t>
            </a:r>
            <a:r>
              <a:rPr lang="en-US" sz="1350" dirty="0"/>
              <a:t> parameter for Null, true returns 2nd</a:t>
            </a:r>
          </a:p>
        </p:txBody>
      </p:sp>
      <p:cxnSp>
        <p:nvCxnSpPr>
          <p:cNvPr id="12" name="Straight Arrow Connector 11"/>
          <p:cNvCxnSpPr/>
          <p:nvPr/>
        </p:nvCxnSpPr>
        <p:spPr>
          <a:xfrm flipH="1" flipV="1">
            <a:off x="2646727" y="4500436"/>
            <a:ext cx="587827" cy="8409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V="1">
            <a:off x="4044657" y="4622901"/>
            <a:ext cx="685799" cy="718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flipH="1">
            <a:off x="2821439" y="5415330"/>
            <a:ext cx="2129519" cy="507831"/>
          </a:xfrm>
          <a:prstGeom prst="rect">
            <a:avLst/>
          </a:prstGeom>
          <a:noFill/>
        </p:spPr>
        <p:txBody>
          <a:bodyPr wrap="square" rtlCol="0">
            <a:spAutoFit/>
          </a:bodyPr>
          <a:lstStyle/>
          <a:p>
            <a:r>
              <a:rPr lang="en-US" sz="1350" dirty="0"/>
              <a:t>Outer and Inner are performed as “Self Joins”</a:t>
            </a:r>
          </a:p>
        </p:txBody>
      </p:sp>
      <p:sp>
        <p:nvSpPr>
          <p:cNvPr id="11" name="Slide Number Placeholder 10"/>
          <p:cNvSpPr>
            <a:spLocks noGrp="1"/>
          </p:cNvSpPr>
          <p:nvPr>
            <p:ph type="sldNum" sz="quarter" idx="12"/>
          </p:nvPr>
        </p:nvSpPr>
        <p:spPr/>
        <p:txBody>
          <a:bodyPr/>
          <a:lstStyle/>
          <a:p>
            <a:fld id="{6112799A-A7A9-4EA3-8661-4AFBC7C5DF34}" type="slidenum">
              <a:rPr lang="en-US" smtClean="0"/>
              <a:t>51</a:t>
            </a:fld>
            <a:endParaRPr lang="en-US"/>
          </a:p>
        </p:txBody>
      </p:sp>
    </p:spTree>
    <p:extLst>
      <p:ext uri="{BB962C8B-B14F-4D97-AF65-F5344CB8AC3E}">
        <p14:creationId xmlns:p14="http://schemas.microsoft.com/office/powerpoint/2010/main" val="33509767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Joins still confusing?</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392385" y="2550944"/>
            <a:ext cx="4122965" cy="2773842"/>
          </a:xfrm>
        </p:spPr>
      </p:pic>
      <p:cxnSp>
        <p:nvCxnSpPr>
          <p:cNvPr id="9" name="Straight Connector 8"/>
          <p:cNvCxnSpPr/>
          <p:nvPr/>
        </p:nvCxnSpPr>
        <p:spPr>
          <a:xfrm flipH="1" flipV="1">
            <a:off x="1289958" y="2873828"/>
            <a:ext cx="359228" cy="359229"/>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3143250" y="2795138"/>
            <a:ext cx="383722" cy="437919"/>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2441122" y="2795138"/>
            <a:ext cx="8164" cy="53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958013" y="3518808"/>
            <a:ext cx="74486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090557" y="3518807"/>
            <a:ext cx="61232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958013" y="3518807"/>
            <a:ext cx="744866" cy="449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958013" y="3518807"/>
            <a:ext cx="744866" cy="228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8" name="Straight Connector 27"/>
          <p:cNvCxnSpPr/>
          <p:nvPr/>
        </p:nvCxnSpPr>
        <p:spPr>
          <a:xfrm>
            <a:off x="5958013" y="3743325"/>
            <a:ext cx="74486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30" name="Straight Connector 29"/>
          <p:cNvCxnSpPr/>
          <p:nvPr/>
        </p:nvCxnSpPr>
        <p:spPr>
          <a:xfrm>
            <a:off x="5958013" y="3743325"/>
            <a:ext cx="744866" cy="224518"/>
          </a:xfrm>
          <a:prstGeom prst="line">
            <a:avLst/>
          </a:prstGeom>
        </p:spPr>
        <p:style>
          <a:lnRef idx="1">
            <a:schemeClr val="accent2"/>
          </a:lnRef>
          <a:fillRef idx="0">
            <a:schemeClr val="accent2"/>
          </a:fillRef>
          <a:effectRef idx="0">
            <a:schemeClr val="accent2"/>
          </a:effectRef>
          <a:fontRef idx="minor">
            <a:schemeClr val="tx1"/>
          </a:fontRef>
        </p:style>
      </p:cxnSp>
      <p:cxnSp>
        <p:nvCxnSpPr>
          <p:cNvPr id="32" name="Straight Connector 31"/>
          <p:cNvCxnSpPr/>
          <p:nvPr/>
        </p:nvCxnSpPr>
        <p:spPr>
          <a:xfrm flipV="1">
            <a:off x="5958013" y="3514726"/>
            <a:ext cx="744866" cy="423140"/>
          </a:xfrm>
          <a:prstGeom prst="line">
            <a:avLst/>
          </a:prstGeom>
        </p:spPr>
        <p:style>
          <a:lnRef idx="1">
            <a:schemeClr val="accent6"/>
          </a:lnRef>
          <a:fillRef idx="0">
            <a:schemeClr val="accent6"/>
          </a:fillRef>
          <a:effectRef idx="0">
            <a:schemeClr val="accent6"/>
          </a:effectRef>
          <a:fontRef idx="minor">
            <a:schemeClr val="tx1"/>
          </a:fontRef>
        </p:style>
      </p:cxnSp>
      <p:cxnSp>
        <p:nvCxnSpPr>
          <p:cNvPr id="34" name="Straight Connector 33"/>
          <p:cNvCxnSpPr/>
          <p:nvPr/>
        </p:nvCxnSpPr>
        <p:spPr>
          <a:xfrm flipV="1">
            <a:off x="5958013" y="3743324"/>
            <a:ext cx="744866" cy="194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36" name="Straight Connector 35"/>
          <p:cNvCxnSpPr/>
          <p:nvPr/>
        </p:nvCxnSpPr>
        <p:spPr>
          <a:xfrm>
            <a:off x="5958013" y="3965801"/>
            <a:ext cx="744866" cy="6123"/>
          </a:xfrm>
          <a:prstGeom prst="line">
            <a:avLst/>
          </a:prstGeom>
        </p:spPr>
        <p:style>
          <a:lnRef idx="1">
            <a:schemeClr val="accent6"/>
          </a:lnRef>
          <a:fillRef idx="0">
            <a:schemeClr val="accent6"/>
          </a:fillRef>
          <a:effectRef idx="0">
            <a:schemeClr val="accent6"/>
          </a:effectRef>
          <a:fontRef idx="minor">
            <a:schemeClr val="tx1"/>
          </a:fontRef>
        </p:style>
      </p:cxnSp>
      <p:cxnSp>
        <p:nvCxnSpPr>
          <p:cNvPr id="40" name="Straight Connector 39"/>
          <p:cNvCxnSpPr/>
          <p:nvPr/>
        </p:nvCxnSpPr>
        <p:spPr>
          <a:xfrm flipV="1">
            <a:off x="5958013" y="3514726"/>
            <a:ext cx="744866" cy="591910"/>
          </a:xfrm>
          <a:prstGeom prst="line">
            <a:avLst/>
          </a:prstGeom>
        </p:spPr>
        <p:style>
          <a:lnRef idx="3">
            <a:schemeClr val="accent5"/>
          </a:lnRef>
          <a:fillRef idx="0">
            <a:schemeClr val="accent5"/>
          </a:fillRef>
          <a:effectRef idx="2">
            <a:schemeClr val="accent5"/>
          </a:effectRef>
          <a:fontRef idx="minor">
            <a:schemeClr val="tx1"/>
          </a:fontRef>
        </p:style>
      </p:cxnSp>
      <p:cxnSp>
        <p:nvCxnSpPr>
          <p:cNvPr id="42" name="Straight Connector 41"/>
          <p:cNvCxnSpPr/>
          <p:nvPr/>
        </p:nvCxnSpPr>
        <p:spPr>
          <a:xfrm flipV="1">
            <a:off x="5958013" y="3743325"/>
            <a:ext cx="744866" cy="371476"/>
          </a:xfrm>
          <a:prstGeom prst="line">
            <a:avLst/>
          </a:prstGeom>
        </p:spPr>
        <p:style>
          <a:lnRef idx="3">
            <a:schemeClr val="accent5"/>
          </a:lnRef>
          <a:fillRef idx="0">
            <a:schemeClr val="accent5"/>
          </a:fillRef>
          <a:effectRef idx="2">
            <a:schemeClr val="accent5"/>
          </a:effectRef>
          <a:fontRef idx="minor">
            <a:schemeClr val="tx1"/>
          </a:fontRef>
        </p:style>
      </p:cxnSp>
      <p:cxnSp>
        <p:nvCxnSpPr>
          <p:cNvPr id="44" name="Straight Connector 43"/>
          <p:cNvCxnSpPr/>
          <p:nvPr/>
        </p:nvCxnSpPr>
        <p:spPr>
          <a:xfrm flipV="1">
            <a:off x="5958013" y="4016127"/>
            <a:ext cx="744866" cy="90509"/>
          </a:xfrm>
          <a:prstGeom prst="line">
            <a:avLst/>
          </a:prstGeom>
        </p:spPr>
        <p:style>
          <a:lnRef idx="3">
            <a:schemeClr val="accent5"/>
          </a:lnRef>
          <a:fillRef idx="0">
            <a:schemeClr val="accent5"/>
          </a:fillRef>
          <a:effectRef idx="2">
            <a:schemeClr val="accent5"/>
          </a:effectRef>
          <a:fontRef idx="minor">
            <a:schemeClr val="tx1"/>
          </a:fontRef>
        </p:style>
      </p:cxnSp>
      <p:pic>
        <p:nvPicPr>
          <p:cNvPr id="50" name="Content Placeholder 49"/>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136752" y="2795138"/>
            <a:ext cx="2886325" cy="2126165"/>
          </a:xfrm>
        </p:spPr>
      </p:pic>
      <p:sp>
        <p:nvSpPr>
          <p:cNvPr id="48" name="TextBox 47"/>
          <p:cNvSpPr txBox="1"/>
          <p:nvPr/>
        </p:nvSpPr>
        <p:spPr>
          <a:xfrm>
            <a:off x="5241716" y="3604825"/>
            <a:ext cx="480131" cy="300082"/>
          </a:xfrm>
          <a:prstGeom prst="rect">
            <a:avLst/>
          </a:prstGeom>
          <a:noFill/>
        </p:spPr>
        <p:txBody>
          <a:bodyPr wrap="none" rtlCol="0">
            <a:spAutoFit/>
          </a:bodyPr>
          <a:lstStyle/>
          <a:p>
            <a:r>
              <a:rPr lang="en-US" sz="1350" dirty="0"/>
              <a:t>Left</a:t>
            </a:r>
          </a:p>
        </p:txBody>
      </p:sp>
      <p:sp>
        <p:nvSpPr>
          <p:cNvPr id="49" name="TextBox 48"/>
          <p:cNvSpPr txBox="1"/>
          <p:nvPr/>
        </p:nvSpPr>
        <p:spPr>
          <a:xfrm>
            <a:off x="7111650" y="3604825"/>
            <a:ext cx="591765" cy="300082"/>
          </a:xfrm>
          <a:prstGeom prst="rect">
            <a:avLst/>
          </a:prstGeom>
          <a:noFill/>
        </p:spPr>
        <p:txBody>
          <a:bodyPr wrap="none" rtlCol="0">
            <a:spAutoFit/>
          </a:bodyPr>
          <a:lstStyle/>
          <a:p>
            <a:r>
              <a:rPr lang="en-US" sz="1350" dirty="0"/>
              <a:t>Right</a:t>
            </a:r>
          </a:p>
        </p:txBody>
      </p:sp>
      <p:sp>
        <p:nvSpPr>
          <p:cNvPr id="51" name="TextBox 50"/>
          <p:cNvSpPr txBox="1"/>
          <p:nvPr/>
        </p:nvSpPr>
        <p:spPr>
          <a:xfrm>
            <a:off x="888943" y="2723787"/>
            <a:ext cx="930728" cy="300082"/>
          </a:xfrm>
          <a:prstGeom prst="rect">
            <a:avLst/>
          </a:prstGeom>
          <a:noFill/>
        </p:spPr>
        <p:txBody>
          <a:bodyPr wrap="square" rtlCol="0">
            <a:spAutoFit/>
          </a:bodyPr>
          <a:lstStyle/>
          <a:p>
            <a:r>
              <a:rPr lang="en-US" sz="1350" dirty="0"/>
              <a:t>Left Join</a:t>
            </a:r>
          </a:p>
        </p:txBody>
      </p:sp>
      <p:sp>
        <p:nvSpPr>
          <p:cNvPr id="52" name="TextBox 51"/>
          <p:cNvSpPr txBox="1"/>
          <p:nvPr/>
        </p:nvSpPr>
        <p:spPr>
          <a:xfrm>
            <a:off x="3273879" y="2669722"/>
            <a:ext cx="926023" cy="300082"/>
          </a:xfrm>
          <a:prstGeom prst="rect">
            <a:avLst/>
          </a:prstGeom>
          <a:noFill/>
        </p:spPr>
        <p:txBody>
          <a:bodyPr wrap="none" rtlCol="0">
            <a:spAutoFit/>
          </a:bodyPr>
          <a:lstStyle/>
          <a:p>
            <a:r>
              <a:rPr lang="en-US" sz="1350" dirty="0"/>
              <a:t>Right Join</a:t>
            </a:r>
          </a:p>
        </p:txBody>
      </p:sp>
      <p:sp>
        <p:nvSpPr>
          <p:cNvPr id="53" name="TextBox 52"/>
          <p:cNvSpPr txBox="1"/>
          <p:nvPr/>
        </p:nvSpPr>
        <p:spPr>
          <a:xfrm>
            <a:off x="1861507" y="2179565"/>
            <a:ext cx="1281743" cy="300082"/>
          </a:xfrm>
          <a:prstGeom prst="rect">
            <a:avLst/>
          </a:prstGeom>
          <a:noFill/>
        </p:spPr>
        <p:txBody>
          <a:bodyPr wrap="square" rtlCol="0">
            <a:spAutoFit/>
          </a:bodyPr>
          <a:lstStyle/>
          <a:p>
            <a:r>
              <a:rPr lang="en-US" sz="1350" dirty="0"/>
              <a:t>Full Outer Join</a:t>
            </a:r>
          </a:p>
        </p:txBody>
      </p:sp>
      <p:sp>
        <p:nvSpPr>
          <p:cNvPr id="54" name="TextBox 53"/>
          <p:cNvSpPr txBox="1"/>
          <p:nvPr/>
        </p:nvSpPr>
        <p:spPr>
          <a:xfrm>
            <a:off x="2145870" y="2665363"/>
            <a:ext cx="595035" cy="300082"/>
          </a:xfrm>
          <a:prstGeom prst="rect">
            <a:avLst/>
          </a:prstGeom>
          <a:noFill/>
        </p:spPr>
        <p:txBody>
          <a:bodyPr wrap="none" rtlCol="0">
            <a:spAutoFit/>
          </a:bodyPr>
          <a:lstStyle/>
          <a:p>
            <a:r>
              <a:rPr lang="en-US" sz="1350" dirty="0"/>
              <a:t>Inner</a:t>
            </a:r>
          </a:p>
        </p:txBody>
      </p:sp>
      <p:cxnSp>
        <p:nvCxnSpPr>
          <p:cNvPr id="56" name="Straight Arrow Connector 55"/>
          <p:cNvCxnSpPr/>
          <p:nvPr/>
        </p:nvCxnSpPr>
        <p:spPr>
          <a:xfrm>
            <a:off x="2448016" y="3028070"/>
            <a:ext cx="1" cy="3029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51" idx="2"/>
          </p:cNvCxnSpPr>
          <p:nvPr/>
        </p:nvCxnSpPr>
        <p:spPr>
          <a:xfrm>
            <a:off x="1354307" y="3023869"/>
            <a:ext cx="176334" cy="2800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flipH="1">
            <a:off x="3417446" y="2947149"/>
            <a:ext cx="362976" cy="3307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Connector 63"/>
          <p:cNvCxnSpPr>
            <a:stCxn id="53" idx="1"/>
            <a:endCxn id="51" idx="0"/>
          </p:cNvCxnSpPr>
          <p:nvPr/>
        </p:nvCxnSpPr>
        <p:spPr>
          <a:xfrm flipH="1">
            <a:off x="1354307" y="2329606"/>
            <a:ext cx="507200" cy="394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2441122" y="2419087"/>
            <a:ext cx="2" cy="267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52" idx="0"/>
            <a:endCxn id="53" idx="3"/>
          </p:cNvCxnSpPr>
          <p:nvPr/>
        </p:nvCxnSpPr>
        <p:spPr>
          <a:xfrm flipH="1" flipV="1">
            <a:off x="3143250" y="2329606"/>
            <a:ext cx="593641" cy="340116"/>
          </a:xfrm>
          <a:prstGeom prst="line">
            <a:avLst/>
          </a:prstGeom>
        </p:spPr>
        <p:style>
          <a:lnRef idx="1">
            <a:schemeClr val="accent1"/>
          </a:lnRef>
          <a:fillRef idx="0">
            <a:schemeClr val="accent1"/>
          </a:fillRef>
          <a:effectRef idx="0">
            <a:schemeClr val="accent1"/>
          </a:effectRef>
          <a:fontRef idx="minor">
            <a:schemeClr val="tx1"/>
          </a:fontRef>
        </p:style>
      </p:cxnSp>
      <p:pic>
        <p:nvPicPr>
          <p:cNvPr id="72" name="Picture 7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752" y="4595925"/>
            <a:ext cx="3217651" cy="1147099"/>
          </a:xfrm>
          <a:prstGeom prst="rect">
            <a:avLst/>
          </a:prstGeom>
        </p:spPr>
      </p:pic>
      <p:pic>
        <p:nvPicPr>
          <p:cNvPr id="73" name="Picture 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73804" y="4544594"/>
            <a:ext cx="5412589" cy="775002"/>
          </a:xfrm>
          <a:prstGeom prst="rect">
            <a:avLst/>
          </a:prstGeom>
        </p:spPr>
      </p:pic>
      <p:sp>
        <p:nvSpPr>
          <p:cNvPr id="74" name="TextBox 73"/>
          <p:cNvSpPr txBox="1"/>
          <p:nvPr/>
        </p:nvSpPr>
        <p:spPr>
          <a:xfrm>
            <a:off x="5713830" y="2607452"/>
            <a:ext cx="1233229" cy="300082"/>
          </a:xfrm>
          <a:prstGeom prst="rect">
            <a:avLst/>
          </a:prstGeom>
          <a:noFill/>
        </p:spPr>
        <p:txBody>
          <a:bodyPr wrap="square" rtlCol="0">
            <a:spAutoFit/>
          </a:bodyPr>
          <a:lstStyle/>
          <a:p>
            <a:r>
              <a:rPr lang="en-US" sz="1350" dirty="0"/>
              <a:t>Cross Join</a:t>
            </a:r>
          </a:p>
        </p:txBody>
      </p:sp>
      <p:sp>
        <p:nvSpPr>
          <p:cNvPr id="8" name="Slide Number Placeholder 7"/>
          <p:cNvSpPr>
            <a:spLocks noGrp="1"/>
          </p:cNvSpPr>
          <p:nvPr>
            <p:ph type="sldNum" sz="quarter" idx="12"/>
          </p:nvPr>
        </p:nvSpPr>
        <p:spPr/>
        <p:txBody>
          <a:bodyPr/>
          <a:lstStyle/>
          <a:p>
            <a:fld id="{6112799A-A7A9-4EA3-8661-4AFBC7C5DF34}" type="slidenum">
              <a:rPr lang="en-US" smtClean="0"/>
              <a:t>52</a:t>
            </a:fld>
            <a:endParaRPr lang="en-US"/>
          </a:p>
        </p:txBody>
      </p:sp>
    </p:spTree>
    <p:extLst>
      <p:ext uri="{BB962C8B-B14F-4D97-AF65-F5344CB8AC3E}">
        <p14:creationId xmlns:p14="http://schemas.microsoft.com/office/powerpoint/2010/main" val="11121214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UNION vs UNION ALL</a:t>
            </a:r>
          </a:p>
        </p:txBody>
      </p:sp>
      <p:sp>
        <p:nvSpPr>
          <p:cNvPr id="3" name="Content Placeholder 2"/>
          <p:cNvSpPr>
            <a:spLocks noGrp="1"/>
          </p:cNvSpPr>
          <p:nvPr>
            <p:ph idx="1"/>
          </p:nvPr>
        </p:nvSpPr>
        <p:spPr/>
        <p:txBody>
          <a:bodyPr/>
          <a:lstStyle/>
          <a:p>
            <a:r>
              <a:rPr lang="en-US" sz="1500" dirty="0"/>
              <a:t>UNION</a:t>
            </a:r>
          </a:p>
          <a:p>
            <a:pPr lvl="1"/>
            <a:r>
              <a:rPr lang="en-US" sz="1200" dirty="0"/>
              <a:t>The UNION command is used to select related information from two tables, much like the JOIN command. However, when using the UNION command all selected columns need to be of the same data type. With UNION, only distinct values are selected.</a:t>
            </a:r>
          </a:p>
          <a:p>
            <a:r>
              <a:rPr lang="en-US" sz="1500" dirty="0"/>
              <a:t>UNION ALL</a:t>
            </a:r>
          </a:p>
          <a:p>
            <a:pPr lvl="1"/>
            <a:r>
              <a:rPr lang="en-US" sz="1200" dirty="0"/>
              <a:t>The UNION ALL command is equal to the UNION command, except that UNION ALL selects all values. </a:t>
            </a:r>
          </a:p>
          <a:p>
            <a:r>
              <a:rPr lang="en-US" sz="1500" dirty="0"/>
              <a:t>The difference between Union and Union all is that Union all will not eliminate duplicate rows, instead it just pulls all rows from all tables fitting your query and combines them into a table.</a:t>
            </a:r>
          </a:p>
          <a:p>
            <a:r>
              <a:rPr lang="en-US" sz="1500" dirty="0"/>
              <a:t>A UNION statement effectively does a SELECT DISTINCT on the results set. If you know that all the records returned are unique from your union, use UNION ALL instead, it gives faster results</a:t>
            </a:r>
            <a:r>
              <a:rPr lang="en-US" dirty="0"/>
              <a:t>.</a:t>
            </a:r>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53</a:t>
            </a:fld>
            <a:endParaRPr lang="en-US" dirty="0"/>
          </a:p>
        </p:txBody>
      </p:sp>
    </p:spTree>
    <p:extLst>
      <p:ext uri="{BB962C8B-B14F-4D97-AF65-F5344CB8AC3E}">
        <p14:creationId xmlns:p14="http://schemas.microsoft.com/office/powerpoint/2010/main" val="3739345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Views</a:t>
            </a:r>
          </a:p>
        </p:txBody>
      </p:sp>
      <p:sp>
        <p:nvSpPr>
          <p:cNvPr id="3" name="Content Placeholder 2"/>
          <p:cNvSpPr>
            <a:spLocks noGrp="1"/>
          </p:cNvSpPr>
          <p:nvPr>
            <p:ph idx="1"/>
          </p:nvPr>
        </p:nvSpPr>
        <p:spPr/>
        <p:txBody>
          <a:bodyPr>
            <a:normAutofit/>
          </a:bodyPr>
          <a:lstStyle/>
          <a:p>
            <a:r>
              <a:rPr lang="en-US" sz="1500" dirty="0"/>
              <a:t>views can be thought of as either a virtual table or a stored query. The data accessible through a view is not stored in the database as a distinct object. What is stored in the database is a SELECT statement. The result set of the SELECT statement forms the virtual table returned by the view</a:t>
            </a:r>
          </a:p>
          <a:p>
            <a:r>
              <a:rPr lang="en-US" sz="1500" dirty="0"/>
              <a:t>Virtual tables are used when security is a concern and can span multiple tables using joins</a:t>
            </a:r>
          </a:p>
          <a:p>
            <a:r>
              <a:rPr lang="en-US" sz="1500" dirty="0"/>
              <a:t>Restrict a user to specific rows in a table.</a:t>
            </a:r>
          </a:p>
          <a:p>
            <a:pPr lvl="1"/>
            <a:r>
              <a:rPr lang="en-US" sz="1200" dirty="0"/>
              <a:t>Ex. allow an employee to see only the rows recording his or her work in a labor-tracking table.</a:t>
            </a:r>
          </a:p>
          <a:p>
            <a:r>
              <a:rPr lang="en-US" sz="1500" dirty="0"/>
              <a:t>Restrict a user to specific columns.</a:t>
            </a:r>
          </a:p>
          <a:p>
            <a:pPr lvl="1"/>
            <a:r>
              <a:rPr lang="en-US" sz="1200" dirty="0"/>
              <a:t>Ex. allow employees who do not work in payroll to see the name, office, work phone, and department columns in an employee table, but do not allow them to see any columns with salary information or personal information.</a:t>
            </a:r>
          </a:p>
          <a:p>
            <a:r>
              <a:rPr lang="en-US" sz="1500" dirty="0"/>
              <a:t>Join columns from multiple tables so that they look like a single table.</a:t>
            </a:r>
          </a:p>
          <a:p>
            <a:r>
              <a:rPr lang="en-US" sz="1500" dirty="0"/>
              <a:t>Aggregate information instead of supplying details.</a:t>
            </a:r>
          </a:p>
          <a:p>
            <a:pPr lvl="1"/>
            <a:r>
              <a:rPr lang="en-US" sz="1200" dirty="0"/>
              <a:t>Ex.  present the sum of a column, or the maximum or minimum value from a column</a:t>
            </a:r>
          </a:p>
          <a:p>
            <a:endParaRPr lang="en-US" sz="1500" dirty="0"/>
          </a:p>
          <a:p>
            <a:endParaRPr lang="en-US" sz="1500"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54</a:t>
            </a:fld>
            <a:endParaRPr lang="en-US" dirty="0"/>
          </a:p>
        </p:txBody>
      </p:sp>
    </p:spTree>
    <p:extLst>
      <p:ext uri="{BB962C8B-B14F-4D97-AF65-F5344CB8AC3E}">
        <p14:creationId xmlns:p14="http://schemas.microsoft.com/office/powerpoint/2010/main" val="71067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Views(cont.)</a:t>
            </a:r>
          </a:p>
        </p:txBody>
      </p:sp>
      <p:sp>
        <p:nvSpPr>
          <p:cNvPr id="3" name="Content Placeholder 2"/>
          <p:cNvSpPr>
            <a:spLocks noGrp="1"/>
          </p:cNvSpPr>
          <p:nvPr>
            <p:ph idx="1"/>
          </p:nvPr>
        </p:nvSpPr>
        <p:spPr/>
        <p:txBody>
          <a:bodyPr/>
          <a:lstStyle/>
          <a:p>
            <a:r>
              <a:rPr lang="en-US" sz="1500" dirty="0"/>
              <a:t>If we wanted to create a view that would encapsulate the details of an employee who had all their personal information, like salary and SSN, we could use a view. Then if an end user needed to access the info of an employee, like name or work number, they could so through a view</a:t>
            </a:r>
          </a:p>
          <a:p>
            <a:pPr marL="0" indent="0">
              <a:buNone/>
            </a:pPr>
            <a:r>
              <a:rPr lang="en-US" sz="1500" dirty="0"/>
              <a:t>CREATE VIEW </a:t>
            </a:r>
            <a:r>
              <a:rPr lang="en-US" sz="1500" dirty="0" err="1"/>
              <a:t>EmployeeInfo</a:t>
            </a:r>
            <a:endParaRPr lang="en-US" sz="1500" dirty="0"/>
          </a:p>
          <a:p>
            <a:pPr marL="0" indent="0">
              <a:buNone/>
            </a:pPr>
            <a:r>
              <a:rPr lang="en-US" sz="1500" dirty="0"/>
              <a:t>AS</a:t>
            </a:r>
          </a:p>
          <a:p>
            <a:pPr marL="0" indent="0">
              <a:buNone/>
            </a:pPr>
            <a:r>
              <a:rPr lang="en-US" sz="1500" dirty="0"/>
              <a:t>SELECT </a:t>
            </a:r>
            <a:r>
              <a:rPr lang="en-US" sz="1500" dirty="0" err="1"/>
              <a:t>FirstName</a:t>
            </a:r>
            <a:r>
              <a:rPr lang="en-US" sz="1500" dirty="0"/>
              <a:t>, </a:t>
            </a:r>
            <a:r>
              <a:rPr lang="en-US" sz="1500" dirty="0" err="1"/>
              <a:t>LastName</a:t>
            </a:r>
            <a:r>
              <a:rPr lang="en-US" sz="1500" dirty="0"/>
              <a:t>, </a:t>
            </a:r>
            <a:r>
              <a:rPr lang="en-US" sz="1500" dirty="0" err="1"/>
              <a:t>WorkNumber</a:t>
            </a:r>
            <a:endParaRPr lang="en-US" sz="1500" dirty="0"/>
          </a:p>
          <a:p>
            <a:pPr marL="0" indent="0">
              <a:buNone/>
            </a:pPr>
            <a:r>
              <a:rPr lang="en-US" sz="1500" dirty="0"/>
              <a:t>FROM Employees</a:t>
            </a:r>
          </a:p>
          <a:p>
            <a:r>
              <a:rPr lang="en-US" sz="1500" dirty="0"/>
              <a:t>Then you could use a SELECT statement to query the View</a:t>
            </a:r>
          </a:p>
          <a:p>
            <a:pPr marL="0" indent="0">
              <a:buNone/>
            </a:pPr>
            <a:r>
              <a:rPr lang="en-US" sz="1500" dirty="0"/>
              <a:t>Select * from </a:t>
            </a:r>
            <a:r>
              <a:rPr lang="en-US" sz="1500" dirty="0" err="1"/>
              <a:t>EmployeeInfo</a:t>
            </a:r>
            <a:endParaRPr lang="en-US" sz="1500" dirty="0"/>
          </a:p>
          <a:p>
            <a:pPr marL="0" indent="0">
              <a:buNone/>
            </a:pPr>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55</a:t>
            </a:fld>
            <a:endParaRPr lang="en-US" dirty="0"/>
          </a:p>
        </p:txBody>
      </p:sp>
    </p:spTree>
    <p:extLst>
      <p:ext uri="{BB962C8B-B14F-4D97-AF65-F5344CB8AC3E}">
        <p14:creationId xmlns:p14="http://schemas.microsoft.com/office/powerpoint/2010/main" val="7515284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Indexes</a:t>
            </a:r>
          </a:p>
        </p:txBody>
      </p:sp>
      <p:sp>
        <p:nvSpPr>
          <p:cNvPr id="3" name="Content Placeholder 2"/>
          <p:cNvSpPr>
            <a:spLocks noGrp="1"/>
          </p:cNvSpPr>
          <p:nvPr>
            <p:ph idx="1"/>
          </p:nvPr>
        </p:nvSpPr>
        <p:spPr/>
        <p:txBody>
          <a:bodyPr>
            <a:normAutofit/>
          </a:bodyPr>
          <a:lstStyle/>
          <a:p>
            <a:r>
              <a:rPr lang="en-US" sz="1500" dirty="0"/>
              <a:t>The most important route to high performance in a SQL Server database is the index. Indexes speed up the querying process by providing swift access to rows in the data tables, similarly to the way a book’s index helps you find information quickly within that book. </a:t>
            </a:r>
          </a:p>
          <a:p>
            <a:r>
              <a:rPr lang="en-US" sz="1500" dirty="0"/>
              <a:t>Indexes are created on columns in tables or views. The index provides a fast way to look up data based on the values within those columns. For example, if you create an index on the primary key and then search for a row of data based on one of the primary key values, SQL Server first finds that value in the index, and then uses the index to quickly locate the entire row of data. Without the index, a table scan would have to be performed in order to locate the row, which can have a significant effect on performance.</a:t>
            </a:r>
          </a:p>
          <a:p>
            <a:r>
              <a:rPr lang="en-US" sz="1500" dirty="0"/>
              <a:t>Data is arranged by SQL Server in the form of </a:t>
            </a:r>
            <a:r>
              <a:rPr lang="en-US" sz="1500" i="1" dirty="0"/>
              <a:t>extents</a:t>
            </a:r>
            <a:r>
              <a:rPr lang="en-US" sz="1500" dirty="0"/>
              <a:t> and </a:t>
            </a:r>
            <a:r>
              <a:rPr lang="en-US" sz="1500" i="1" dirty="0"/>
              <a:t>pages</a:t>
            </a:r>
            <a:r>
              <a:rPr lang="en-US" sz="1500" dirty="0"/>
              <a:t>. Each extent is of size 64 KB, having 8 pages of 8KB sizes. An extent may have data from multiple or same table, but each page holds data from a single table only</a:t>
            </a:r>
          </a:p>
          <a:p>
            <a:r>
              <a:rPr lang="en-US" sz="1500" dirty="0"/>
              <a:t>What is a B-tree?</a:t>
            </a:r>
          </a:p>
        </p:txBody>
      </p:sp>
      <p:sp>
        <p:nvSpPr>
          <p:cNvPr id="5" name="Slide Number Placeholder 4"/>
          <p:cNvSpPr>
            <a:spLocks noGrp="1"/>
          </p:cNvSpPr>
          <p:nvPr>
            <p:ph type="sldNum" sz="quarter" idx="11"/>
          </p:nvPr>
        </p:nvSpPr>
        <p:spPr/>
        <p:txBody>
          <a:bodyPr/>
          <a:lstStyle/>
          <a:p>
            <a:fld id="{0219E131-EB73-4020-BFE2-54AE52060F90}" type="slidenum">
              <a:rPr lang="en-US" smtClean="0"/>
              <a:pPr/>
              <a:t>56</a:t>
            </a:fld>
            <a:endParaRPr lang="en-US" dirty="0"/>
          </a:p>
        </p:txBody>
      </p:sp>
    </p:spTree>
    <p:extLst>
      <p:ext uri="{BB962C8B-B14F-4D97-AF65-F5344CB8AC3E}">
        <p14:creationId xmlns:p14="http://schemas.microsoft.com/office/powerpoint/2010/main" val="4682171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Indexes(cont.)</a:t>
            </a:r>
          </a:p>
        </p:txBody>
      </p:sp>
      <p:sp>
        <p:nvSpPr>
          <p:cNvPr id="3" name="Content Placeholder 2"/>
          <p:cNvSpPr>
            <a:spLocks noGrp="1"/>
          </p:cNvSpPr>
          <p:nvPr>
            <p:ph idx="1"/>
          </p:nvPr>
        </p:nvSpPr>
        <p:spPr/>
        <p:txBody>
          <a:bodyPr>
            <a:normAutofit/>
          </a:bodyPr>
          <a:lstStyle/>
          <a:p>
            <a:r>
              <a:rPr lang="en-US" sz="1500" dirty="0"/>
              <a:t>A table is nothing but a collection of record sets; by default, rows are stored in the form of heaps unless a clustered index has been defined on the table, in which case, record sets are sorted and stored on the clustered index. The heap’s structure is a simple arrangement where the inserted record is stored in the next available space on the table page</a:t>
            </a:r>
          </a:p>
          <a:p>
            <a:r>
              <a:rPr lang="en-US" sz="1500" dirty="0"/>
              <a:t>Heaps are good at storing data, however heaps are inefficient when a large amount of reads are being performed </a:t>
            </a:r>
          </a:p>
          <a:p>
            <a:r>
              <a:rPr lang="en-US" sz="1500" dirty="0"/>
              <a:t>Indexes are arranged in the form of a B-Tree where the leaf node holds the data or a pointer to the data. Since the stored data is in a sorted order, indexes precisely know which record is sitting where. Hence an index optimizes and enhances the data retrieval immensely</a:t>
            </a:r>
          </a:p>
          <a:p>
            <a:r>
              <a:rPr lang="en-US" sz="1500" dirty="0"/>
              <a:t>Every time there is a DML (insert/update/delete) fired on an indexed table, SQL Server updates the index to be able to identify the record. Hence if there are more indexes, it’s liable that the DMLs will take a longer time to execute</a:t>
            </a:r>
          </a:p>
        </p:txBody>
      </p:sp>
      <p:sp>
        <p:nvSpPr>
          <p:cNvPr id="5" name="Slide Number Placeholder 4"/>
          <p:cNvSpPr>
            <a:spLocks noGrp="1"/>
          </p:cNvSpPr>
          <p:nvPr>
            <p:ph type="sldNum" sz="quarter" idx="11"/>
          </p:nvPr>
        </p:nvSpPr>
        <p:spPr/>
        <p:txBody>
          <a:bodyPr/>
          <a:lstStyle/>
          <a:p>
            <a:fld id="{0219E131-EB73-4020-BFE2-54AE52060F90}" type="slidenum">
              <a:rPr lang="en-US" smtClean="0"/>
              <a:pPr/>
              <a:t>57</a:t>
            </a:fld>
            <a:endParaRPr lang="en-US" dirty="0"/>
          </a:p>
        </p:txBody>
      </p:sp>
    </p:spTree>
    <p:extLst>
      <p:ext uri="{BB962C8B-B14F-4D97-AF65-F5344CB8AC3E}">
        <p14:creationId xmlns:p14="http://schemas.microsoft.com/office/powerpoint/2010/main" val="39072318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Indexes(cont.)</a:t>
            </a:r>
          </a:p>
        </p:txBody>
      </p:sp>
      <p:sp>
        <p:nvSpPr>
          <p:cNvPr id="3" name="Content Placeholder 2"/>
          <p:cNvSpPr>
            <a:spLocks noGrp="1"/>
          </p:cNvSpPr>
          <p:nvPr>
            <p:ph idx="1"/>
          </p:nvPr>
        </p:nvSpPr>
        <p:spPr/>
        <p:txBody>
          <a:bodyPr>
            <a:normAutofit fontScale="92500" lnSpcReduction="10000"/>
          </a:bodyPr>
          <a:lstStyle/>
          <a:p>
            <a:r>
              <a:rPr lang="en-US" dirty="0"/>
              <a:t>Clustered Index</a:t>
            </a:r>
          </a:p>
          <a:p>
            <a:pPr lvl="1"/>
            <a:r>
              <a:rPr lang="en-US" dirty="0"/>
              <a:t>clustered index will be created on a table by default the moment a primary key is created on the table</a:t>
            </a:r>
          </a:p>
          <a:p>
            <a:pPr lvl="1"/>
            <a:r>
              <a:rPr lang="en-US" dirty="0"/>
              <a:t>A table can only have one CI</a:t>
            </a:r>
          </a:p>
          <a:p>
            <a:pPr lvl="1"/>
            <a:r>
              <a:rPr lang="en-US" dirty="0"/>
              <a:t>key-value pair in the clustered index has the index key and the actual data value</a:t>
            </a:r>
          </a:p>
          <a:p>
            <a:pPr lvl="1"/>
            <a:r>
              <a:rPr lang="en-US" dirty="0"/>
              <a:t>If a table has no clustered index, its data rows are stored in an unordered structure called a heap.</a:t>
            </a:r>
          </a:p>
          <a:p>
            <a:r>
              <a:rPr lang="en-US" dirty="0"/>
              <a:t>Non-Clustered Index</a:t>
            </a:r>
          </a:p>
          <a:p>
            <a:pPr lvl="1"/>
            <a:r>
              <a:rPr lang="en-US" dirty="0" err="1"/>
              <a:t>Nonclustered</a:t>
            </a:r>
            <a:r>
              <a:rPr lang="en-US" dirty="0"/>
              <a:t> indexes have a structure separate from the data rows. A </a:t>
            </a:r>
            <a:r>
              <a:rPr lang="en-US" dirty="0" err="1"/>
              <a:t>nonclustered</a:t>
            </a:r>
            <a:r>
              <a:rPr lang="en-US" dirty="0"/>
              <a:t> index contains the </a:t>
            </a:r>
            <a:r>
              <a:rPr lang="en-US" dirty="0" err="1"/>
              <a:t>nonclustered</a:t>
            </a:r>
            <a:r>
              <a:rPr lang="en-US" dirty="0"/>
              <a:t> index key values and each key value entry has a pointer to the data row that contains the key value. </a:t>
            </a:r>
          </a:p>
          <a:p>
            <a:pPr lvl="1"/>
            <a:r>
              <a:rPr lang="en-US" dirty="0"/>
              <a:t>The pointer from an index row in a </a:t>
            </a:r>
            <a:r>
              <a:rPr lang="en-US" dirty="0" err="1"/>
              <a:t>nonclustered</a:t>
            </a:r>
            <a:r>
              <a:rPr lang="en-US" dirty="0"/>
              <a:t> index to a data row is called a row locator. The structure of the row locator depends on whether the data pages are stored in a heap or a clustered table. For a heap, a row locator is a pointer to the row. For a clustered table, the row locator is the clustered index key</a:t>
            </a:r>
          </a:p>
          <a:p>
            <a:pPr lvl="1"/>
            <a:endParaRPr lang="en-US" dirty="0"/>
          </a:p>
          <a:p>
            <a:pPr lvl="1"/>
            <a:endParaRPr lang="en-US" dirty="0"/>
          </a:p>
          <a:p>
            <a:pPr lvl="1"/>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58</a:t>
            </a:fld>
            <a:endParaRPr lang="en-US" dirty="0"/>
          </a:p>
        </p:txBody>
      </p:sp>
    </p:spTree>
    <p:extLst>
      <p:ext uri="{BB962C8B-B14F-4D97-AF65-F5344CB8AC3E}">
        <p14:creationId xmlns:p14="http://schemas.microsoft.com/office/powerpoint/2010/main" val="11167185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SQL Server Administration</a:t>
            </a:r>
          </a:p>
        </p:txBody>
      </p:sp>
      <p:sp>
        <p:nvSpPr>
          <p:cNvPr id="3" name="Content Placeholder 2"/>
          <p:cNvSpPr>
            <a:spLocks noGrp="1"/>
          </p:cNvSpPr>
          <p:nvPr>
            <p:ph idx="1"/>
          </p:nvPr>
        </p:nvSpPr>
        <p:spPr/>
        <p:txBody>
          <a:bodyPr/>
          <a:lstStyle/>
          <a:p>
            <a:r>
              <a:rPr lang="en-US" dirty="0"/>
              <a:t>SQL Profiler is a tool provided by SQL Server for DBA’s/Developers to analyze queries </a:t>
            </a:r>
          </a:p>
          <a:p>
            <a:pPr lvl="1"/>
            <a:r>
              <a:rPr lang="en-US" dirty="0"/>
              <a:t>a rich interface to create and manage traces and analyze and replay trace results</a:t>
            </a:r>
          </a:p>
          <a:p>
            <a:pPr lvl="1"/>
            <a:r>
              <a:rPr lang="en-US" dirty="0"/>
              <a:t>events are saved in a trace file that can later be analyzed or used to replay a specific series of steps when trying to diagnose a problem.  </a:t>
            </a:r>
          </a:p>
          <a:p>
            <a:r>
              <a:rPr lang="en-US" dirty="0"/>
              <a:t>Backup/Restore</a:t>
            </a:r>
          </a:p>
          <a:p>
            <a:pPr lvl="1"/>
            <a:r>
              <a:rPr lang="en-US" dirty="0"/>
              <a:t>Use a .</a:t>
            </a:r>
            <a:r>
              <a:rPr lang="en-US" dirty="0" err="1"/>
              <a:t>bak</a:t>
            </a:r>
            <a:r>
              <a:rPr lang="en-US" dirty="0"/>
              <a:t> file to restore a database to SQL Server, also can create a .</a:t>
            </a:r>
            <a:r>
              <a:rPr lang="en-US" dirty="0" err="1"/>
              <a:t>bak</a:t>
            </a:r>
            <a:r>
              <a:rPr lang="en-US" dirty="0"/>
              <a:t> file from a database </a:t>
            </a:r>
          </a:p>
          <a:p>
            <a:pPr lvl="1"/>
            <a:r>
              <a:rPr lang="en-US" dirty="0"/>
              <a:t>Use a .</a:t>
            </a:r>
            <a:r>
              <a:rPr lang="en-US" dirty="0" err="1"/>
              <a:t>mdf</a:t>
            </a:r>
            <a:r>
              <a:rPr lang="en-US" dirty="0"/>
              <a:t> file to attach an existing database to SQL Server</a:t>
            </a:r>
          </a:p>
        </p:txBody>
      </p:sp>
      <p:sp>
        <p:nvSpPr>
          <p:cNvPr id="5" name="Slide Number Placeholder 4"/>
          <p:cNvSpPr>
            <a:spLocks noGrp="1"/>
          </p:cNvSpPr>
          <p:nvPr>
            <p:ph type="sldNum" sz="quarter" idx="11"/>
          </p:nvPr>
        </p:nvSpPr>
        <p:spPr/>
        <p:txBody>
          <a:bodyPr/>
          <a:lstStyle/>
          <a:p>
            <a:fld id="{0219E131-EB73-4020-BFE2-54AE52060F90}" type="slidenum">
              <a:rPr lang="en-US" smtClean="0"/>
              <a:pPr/>
              <a:t>59</a:t>
            </a:fld>
            <a:endParaRPr lang="en-US" dirty="0"/>
          </a:p>
        </p:txBody>
      </p:sp>
    </p:spTree>
    <p:extLst>
      <p:ext uri="{BB962C8B-B14F-4D97-AF65-F5344CB8AC3E}">
        <p14:creationId xmlns:p14="http://schemas.microsoft.com/office/powerpoint/2010/main" val="4027392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Database Design(cont.)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2636813"/>
            <a:ext cx="4373012" cy="3430419"/>
          </a:xfrm>
        </p:spPr>
      </p:pic>
      <p:sp>
        <p:nvSpPr>
          <p:cNvPr id="5" name="TextBox 4"/>
          <p:cNvSpPr txBox="1"/>
          <p:nvPr/>
        </p:nvSpPr>
        <p:spPr>
          <a:xfrm>
            <a:off x="3090441" y="2125265"/>
            <a:ext cx="2725838" cy="507831"/>
          </a:xfrm>
          <a:prstGeom prst="rect">
            <a:avLst/>
          </a:prstGeom>
          <a:noFill/>
        </p:spPr>
        <p:txBody>
          <a:bodyPr wrap="square" rtlCol="0">
            <a:spAutoFit/>
          </a:bodyPr>
          <a:lstStyle/>
          <a:p>
            <a:r>
              <a:rPr lang="en-US" sz="1350" dirty="0"/>
              <a:t>What are some other tables we could add?</a:t>
            </a:r>
          </a:p>
        </p:txBody>
      </p:sp>
      <p:sp>
        <p:nvSpPr>
          <p:cNvPr id="6" name="Slide Number Placeholder 5"/>
          <p:cNvSpPr>
            <a:spLocks noGrp="1"/>
          </p:cNvSpPr>
          <p:nvPr>
            <p:ph type="sldNum" sz="quarter" idx="11"/>
          </p:nvPr>
        </p:nvSpPr>
        <p:spPr/>
        <p:txBody>
          <a:bodyPr/>
          <a:lstStyle/>
          <a:p>
            <a:fld id="{0219E131-EB73-4020-BFE2-54AE52060F90}" type="slidenum">
              <a:rPr lang="en-US" smtClean="0"/>
              <a:pPr/>
              <a:t>6</a:t>
            </a:fld>
            <a:endParaRPr lang="en-US" dirty="0"/>
          </a:p>
        </p:txBody>
      </p:sp>
    </p:spTree>
    <p:extLst>
      <p:ext uri="{BB962C8B-B14F-4D97-AF65-F5344CB8AC3E}">
        <p14:creationId xmlns:p14="http://schemas.microsoft.com/office/powerpoint/2010/main" val="383681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Introduction</a:t>
            </a:r>
          </a:p>
          <a:p>
            <a:r>
              <a:rPr lang="en-US" dirty="0"/>
              <a:t>Types of Languages</a:t>
            </a:r>
          </a:p>
          <a:p>
            <a:r>
              <a:rPr lang="en-US" dirty="0"/>
              <a:t>DDL and DML</a:t>
            </a:r>
          </a:p>
          <a:p>
            <a:r>
              <a:rPr lang="en-US" dirty="0"/>
              <a:t>Constraints</a:t>
            </a:r>
          </a:p>
          <a:p>
            <a:r>
              <a:rPr lang="en-US" dirty="0"/>
              <a:t>Select Statements</a:t>
            </a:r>
          </a:p>
          <a:p>
            <a:r>
              <a:rPr lang="en-US" dirty="0"/>
              <a:t>Clauses</a:t>
            </a:r>
          </a:p>
          <a:p>
            <a:r>
              <a:rPr lang="en-US" dirty="0"/>
              <a:t>Joins</a:t>
            </a:r>
          </a:p>
          <a:p>
            <a:endParaRPr lang="en-US" dirty="0"/>
          </a:p>
          <a:p>
            <a:endParaRPr lang="en-US" dirty="0"/>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60</a:t>
            </a:fld>
            <a:endParaRPr lang="en-US" dirty="0"/>
          </a:p>
        </p:txBody>
      </p:sp>
    </p:spTree>
    <p:extLst>
      <p:ext uri="{BB962C8B-B14F-4D97-AF65-F5344CB8AC3E}">
        <p14:creationId xmlns:p14="http://schemas.microsoft.com/office/powerpoint/2010/main" val="5736856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Structured Query Language (SQL) is used to communicate with a database. </a:t>
            </a:r>
          </a:p>
          <a:p>
            <a:r>
              <a:rPr lang="en-US" dirty="0"/>
              <a:t>According to ANSI (American National Standards Institute), it is the standard language for relational database management systems. </a:t>
            </a:r>
          </a:p>
          <a:p>
            <a:r>
              <a:rPr lang="en-US" dirty="0"/>
              <a:t>SQL statements are used to perform tasks such as update data on a database, or retrieve data from a database. </a:t>
            </a:r>
          </a:p>
          <a:p>
            <a:r>
              <a:rPr lang="en-US" dirty="0"/>
              <a:t>Common relational database management systems that use SQL are: Oracle, Sybase, Microsoft SQL Server, DB2, etc.</a:t>
            </a:r>
          </a:p>
        </p:txBody>
      </p:sp>
      <p:sp>
        <p:nvSpPr>
          <p:cNvPr id="5" name="Slide Number Placeholder 4"/>
          <p:cNvSpPr>
            <a:spLocks noGrp="1"/>
          </p:cNvSpPr>
          <p:nvPr>
            <p:ph type="sldNum" sz="quarter" idx="11"/>
          </p:nvPr>
        </p:nvSpPr>
        <p:spPr/>
        <p:txBody>
          <a:bodyPr/>
          <a:lstStyle/>
          <a:p>
            <a:fld id="{0219E131-EB73-4020-BFE2-54AE52060F90}" type="slidenum">
              <a:rPr lang="en-US" smtClean="0"/>
              <a:pPr/>
              <a:t>61</a:t>
            </a:fld>
            <a:endParaRPr lang="en-US" dirty="0"/>
          </a:p>
        </p:txBody>
      </p:sp>
    </p:spTree>
    <p:extLst>
      <p:ext uri="{BB962C8B-B14F-4D97-AF65-F5344CB8AC3E}">
        <p14:creationId xmlns:p14="http://schemas.microsoft.com/office/powerpoint/2010/main" val="24590876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Languages</a:t>
            </a:r>
          </a:p>
        </p:txBody>
      </p:sp>
      <p:sp>
        <p:nvSpPr>
          <p:cNvPr id="3" name="Content Placeholder 2"/>
          <p:cNvSpPr>
            <a:spLocks noGrp="1"/>
          </p:cNvSpPr>
          <p:nvPr>
            <p:ph idx="1"/>
          </p:nvPr>
        </p:nvSpPr>
        <p:spPr/>
        <p:txBody>
          <a:bodyPr/>
          <a:lstStyle/>
          <a:p>
            <a:r>
              <a:rPr lang="en-US" dirty="0"/>
              <a:t>DDL – Data Definition Language</a:t>
            </a:r>
          </a:p>
          <a:p>
            <a:pPr lvl="1"/>
            <a:r>
              <a:rPr lang="en-US" dirty="0"/>
              <a:t>create, alter and drop</a:t>
            </a:r>
          </a:p>
          <a:p>
            <a:r>
              <a:rPr lang="en-US" dirty="0"/>
              <a:t>DML – Data Manipulation Language</a:t>
            </a:r>
          </a:p>
          <a:p>
            <a:pPr lvl="1"/>
            <a:r>
              <a:rPr lang="en-US" dirty="0"/>
              <a:t>insert, update and delete</a:t>
            </a:r>
          </a:p>
          <a:p>
            <a:r>
              <a:rPr lang="en-US" dirty="0"/>
              <a:t>DQL – Data Query Language</a:t>
            </a:r>
          </a:p>
          <a:p>
            <a:pPr lvl="1"/>
            <a:r>
              <a:rPr lang="en-US" dirty="0"/>
              <a:t>select</a:t>
            </a:r>
          </a:p>
          <a:p>
            <a:r>
              <a:rPr lang="en-US" dirty="0"/>
              <a:t>TCL – Transaction Control Language</a:t>
            </a:r>
          </a:p>
          <a:p>
            <a:pPr lvl="1"/>
            <a:r>
              <a:rPr lang="en-US" dirty="0"/>
              <a:t>commit, rollback and </a:t>
            </a:r>
            <a:r>
              <a:rPr lang="en-US" dirty="0" err="1"/>
              <a:t>savepoint</a:t>
            </a:r>
            <a:endParaRPr lang="en-US" dirty="0"/>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62</a:t>
            </a:fld>
            <a:endParaRPr lang="en-US" dirty="0"/>
          </a:p>
        </p:txBody>
      </p:sp>
    </p:spTree>
    <p:extLst>
      <p:ext uri="{BB962C8B-B14F-4D97-AF65-F5344CB8AC3E}">
        <p14:creationId xmlns:p14="http://schemas.microsoft.com/office/powerpoint/2010/main" val="7871967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DDL</a:t>
            </a:r>
          </a:p>
        </p:txBody>
      </p:sp>
      <p:sp>
        <p:nvSpPr>
          <p:cNvPr id="3" name="Content Placeholder 2"/>
          <p:cNvSpPr>
            <a:spLocks noGrp="1"/>
          </p:cNvSpPr>
          <p:nvPr>
            <p:ph idx="1"/>
          </p:nvPr>
        </p:nvSpPr>
        <p:spPr/>
        <p:txBody>
          <a:bodyPr/>
          <a:lstStyle/>
          <a:p>
            <a:r>
              <a:rPr lang="en-US" dirty="0"/>
              <a:t>Data Definition Language (DDL) statements are used to define the database structure or schema. </a:t>
            </a:r>
          </a:p>
          <a:p>
            <a:r>
              <a:rPr lang="en-US" dirty="0"/>
              <a:t>CREATE</a:t>
            </a:r>
          </a:p>
          <a:p>
            <a:pPr lvl="1"/>
            <a:r>
              <a:rPr lang="en-US" dirty="0"/>
              <a:t>to create objects in the database like Table</a:t>
            </a:r>
          </a:p>
          <a:p>
            <a:r>
              <a:rPr lang="en-US" dirty="0"/>
              <a:t>ALTER</a:t>
            </a:r>
          </a:p>
          <a:p>
            <a:pPr lvl="1"/>
            <a:r>
              <a:rPr lang="en-US" dirty="0"/>
              <a:t>alters the structure of the database table </a:t>
            </a:r>
          </a:p>
          <a:p>
            <a:r>
              <a:rPr lang="en-US" dirty="0"/>
              <a:t>DROP</a:t>
            </a:r>
          </a:p>
          <a:p>
            <a:pPr lvl="1"/>
            <a:r>
              <a:rPr lang="en-US" dirty="0"/>
              <a:t>delete objects like table from the database </a:t>
            </a:r>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63</a:t>
            </a:fld>
            <a:endParaRPr lang="en-US" dirty="0"/>
          </a:p>
        </p:txBody>
      </p:sp>
    </p:spTree>
    <p:extLst>
      <p:ext uri="{BB962C8B-B14F-4D97-AF65-F5344CB8AC3E}">
        <p14:creationId xmlns:p14="http://schemas.microsoft.com/office/powerpoint/2010/main" val="3146445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Tables</a:t>
            </a:r>
          </a:p>
        </p:txBody>
      </p:sp>
      <p:sp>
        <p:nvSpPr>
          <p:cNvPr id="3" name="Content Placeholder 2"/>
          <p:cNvSpPr>
            <a:spLocks noGrp="1"/>
          </p:cNvSpPr>
          <p:nvPr>
            <p:ph idx="1"/>
          </p:nvPr>
        </p:nvSpPr>
        <p:spPr/>
        <p:txBody>
          <a:bodyPr/>
          <a:lstStyle/>
          <a:p>
            <a:r>
              <a:rPr lang="en-US" dirty="0"/>
              <a:t>A relational database system contains one or more objects called tables. </a:t>
            </a:r>
          </a:p>
          <a:p>
            <a:r>
              <a:rPr lang="en-US" dirty="0"/>
              <a:t>The data or information for the database are stored in these tables. </a:t>
            </a:r>
          </a:p>
          <a:p>
            <a:r>
              <a:rPr lang="en-US" dirty="0"/>
              <a:t>Tables are uniquely identified by their names and are comprised of columns and rows. </a:t>
            </a:r>
          </a:p>
          <a:p>
            <a:r>
              <a:rPr lang="en-US" dirty="0"/>
              <a:t>Columns contain the column name, data type, and any other attributes for the column. </a:t>
            </a:r>
          </a:p>
          <a:p>
            <a:r>
              <a:rPr lang="en-US" dirty="0"/>
              <a:t>Rows contain the records or data for the columns.</a:t>
            </a:r>
          </a:p>
        </p:txBody>
      </p:sp>
      <p:sp>
        <p:nvSpPr>
          <p:cNvPr id="5" name="Slide Number Placeholder 4"/>
          <p:cNvSpPr>
            <a:spLocks noGrp="1"/>
          </p:cNvSpPr>
          <p:nvPr>
            <p:ph type="sldNum" sz="quarter" idx="11"/>
          </p:nvPr>
        </p:nvSpPr>
        <p:spPr/>
        <p:txBody>
          <a:bodyPr/>
          <a:lstStyle/>
          <a:p>
            <a:fld id="{0219E131-EB73-4020-BFE2-54AE52060F90}" type="slidenum">
              <a:rPr lang="en-US" smtClean="0"/>
              <a:pPr/>
              <a:t>64</a:t>
            </a:fld>
            <a:endParaRPr lang="en-US" dirty="0"/>
          </a:p>
        </p:txBody>
      </p:sp>
    </p:spTree>
    <p:extLst>
      <p:ext uri="{BB962C8B-B14F-4D97-AF65-F5344CB8AC3E}">
        <p14:creationId xmlns:p14="http://schemas.microsoft.com/office/powerpoint/2010/main" val="36252534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Constraints</a:t>
            </a:r>
          </a:p>
        </p:txBody>
      </p:sp>
      <p:sp>
        <p:nvSpPr>
          <p:cNvPr id="3" name="Content Placeholder 2"/>
          <p:cNvSpPr>
            <a:spLocks noGrp="1"/>
          </p:cNvSpPr>
          <p:nvPr>
            <p:ph idx="1"/>
          </p:nvPr>
        </p:nvSpPr>
        <p:spPr/>
        <p:txBody>
          <a:bodyPr/>
          <a:lstStyle/>
          <a:p>
            <a:r>
              <a:rPr lang="en-US" dirty="0"/>
              <a:t>SQL constraints are rules that you define which data values are valid while doing INSERT, UPDATE, and DELETE operations. </a:t>
            </a:r>
          </a:p>
          <a:p>
            <a:r>
              <a:rPr lang="en-US" dirty="0"/>
              <a:t>When constraints are in place, SQL engine rejects all the transactions that break the rules therefore constraints help you enforce the integrity of data automatically.</a:t>
            </a:r>
          </a:p>
          <a:p>
            <a:endParaRPr lang="en-US" dirty="0"/>
          </a:p>
          <a:p>
            <a:r>
              <a:rPr lang="en-US" dirty="0"/>
              <a:t>SQL provides five types of constraints</a:t>
            </a:r>
          </a:p>
          <a:p>
            <a:pPr lvl="1"/>
            <a:r>
              <a:rPr lang="en-US" dirty="0"/>
              <a:t>PRIMARY KEY</a:t>
            </a:r>
          </a:p>
          <a:p>
            <a:pPr lvl="1"/>
            <a:r>
              <a:rPr lang="en-US" dirty="0"/>
              <a:t>NOT NULL</a:t>
            </a:r>
          </a:p>
          <a:p>
            <a:pPr lvl="1"/>
            <a:r>
              <a:rPr lang="en-US" dirty="0"/>
              <a:t>UNIQUE</a:t>
            </a:r>
          </a:p>
          <a:p>
            <a:pPr lvl="1"/>
            <a:r>
              <a:rPr lang="en-US" dirty="0"/>
              <a:t>FOREIGN KEY</a:t>
            </a:r>
            <a:endParaRPr lang="en-US" dirty="0">
              <a:noFill/>
            </a:endParaRPr>
          </a:p>
          <a:p>
            <a:pPr lvl="1"/>
            <a:r>
              <a:rPr lang="en-US" dirty="0"/>
              <a:t>CHECK</a:t>
            </a:r>
          </a:p>
        </p:txBody>
      </p:sp>
      <p:sp>
        <p:nvSpPr>
          <p:cNvPr id="5" name="Slide Number Placeholder 4"/>
          <p:cNvSpPr>
            <a:spLocks noGrp="1"/>
          </p:cNvSpPr>
          <p:nvPr>
            <p:ph type="sldNum" sz="quarter" idx="11"/>
          </p:nvPr>
        </p:nvSpPr>
        <p:spPr/>
        <p:txBody>
          <a:bodyPr/>
          <a:lstStyle/>
          <a:p>
            <a:fld id="{0219E131-EB73-4020-BFE2-54AE52060F90}" type="slidenum">
              <a:rPr lang="en-US" smtClean="0"/>
              <a:pPr/>
              <a:t>65</a:t>
            </a:fld>
            <a:endParaRPr lang="en-US" dirty="0"/>
          </a:p>
        </p:txBody>
      </p:sp>
    </p:spTree>
    <p:extLst>
      <p:ext uri="{BB962C8B-B14F-4D97-AF65-F5344CB8AC3E}">
        <p14:creationId xmlns:p14="http://schemas.microsoft.com/office/powerpoint/2010/main" val="20774182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Constraints</a:t>
            </a:r>
          </a:p>
        </p:txBody>
      </p:sp>
      <p:sp>
        <p:nvSpPr>
          <p:cNvPr id="3" name="Content Placeholder 2"/>
          <p:cNvSpPr>
            <a:spLocks noGrp="1"/>
          </p:cNvSpPr>
          <p:nvPr>
            <p:ph idx="1"/>
          </p:nvPr>
        </p:nvSpPr>
        <p:spPr/>
        <p:txBody>
          <a:bodyPr/>
          <a:lstStyle/>
          <a:p>
            <a:r>
              <a:rPr lang="en-US" dirty="0"/>
              <a:t>Primary key</a:t>
            </a:r>
          </a:p>
          <a:p>
            <a:r>
              <a:rPr lang="en-US" dirty="0"/>
              <a:t>This constraint defines a column or combination of columns which uniquely identifies each row in the table.</a:t>
            </a:r>
          </a:p>
          <a:p>
            <a:endParaRPr lang="en-US" dirty="0"/>
          </a:p>
          <a:p>
            <a:r>
              <a:rPr lang="en-US" dirty="0"/>
              <a:t>Foreign key or Referential Integrity </a:t>
            </a:r>
          </a:p>
          <a:p>
            <a:r>
              <a:rPr lang="en-US" dirty="0"/>
              <a:t>This constraint identifies any column referencing the PRIMARY KEY in another table. It establishes a relationship between two columns in the same table or between different tables. </a:t>
            </a:r>
          </a:p>
          <a:p>
            <a:endParaRPr lang="en-US" dirty="0"/>
          </a:p>
          <a:p>
            <a:r>
              <a:rPr lang="en-US" dirty="0"/>
              <a:t>Not Null</a:t>
            </a:r>
          </a:p>
          <a:p>
            <a:r>
              <a:rPr lang="en-US" dirty="0"/>
              <a:t>This constraint ensures all rows in the table contain a definite value for the column which is specified as not null. Which means a null value is not allowed. </a:t>
            </a:r>
          </a:p>
        </p:txBody>
      </p:sp>
      <p:sp>
        <p:nvSpPr>
          <p:cNvPr id="5" name="Slide Number Placeholder 4"/>
          <p:cNvSpPr>
            <a:spLocks noGrp="1"/>
          </p:cNvSpPr>
          <p:nvPr>
            <p:ph type="sldNum" sz="quarter" idx="11"/>
          </p:nvPr>
        </p:nvSpPr>
        <p:spPr/>
        <p:txBody>
          <a:bodyPr/>
          <a:lstStyle/>
          <a:p>
            <a:fld id="{0219E131-EB73-4020-BFE2-54AE52060F90}" type="slidenum">
              <a:rPr lang="en-US" smtClean="0"/>
              <a:pPr/>
              <a:t>66</a:t>
            </a:fld>
            <a:endParaRPr lang="en-US" dirty="0"/>
          </a:p>
        </p:txBody>
      </p:sp>
    </p:spTree>
    <p:extLst>
      <p:ext uri="{BB962C8B-B14F-4D97-AF65-F5344CB8AC3E}">
        <p14:creationId xmlns:p14="http://schemas.microsoft.com/office/powerpoint/2010/main" val="40799925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Constraints</a:t>
            </a:r>
          </a:p>
        </p:txBody>
      </p:sp>
      <p:sp>
        <p:nvSpPr>
          <p:cNvPr id="3" name="Content Placeholder 2"/>
          <p:cNvSpPr>
            <a:spLocks noGrp="1"/>
          </p:cNvSpPr>
          <p:nvPr>
            <p:ph idx="1"/>
          </p:nvPr>
        </p:nvSpPr>
        <p:spPr/>
        <p:txBody>
          <a:bodyPr/>
          <a:lstStyle/>
          <a:p>
            <a:r>
              <a:rPr lang="en-US" dirty="0"/>
              <a:t>Unique key</a:t>
            </a:r>
          </a:p>
          <a:p>
            <a:r>
              <a:rPr lang="en-US" dirty="0"/>
              <a:t>This constraint ensures that a column or a group of columns in each row have a distinct value. A column(s) can have a null value but the values cannot be duplicated.</a:t>
            </a:r>
          </a:p>
          <a:p>
            <a:endParaRPr lang="en-US" dirty="0"/>
          </a:p>
          <a:p>
            <a:r>
              <a:rPr lang="en-US" dirty="0"/>
              <a:t>Check</a:t>
            </a:r>
          </a:p>
          <a:p>
            <a:r>
              <a:rPr lang="en-US" dirty="0"/>
              <a:t>This constraint defines a business rule on a column. All the rows must satisfy this rule. The constraint can be applied for a single column or a group of columns. </a:t>
            </a:r>
          </a:p>
          <a:p>
            <a:endParaRPr lang="en-US" dirty="0"/>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67</a:t>
            </a:fld>
            <a:endParaRPr lang="en-US" dirty="0"/>
          </a:p>
        </p:txBody>
      </p:sp>
    </p:spTree>
    <p:extLst>
      <p:ext uri="{BB962C8B-B14F-4D97-AF65-F5344CB8AC3E}">
        <p14:creationId xmlns:p14="http://schemas.microsoft.com/office/powerpoint/2010/main" val="38485606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DML</a:t>
            </a:r>
          </a:p>
        </p:txBody>
      </p:sp>
      <p:sp>
        <p:nvSpPr>
          <p:cNvPr id="3" name="Content Placeholder 2"/>
          <p:cNvSpPr>
            <a:spLocks noGrp="1"/>
          </p:cNvSpPr>
          <p:nvPr>
            <p:ph idx="1"/>
          </p:nvPr>
        </p:nvSpPr>
        <p:spPr/>
        <p:txBody>
          <a:bodyPr/>
          <a:lstStyle/>
          <a:p>
            <a:r>
              <a:rPr lang="en-US" dirty="0"/>
              <a:t>Data Manipulation Language (DML) statements are used for managing data within schema objects. </a:t>
            </a:r>
          </a:p>
          <a:p>
            <a:r>
              <a:rPr lang="en-US" dirty="0"/>
              <a:t>INSERT</a:t>
            </a:r>
          </a:p>
          <a:p>
            <a:pPr lvl="1"/>
            <a:r>
              <a:rPr lang="en-US" dirty="0"/>
              <a:t>insert data into a table </a:t>
            </a:r>
          </a:p>
          <a:p>
            <a:r>
              <a:rPr lang="en-US" dirty="0"/>
              <a:t>UPDATE</a:t>
            </a:r>
          </a:p>
          <a:p>
            <a:pPr lvl="1"/>
            <a:r>
              <a:rPr lang="en-US" dirty="0"/>
              <a:t>updates existing data within a table </a:t>
            </a:r>
          </a:p>
          <a:p>
            <a:r>
              <a:rPr lang="en-US" dirty="0"/>
              <a:t>DELETE</a:t>
            </a:r>
          </a:p>
          <a:p>
            <a:pPr lvl="1"/>
            <a:r>
              <a:rPr lang="en-US" dirty="0"/>
              <a:t>deletes specific or all records from a table</a:t>
            </a:r>
          </a:p>
          <a:p>
            <a:endParaRPr lang="en-US" dirty="0"/>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68</a:t>
            </a:fld>
            <a:endParaRPr lang="en-US" dirty="0"/>
          </a:p>
        </p:txBody>
      </p:sp>
    </p:spTree>
    <p:extLst>
      <p:ext uri="{BB962C8B-B14F-4D97-AF65-F5344CB8AC3E}">
        <p14:creationId xmlns:p14="http://schemas.microsoft.com/office/powerpoint/2010/main" val="11515989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statement</a:t>
            </a:r>
          </a:p>
        </p:txBody>
      </p:sp>
      <p:sp>
        <p:nvSpPr>
          <p:cNvPr id="3" name="Content Placeholder 2"/>
          <p:cNvSpPr>
            <a:spLocks noGrp="1"/>
          </p:cNvSpPr>
          <p:nvPr>
            <p:ph idx="1"/>
          </p:nvPr>
        </p:nvSpPr>
        <p:spPr/>
        <p:txBody>
          <a:bodyPr/>
          <a:lstStyle/>
          <a:p>
            <a:r>
              <a:rPr lang="en-US" dirty="0"/>
              <a:t>The </a:t>
            </a:r>
            <a:r>
              <a:rPr lang="en-US" b="1" dirty="0"/>
              <a:t>insert</a:t>
            </a:r>
            <a:r>
              <a:rPr lang="en-US" dirty="0"/>
              <a:t> statement is used to insert or add a row of data into the table.</a:t>
            </a:r>
          </a:p>
          <a:p>
            <a:r>
              <a:rPr lang="en-US" dirty="0"/>
              <a:t>To insert records into a table, enter the key words </a:t>
            </a:r>
            <a:r>
              <a:rPr lang="en-US" b="1" dirty="0"/>
              <a:t>insert into</a:t>
            </a:r>
            <a:r>
              <a:rPr lang="en-US" dirty="0"/>
              <a:t> followed by the table name, followed by the keyword </a:t>
            </a:r>
            <a:r>
              <a:rPr lang="en-US" b="1" dirty="0"/>
              <a:t>values</a:t>
            </a:r>
            <a:r>
              <a:rPr lang="en-US" dirty="0"/>
              <a:t>, followed by the list of values enclosed in parenthesis. </a:t>
            </a:r>
          </a:p>
          <a:p>
            <a:r>
              <a:rPr lang="en-US" dirty="0"/>
              <a:t>Strings should be enclosed in single quotes, and numbers should not.</a:t>
            </a:r>
          </a:p>
          <a:p>
            <a:endParaRPr lang="en-US" dirty="0"/>
          </a:p>
          <a:p>
            <a:r>
              <a:rPr lang="en-US" dirty="0"/>
              <a:t>insert into "</a:t>
            </a:r>
            <a:r>
              <a:rPr lang="en-US" dirty="0" err="1"/>
              <a:t>tablename</a:t>
            </a:r>
            <a:r>
              <a:rPr lang="en-US" dirty="0"/>
              <a:t>"</a:t>
            </a:r>
            <a:br>
              <a:rPr lang="en-US" dirty="0"/>
            </a:br>
            <a:r>
              <a:rPr lang="en-US" dirty="0"/>
              <a:t>	(</a:t>
            </a:r>
            <a:r>
              <a:rPr lang="en-US" dirty="0" err="1"/>
              <a:t>first_column</a:t>
            </a:r>
            <a:r>
              <a:rPr lang="en-US" dirty="0"/>
              <a:t>,...</a:t>
            </a:r>
            <a:r>
              <a:rPr lang="en-US" dirty="0" err="1"/>
              <a:t>last_column</a:t>
            </a:r>
            <a:r>
              <a:rPr lang="en-US" dirty="0"/>
              <a:t>)</a:t>
            </a:r>
            <a:br>
              <a:rPr lang="en-US" dirty="0"/>
            </a:br>
            <a:r>
              <a:rPr lang="en-US" dirty="0"/>
              <a:t>	values (</a:t>
            </a:r>
            <a:r>
              <a:rPr lang="en-US" dirty="0" err="1"/>
              <a:t>first_value</a:t>
            </a:r>
            <a:r>
              <a:rPr lang="en-US" dirty="0"/>
              <a:t>,...</a:t>
            </a:r>
            <a:r>
              <a:rPr lang="en-US" dirty="0" err="1"/>
              <a:t>last_value</a:t>
            </a:r>
            <a:r>
              <a:rPr lang="en-US" dirty="0"/>
              <a:t>);</a:t>
            </a:r>
          </a:p>
        </p:txBody>
      </p:sp>
      <p:sp>
        <p:nvSpPr>
          <p:cNvPr id="5" name="Slide Number Placeholder 4"/>
          <p:cNvSpPr>
            <a:spLocks noGrp="1"/>
          </p:cNvSpPr>
          <p:nvPr>
            <p:ph type="sldNum" sz="quarter" idx="11"/>
          </p:nvPr>
        </p:nvSpPr>
        <p:spPr/>
        <p:txBody>
          <a:bodyPr/>
          <a:lstStyle/>
          <a:p>
            <a:fld id="{0219E131-EB73-4020-BFE2-54AE52060F90}" type="slidenum">
              <a:rPr lang="en-US" smtClean="0"/>
              <a:pPr/>
              <a:t>69</a:t>
            </a:fld>
            <a:endParaRPr lang="en-US" dirty="0"/>
          </a:p>
        </p:txBody>
      </p:sp>
    </p:spTree>
    <p:extLst>
      <p:ext uri="{BB962C8B-B14F-4D97-AF65-F5344CB8AC3E}">
        <p14:creationId xmlns:p14="http://schemas.microsoft.com/office/powerpoint/2010/main" val="733051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Relationships</a:t>
            </a:r>
          </a:p>
        </p:txBody>
      </p:sp>
      <p:sp>
        <p:nvSpPr>
          <p:cNvPr id="3" name="Content Placeholder 2"/>
          <p:cNvSpPr>
            <a:spLocks noGrp="1"/>
          </p:cNvSpPr>
          <p:nvPr>
            <p:ph idx="1"/>
          </p:nvPr>
        </p:nvSpPr>
        <p:spPr/>
        <p:txBody>
          <a:bodyPr/>
          <a:lstStyle/>
          <a:p>
            <a:r>
              <a:rPr lang="en-US" dirty="0"/>
              <a:t>Now that we have discussed  DB design, let’s take a look at tables and their relationships with other tables</a:t>
            </a:r>
          </a:p>
          <a:p>
            <a:r>
              <a:rPr lang="en-US" dirty="0"/>
              <a:t>A relationship in a RDBMS such as SQL Server is a logical link between two tables.</a:t>
            </a:r>
          </a:p>
          <a:p>
            <a:r>
              <a:rPr lang="en-US" dirty="0"/>
              <a:t>Relationships are established through the use of keys</a:t>
            </a:r>
          </a:p>
          <a:p>
            <a:pPr lvl="1"/>
            <a:r>
              <a:rPr lang="en-US" dirty="0"/>
              <a:t>Keys are a way identifying a record or row in a table:</a:t>
            </a:r>
          </a:p>
          <a:p>
            <a:pPr lvl="1"/>
            <a:r>
              <a:rPr lang="en-US" dirty="0"/>
              <a:t>Primary keys – a column, or columns, which serve as the unique identifiers of a row and can not be null.</a:t>
            </a:r>
          </a:p>
          <a:p>
            <a:pPr lvl="1"/>
            <a:r>
              <a:rPr lang="en-US" dirty="0"/>
              <a:t>Foreign key – references primary key in another table. Does not need to be unique </a:t>
            </a:r>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7</a:t>
            </a:fld>
            <a:endParaRPr lang="en-US" dirty="0"/>
          </a:p>
        </p:txBody>
      </p:sp>
    </p:spTree>
    <p:extLst>
      <p:ext uri="{BB962C8B-B14F-4D97-AF65-F5344CB8AC3E}">
        <p14:creationId xmlns:p14="http://schemas.microsoft.com/office/powerpoint/2010/main" val="42284387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statement</a:t>
            </a:r>
          </a:p>
        </p:txBody>
      </p:sp>
      <p:sp>
        <p:nvSpPr>
          <p:cNvPr id="3" name="Content Placeholder 2"/>
          <p:cNvSpPr>
            <a:spLocks noGrp="1"/>
          </p:cNvSpPr>
          <p:nvPr>
            <p:ph idx="1"/>
          </p:nvPr>
        </p:nvSpPr>
        <p:spPr/>
        <p:txBody>
          <a:bodyPr/>
          <a:lstStyle/>
          <a:p>
            <a:r>
              <a:rPr lang="en-US" dirty="0"/>
              <a:t>The </a:t>
            </a:r>
            <a:r>
              <a:rPr lang="en-US" b="1" dirty="0"/>
              <a:t>update</a:t>
            </a:r>
            <a:r>
              <a:rPr lang="en-US" dirty="0"/>
              <a:t> statement is used to update or change records that match a specified criteria. </a:t>
            </a:r>
          </a:p>
          <a:p>
            <a:r>
              <a:rPr lang="en-US" dirty="0"/>
              <a:t>This is accomplished by carefully constructing a where clause.</a:t>
            </a:r>
          </a:p>
          <a:p>
            <a:endParaRPr lang="en-US" dirty="0"/>
          </a:p>
          <a:p>
            <a:r>
              <a:rPr lang="en-US" dirty="0"/>
              <a:t>update "</a:t>
            </a:r>
            <a:r>
              <a:rPr lang="en-US" dirty="0" err="1"/>
              <a:t>tablename</a:t>
            </a:r>
            <a:r>
              <a:rPr lang="en-US" dirty="0"/>
              <a:t>"</a:t>
            </a:r>
            <a:br>
              <a:rPr lang="en-US" dirty="0"/>
            </a:br>
            <a:r>
              <a:rPr lang="en-US" dirty="0"/>
              <a:t>	set "</a:t>
            </a:r>
            <a:r>
              <a:rPr lang="en-US" dirty="0" err="1"/>
              <a:t>columnname</a:t>
            </a:r>
            <a:r>
              <a:rPr lang="en-US" dirty="0"/>
              <a:t>" = "</a:t>
            </a:r>
            <a:r>
              <a:rPr lang="en-US" dirty="0" err="1"/>
              <a:t>newvalue</a:t>
            </a:r>
            <a:r>
              <a:rPr lang="en-US" dirty="0"/>
              <a:t>"</a:t>
            </a:r>
            <a:br>
              <a:rPr lang="en-US" dirty="0"/>
            </a:br>
            <a:r>
              <a:rPr lang="en-US" dirty="0"/>
              <a:t>	[,"</a:t>
            </a:r>
            <a:r>
              <a:rPr lang="en-US" dirty="0" err="1"/>
              <a:t>nextcolumn</a:t>
            </a:r>
            <a:r>
              <a:rPr lang="en-US" dirty="0"/>
              <a:t>" = "newvalue2"...]</a:t>
            </a:r>
            <a:br>
              <a:rPr lang="en-US" dirty="0"/>
            </a:br>
            <a:r>
              <a:rPr lang="en-US" dirty="0"/>
              <a:t>	where "</a:t>
            </a:r>
            <a:r>
              <a:rPr lang="en-US" dirty="0" err="1"/>
              <a:t>columnname</a:t>
            </a:r>
            <a:r>
              <a:rPr lang="en-US" dirty="0"/>
              <a:t>" </a:t>
            </a:r>
            <a:br>
              <a:rPr lang="en-US" dirty="0"/>
            </a:br>
            <a:r>
              <a:rPr lang="en-US" dirty="0"/>
              <a:t>	OPERATOR "value" </a:t>
            </a:r>
            <a:br>
              <a:rPr lang="en-US" dirty="0"/>
            </a:br>
            <a:r>
              <a:rPr lang="en-US" dirty="0"/>
              <a:t>	[</a:t>
            </a:r>
            <a:r>
              <a:rPr lang="en-US" dirty="0" err="1"/>
              <a:t>and|or</a:t>
            </a:r>
            <a:r>
              <a:rPr lang="en-US" dirty="0"/>
              <a:t> "column" </a:t>
            </a:r>
            <a:br>
              <a:rPr lang="en-US" dirty="0"/>
            </a:br>
            <a:r>
              <a:rPr lang="en-US" dirty="0"/>
              <a:t>	OPERATOR "value"];</a:t>
            </a:r>
            <a:br>
              <a:rPr lang="en-US" dirty="0"/>
            </a:br>
            <a:br>
              <a:rPr lang="en-US" dirty="0"/>
            </a:br>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70</a:t>
            </a:fld>
            <a:endParaRPr lang="en-US" dirty="0"/>
          </a:p>
        </p:txBody>
      </p:sp>
    </p:spTree>
    <p:extLst>
      <p:ext uri="{BB962C8B-B14F-4D97-AF65-F5344CB8AC3E}">
        <p14:creationId xmlns:p14="http://schemas.microsoft.com/office/powerpoint/2010/main" val="37525814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Delete statement</a:t>
            </a:r>
          </a:p>
        </p:txBody>
      </p:sp>
      <p:sp>
        <p:nvSpPr>
          <p:cNvPr id="5" name="Content Placeholder 4"/>
          <p:cNvSpPr>
            <a:spLocks noGrp="1"/>
          </p:cNvSpPr>
          <p:nvPr>
            <p:ph idx="1"/>
          </p:nvPr>
        </p:nvSpPr>
        <p:spPr/>
        <p:txBody>
          <a:bodyPr/>
          <a:lstStyle/>
          <a:p>
            <a:r>
              <a:rPr lang="en-US" dirty="0"/>
              <a:t>The </a:t>
            </a:r>
            <a:r>
              <a:rPr lang="en-US" b="1" dirty="0"/>
              <a:t>delete</a:t>
            </a:r>
            <a:r>
              <a:rPr lang="en-US" dirty="0"/>
              <a:t> statement is used to delete records or rows from the table.</a:t>
            </a:r>
          </a:p>
          <a:p>
            <a:endParaRPr lang="en-US" dirty="0"/>
          </a:p>
          <a:p>
            <a:r>
              <a:rPr lang="en-US" dirty="0"/>
              <a:t>delete from "</a:t>
            </a:r>
            <a:r>
              <a:rPr lang="en-US" dirty="0" err="1"/>
              <a:t>tablename</a:t>
            </a:r>
            <a:r>
              <a:rPr lang="en-US" dirty="0"/>
              <a:t>"</a:t>
            </a:r>
            <a:br>
              <a:rPr lang="en-US" dirty="0"/>
            </a:br>
            <a:r>
              <a:rPr lang="en-US" dirty="0"/>
              <a:t>	where "</a:t>
            </a:r>
            <a:r>
              <a:rPr lang="en-US" dirty="0" err="1"/>
              <a:t>columnname</a:t>
            </a:r>
            <a:r>
              <a:rPr lang="en-US" dirty="0"/>
              <a:t>" </a:t>
            </a:r>
            <a:br>
              <a:rPr lang="en-US" dirty="0"/>
            </a:br>
            <a:r>
              <a:rPr lang="en-US" dirty="0"/>
              <a:t>	OPERATOR "value" </a:t>
            </a:r>
            <a:br>
              <a:rPr lang="en-US" dirty="0"/>
            </a:br>
            <a:r>
              <a:rPr lang="en-US" dirty="0"/>
              <a:t>	[</a:t>
            </a:r>
            <a:r>
              <a:rPr lang="en-US" dirty="0" err="1"/>
              <a:t>and|or</a:t>
            </a:r>
            <a:r>
              <a:rPr lang="en-US" dirty="0"/>
              <a:t> "column" </a:t>
            </a:r>
            <a:br>
              <a:rPr lang="en-US" dirty="0"/>
            </a:br>
            <a:r>
              <a:rPr lang="en-US" dirty="0"/>
              <a:t>	OPERATOR "value"];</a:t>
            </a:r>
            <a:br>
              <a:rPr lang="en-US" dirty="0"/>
            </a:br>
            <a:endParaRPr lang="en-US" dirty="0"/>
          </a:p>
          <a:p>
            <a:r>
              <a:rPr lang="en-US" dirty="0"/>
              <a:t>To delete an entire record/row from a table, enter "delete from" followed by the table name, followed by the where clause which contains the conditions to delete. If you leave off the where clause, all records will be deleted.</a:t>
            </a:r>
          </a:p>
          <a:p>
            <a:endParaRPr lang="en-US" dirty="0"/>
          </a:p>
        </p:txBody>
      </p:sp>
      <p:sp>
        <p:nvSpPr>
          <p:cNvPr id="3" name="Slide Number Placeholder 2"/>
          <p:cNvSpPr>
            <a:spLocks noGrp="1"/>
          </p:cNvSpPr>
          <p:nvPr>
            <p:ph type="sldNum" sz="quarter" idx="11"/>
          </p:nvPr>
        </p:nvSpPr>
        <p:spPr/>
        <p:txBody>
          <a:bodyPr/>
          <a:lstStyle/>
          <a:p>
            <a:fld id="{0219E131-EB73-4020-BFE2-54AE52060F90}" type="slidenum">
              <a:rPr lang="en-US" smtClean="0"/>
              <a:pPr/>
              <a:t>71</a:t>
            </a:fld>
            <a:endParaRPr lang="en-US" dirty="0"/>
          </a:p>
        </p:txBody>
      </p:sp>
    </p:spTree>
    <p:extLst>
      <p:ext uri="{BB962C8B-B14F-4D97-AF65-F5344CB8AC3E}">
        <p14:creationId xmlns:p14="http://schemas.microsoft.com/office/powerpoint/2010/main" val="33039575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 table </a:t>
            </a:r>
          </a:p>
        </p:txBody>
      </p:sp>
      <p:sp>
        <p:nvSpPr>
          <p:cNvPr id="3" name="Content Placeholder 2"/>
          <p:cNvSpPr>
            <a:spLocks noGrp="1"/>
          </p:cNvSpPr>
          <p:nvPr>
            <p:ph idx="1"/>
          </p:nvPr>
        </p:nvSpPr>
        <p:spPr/>
        <p:txBody>
          <a:bodyPr/>
          <a:lstStyle/>
          <a:p>
            <a:r>
              <a:rPr lang="en-US" dirty="0"/>
              <a:t>The </a:t>
            </a:r>
            <a:r>
              <a:rPr lang="en-US" b="1" dirty="0"/>
              <a:t>drop table</a:t>
            </a:r>
            <a:r>
              <a:rPr lang="en-US" dirty="0"/>
              <a:t> command is used to delete a table and all rows in the table.</a:t>
            </a:r>
          </a:p>
          <a:p>
            <a:r>
              <a:rPr lang="en-US" dirty="0"/>
              <a:t>To delete an entire table including all of its rows, issue the </a:t>
            </a:r>
            <a:r>
              <a:rPr lang="en-US" b="1" dirty="0"/>
              <a:t>drop table</a:t>
            </a:r>
            <a:r>
              <a:rPr lang="en-US" dirty="0"/>
              <a:t> command followed by the </a:t>
            </a:r>
            <a:r>
              <a:rPr lang="en-US" dirty="0" err="1"/>
              <a:t>tablename</a:t>
            </a:r>
            <a:r>
              <a:rPr lang="en-US" dirty="0"/>
              <a:t>. </a:t>
            </a:r>
          </a:p>
          <a:p>
            <a:r>
              <a:rPr lang="en-US" b="1" dirty="0"/>
              <a:t>drop table</a:t>
            </a:r>
            <a:r>
              <a:rPr lang="en-US" dirty="0"/>
              <a:t> is different from deleting all of the records in the table. Deleting all of the records in the table leaves the table including column and constraint information. </a:t>
            </a:r>
          </a:p>
          <a:p>
            <a:r>
              <a:rPr lang="en-US" dirty="0"/>
              <a:t>Dropping the table removes the table definition as well as all of its rows.</a:t>
            </a:r>
          </a:p>
          <a:p>
            <a:endParaRPr lang="en-US" dirty="0"/>
          </a:p>
          <a:p>
            <a:r>
              <a:rPr lang="en-US" dirty="0"/>
              <a:t>drop table "</a:t>
            </a:r>
            <a:r>
              <a:rPr lang="en-US" dirty="0" err="1"/>
              <a:t>tablename</a:t>
            </a:r>
            <a:r>
              <a:rPr lang="en-US" dirty="0"/>
              <a:t>"</a:t>
            </a:r>
          </a:p>
        </p:txBody>
      </p:sp>
      <p:sp>
        <p:nvSpPr>
          <p:cNvPr id="5" name="Slide Number Placeholder 4"/>
          <p:cNvSpPr>
            <a:spLocks noGrp="1"/>
          </p:cNvSpPr>
          <p:nvPr>
            <p:ph type="sldNum" sz="quarter" idx="11"/>
          </p:nvPr>
        </p:nvSpPr>
        <p:spPr/>
        <p:txBody>
          <a:bodyPr/>
          <a:lstStyle/>
          <a:p>
            <a:fld id="{0219E131-EB73-4020-BFE2-54AE52060F90}" type="slidenum">
              <a:rPr lang="en-US" smtClean="0"/>
              <a:pPr/>
              <a:t>72</a:t>
            </a:fld>
            <a:endParaRPr lang="en-US" dirty="0"/>
          </a:p>
        </p:txBody>
      </p:sp>
    </p:spTree>
    <p:extLst>
      <p:ext uri="{BB962C8B-B14F-4D97-AF65-F5344CB8AC3E}">
        <p14:creationId xmlns:p14="http://schemas.microsoft.com/office/powerpoint/2010/main" val="6088995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TCL</a:t>
            </a:r>
          </a:p>
        </p:txBody>
      </p:sp>
      <p:sp>
        <p:nvSpPr>
          <p:cNvPr id="3" name="Content Placeholder 2"/>
          <p:cNvSpPr>
            <a:spLocks noGrp="1"/>
          </p:cNvSpPr>
          <p:nvPr>
            <p:ph idx="1"/>
          </p:nvPr>
        </p:nvSpPr>
        <p:spPr/>
        <p:txBody>
          <a:bodyPr/>
          <a:lstStyle/>
          <a:p>
            <a:r>
              <a:rPr lang="en-US" dirty="0"/>
              <a:t>Transaction control statements manage changes made by DML statements. </a:t>
            </a:r>
          </a:p>
          <a:p>
            <a:r>
              <a:rPr lang="en-US" dirty="0"/>
              <a:t>A transaction is a set of SQL statements which is treated as a Single Unit. i.e. all the statements should execute successfully or none. </a:t>
            </a:r>
          </a:p>
          <a:p>
            <a:r>
              <a:rPr lang="en-US" dirty="0"/>
              <a:t>COMMIT</a:t>
            </a:r>
          </a:p>
          <a:p>
            <a:pPr lvl="1"/>
            <a:r>
              <a:rPr lang="en-US" dirty="0"/>
              <a:t>Make changes done in  transaction permanent.</a:t>
            </a:r>
          </a:p>
          <a:p>
            <a:r>
              <a:rPr lang="en-US" dirty="0"/>
              <a:t>ROLLBACK</a:t>
            </a:r>
          </a:p>
          <a:p>
            <a:pPr lvl="1"/>
            <a:r>
              <a:rPr lang="en-US" dirty="0"/>
              <a:t>Revert the state of database to the last commit point.</a:t>
            </a:r>
          </a:p>
          <a:p>
            <a:r>
              <a:rPr lang="en-US" dirty="0"/>
              <a:t>SAVEPOINT</a:t>
            </a:r>
          </a:p>
          <a:p>
            <a:pPr lvl="1"/>
            <a:r>
              <a:rPr lang="en-US" dirty="0"/>
              <a:t>Use to specify a point in transaction to which later you can rollback.</a:t>
            </a:r>
          </a:p>
          <a:p>
            <a:pPr lvl="1"/>
            <a:endParaRPr lang="en-US" dirty="0"/>
          </a:p>
          <a:p>
            <a:endParaRPr lang="en-US" dirty="0"/>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73</a:t>
            </a:fld>
            <a:endParaRPr lang="en-US" dirty="0"/>
          </a:p>
        </p:txBody>
      </p:sp>
    </p:spTree>
    <p:extLst>
      <p:ext uri="{BB962C8B-B14F-4D97-AF65-F5344CB8AC3E}">
        <p14:creationId xmlns:p14="http://schemas.microsoft.com/office/powerpoint/2010/main" val="3140665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statement</a:t>
            </a:r>
          </a:p>
        </p:txBody>
      </p:sp>
      <p:sp>
        <p:nvSpPr>
          <p:cNvPr id="3" name="Content Placeholder 2"/>
          <p:cNvSpPr>
            <a:spLocks noGrp="1"/>
          </p:cNvSpPr>
          <p:nvPr>
            <p:ph idx="1"/>
          </p:nvPr>
        </p:nvSpPr>
        <p:spPr/>
        <p:txBody>
          <a:bodyPr/>
          <a:lstStyle/>
          <a:p>
            <a:r>
              <a:rPr lang="en-US" dirty="0"/>
              <a:t>The </a:t>
            </a:r>
            <a:r>
              <a:rPr lang="en-US" b="1" dirty="0"/>
              <a:t>select</a:t>
            </a:r>
            <a:r>
              <a:rPr lang="en-US" dirty="0"/>
              <a:t> statement is used to query the database and retrieve selected data that match the criteria that you specify.</a:t>
            </a:r>
          </a:p>
          <a:p>
            <a:r>
              <a:rPr lang="en-US" dirty="0"/>
              <a:t>You can select as many column names that you'd like, or you can use a "*" to select all columns.</a:t>
            </a:r>
          </a:p>
          <a:p>
            <a:r>
              <a:rPr lang="en-US" dirty="0"/>
              <a:t>The table name that follows the keyword </a:t>
            </a:r>
            <a:r>
              <a:rPr lang="en-US" b="1" dirty="0"/>
              <a:t>from</a:t>
            </a:r>
            <a:r>
              <a:rPr lang="en-US" dirty="0"/>
              <a:t> specifies the table that will be queried to retrieve the desired results.</a:t>
            </a:r>
          </a:p>
          <a:p>
            <a:r>
              <a:rPr lang="en-US" dirty="0"/>
              <a:t>The </a:t>
            </a:r>
            <a:r>
              <a:rPr lang="en-US" b="1" dirty="0"/>
              <a:t>where</a:t>
            </a:r>
            <a:r>
              <a:rPr lang="en-US" dirty="0"/>
              <a:t> clause (optional) specifies which data values or rows will be returned or displayed, based on the criteria described after the keyword </a:t>
            </a:r>
            <a:r>
              <a:rPr lang="en-US" b="1" dirty="0"/>
              <a:t>where</a:t>
            </a:r>
            <a:r>
              <a:rPr lang="en-US" dirty="0"/>
              <a:t>.</a:t>
            </a:r>
          </a:p>
          <a:p>
            <a:endParaRPr lang="en-US" dirty="0"/>
          </a:p>
          <a:p>
            <a:r>
              <a:rPr lang="en-US" dirty="0"/>
              <a:t>select "column1" [,"column2",etc] </a:t>
            </a:r>
            <a:br>
              <a:rPr lang="en-US" dirty="0"/>
            </a:br>
            <a:r>
              <a:rPr lang="en-US" dirty="0"/>
              <a:t>	from "</a:t>
            </a:r>
            <a:r>
              <a:rPr lang="en-US" dirty="0" err="1"/>
              <a:t>tablename</a:t>
            </a:r>
            <a:r>
              <a:rPr lang="en-US" dirty="0"/>
              <a:t>" </a:t>
            </a:r>
            <a:br>
              <a:rPr lang="en-US" dirty="0"/>
            </a:br>
            <a:r>
              <a:rPr lang="en-US" dirty="0"/>
              <a:t>	[where "condition"];</a:t>
            </a:r>
          </a:p>
        </p:txBody>
      </p:sp>
      <p:sp>
        <p:nvSpPr>
          <p:cNvPr id="5" name="Slide Number Placeholder 4"/>
          <p:cNvSpPr>
            <a:spLocks noGrp="1"/>
          </p:cNvSpPr>
          <p:nvPr>
            <p:ph type="sldNum" sz="quarter" idx="11"/>
          </p:nvPr>
        </p:nvSpPr>
        <p:spPr/>
        <p:txBody>
          <a:bodyPr/>
          <a:lstStyle/>
          <a:p>
            <a:fld id="{0219E131-EB73-4020-BFE2-54AE52060F90}" type="slidenum">
              <a:rPr lang="en-US" smtClean="0"/>
              <a:pPr/>
              <a:t>74</a:t>
            </a:fld>
            <a:endParaRPr lang="en-US" dirty="0"/>
          </a:p>
        </p:txBody>
      </p:sp>
    </p:spTree>
    <p:extLst>
      <p:ext uri="{BB962C8B-B14F-4D97-AF65-F5344CB8AC3E}">
        <p14:creationId xmlns:p14="http://schemas.microsoft.com/office/powerpoint/2010/main" val="9063960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statement</a:t>
            </a:r>
          </a:p>
        </p:txBody>
      </p:sp>
      <p:sp>
        <p:nvSpPr>
          <p:cNvPr id="7" name="Content Placeholder 6"/>
          <p:cNvSpPr>
            <a:spLocks noGrp="1"/>
          </p:cNvSpPr>
          <p:nvPr>
            <p:ph idx="1"/>
          </p:nvPr>
        </p:nvSpPr>
        <p:spPr/>
        <p:txBody>
          <a:bodyPr/>
          <a:lstStyle/>
          <a:p>
            <a:r>
              <a:rPr lang="en-US" dirty="0"/>
              <a:t>Conditional selection used in </a:t>
            </a:r>
            <a:r>
              <a:rPr lang="en-US" b="1" dirty="0"/>
              <a:t>where</a:t>
            </a:r>
            <a:r>
              <a:rPr lang="en-US" dirty="0"/>
              <a:t> clause</a:t>
            </a:r>
          </a:p>
        </p:txBody>
      </p:sp>
      <p:graphicFrame>
        <p:nvGraphicFramePr>
          <p:cNvPr id="8" name="Content Placeholder 5"/>
          <p:cNvGraphicFramePr>
            <a:graphicFrameLocks/>
          </p:cNvGraphicFramePr>
          <p:nvPr>
            <p:extLst>
              <p:ext uri="{D42A27DB-BD31-4B8C-83A1-F6EECF244321}">
                <p14:modId xmlns:p14="http://schemas.microsoft.com/office/powerpoint/2010/main" val="3056756710"/>
              </p:ext>
            </p:extLst>
          </p:nvPr>
        </p:nvGraphicFramePr>
        <p:xfrm>
          <a:off x="609601" y="2590800"/>
          <a:ext cx="3809999" cy="3310432"/>
        </p:xfrm>
        <a:graphic>
          <a:graphicData uri="http://schemas.openxmlformats.org/drawingml/2006/table">
            <a:tbl>
              <a:tblPr>
                <a:tableStyleId>{2D5ABB26-0587-4C30-8999-92F81FD0307C}</a:tableStyleId>
              </a:tblPr>
              <a:tblGrid>
                <a:gridCol w="1355905">
                  <a:extLst>
                    <a:ext uri="{9D8B030D-6E8A-4147-A177-3AD203B41FA5}">
                      <a16:colId xmlns:a16="http://schemas.microsoft.com/office/drawing/2014/main" val="20000"/>
                    </a:ext>
                  </a:extLst>
                </a:gridCol>
                <a:gridCol w="2454094">
                  <a:extLst>
                    <a:ext uri="{9D8B030D-6E8A-4147-A177-3AD203B41FA5}">
                      <a16:colId xmlns:a16="http://schemas.microsoft.com/office/drawing/2014/main" val="20001"/>
                    </a:ext>
                  </a:extLst>
                </a:gridCol>
              </a:tblGrid>
              <a:tr h="381000">
                <a:tc>
                  <a:txBody>
                    <a:bodyPr/>
                    <a:lstStyle/>
                    <a:p>
                      <a:pPr algn="ctr"/>
                      <a:r>
                        <a:rPr lang="en-US" sz="1600" dirty="0">
                          <a:effectLst/>
                        </a:rPr>
                        <a:t>=</a:t>
                      </a:r>
                      <a:endParaRPr lang="en-US" sz="1600" dirty="0"/>
                    </a:p>
                  </a:txBody>
                  <a:tcPr marL="4407" marR="4407" marT="4407" marB="4407" anchor="ctr"/>
                </a:tc>
                <a:tc>
                  <a:txBody>
                    <a:bodyPr/>
                    <a:lstStyle/>
                    <a:p>
                      <a:pPr algn="l"/>
                      <a:r>
                        <a:rPr lang="en-US" sz="1600" dirty="0"/>
                        <a:t>Equal</a:t>
                      </a:r>
                    </a:p>
                  </a:txBody>
                  <a:tcPr marL="4407" marR="4407" marT="4407" marB="4407" anchor="ctr"/>
                </a:tc>
                <a:extLst>
                  <a:ext uri="{0D108BD9-81ED-4DB2-BD59-A6C34878D82A}">
                    <a16:rowId xmlns:a16="http://schemas.microsoft.com/office/drawing/2014/main" val="10000"/>
                  </a:ext>
                </a:extLst>
              </a:tr>
              <a:tr h="533400">
                <a:tc>
                  <a:txBody>
                    <a:bodyPr/>
                    <a:lstStyle/>
                    <a:p>
                      <a:pPr algn="ctr"/>
                      <a:r>
                        <a:rPr lang="en-US" sz="1600" dirty="0">
                          <a:effectLst/>
                        </a:rPr>
                        <a:t>&gt;</a:t>
                      </a:r>
                      <a:endParaRPr lang="en-US" sz="1600" dirty="0"/>
                    </a:p>
                  </a:txBody>
                  <a:tcPr marL="4407" marR="4407" marT="4407" marB="4407" anchor="ctr"/>
                </a:tc>
                <a:tc>
                  <a:txBody>
                    <a:bodyPr/>
                    <a:lstStyle/>
                    <a:p>
                      <a:pPr algn="l"/>
                      <a:r>
                        <a:rPr lang="en-US" sz="1600" dirty="0"/>
                        <a:t>Greater than</a:t>
                      </a:r>
                    </a:p>
                  </a:txBody>
                  <a:tcPr marL="4407" marR="4407" marT="4407" marB="4407" anchor="ctr"/>
                </a:tc>
                <a:extLst>
                  <a:ext uri="{0D108BD9-81ED-4DB2-BD59-A6C34878D82A}">
                    <a16:rowId xmlns:a16="http://schemas.microsoft.com/office/drawing/2014/main" val="10001"/>
                  </a:ext>
                </a:extLst>
              </a:tr>
              <a:tr h="516508">
                <a:tc>
                  <a:txBody>
                    <a:bodyPr/>
                    <a:lstStyle/>
                    <a:p>
                      <a:pPr algn="ctr"/>
                      <a:r>
                        <a:rPr lang="en-US" sz="1600" dirty="0">
                          <a:effectLst/>
                        </a:rPr>
                        <a:t>&lt;</a:t>
                      </a:r>
                      <a:endParaRPr lang="en-US" sz="1600" dirty="0"/>
                    </a:p>
                  </a:txBody>
                  <a:tcPr marL="4407" marR="4407" marT="4407" marB="4407" anchor="ctr"/>
                </a:tc>
                <a:tc>
                  <a:txBody>
                    <a:bodyPr/>
                    <a:lstStyle/>
                    <a:p>
                      <a:pPr algn="l"/>
                      <a:r>
                        <a:rPr lang="en-US" sz="1600"/>
                        <a:t>Less than</a:t>
                      </a:r>
                    </a:p>
                  </a:txBody>
                  <a:tcPr marL="4407" marR="4407" marT="4407" marB="4407" anchor="ctr"/>
                </a:tc>
                <a:extLst>
                  <a:ext uri="{0D108BD9-81ED-4DB2-BD59-A6C34878D82A}">
                    <a16:rowId xmlns:a16="http://schemas.microsoft.com/office/drawing/2014/main" val="10002"/>
                  </a:ext>
                </a:extLst>
              </a:tr>
              <a:tr h="626492">
                <a:tc>
                  <a:txBody>
                    <a:bodyPr/>
                    <a:lstStyle/>
                    <a:p>
                      <a:pPr algn="ctr"/>
                      <a:r>
                        <a:rPr lang="en-US" sz="1600" dirty="0">
                          <a:effectLst/>
                        </a:rPr>
                        <a:t>&gt;=</a:t>
                      </a:r>
                      <a:endParaRPr lang="en-US" sz="1600" dirty="0"/>
                    </a:p>
                  </a:txBody>
                  <a:tcPr marL="4407" marR="4407" marT="4407" marB="4407" anchor="ctr"/>
                </a:tc>
                <a:tc>
                  <a:txBody>
                    <a:bodyPr/>
                    <a:lstStyle/>
                    <a:p>
                      <a:pPr algn="l"/>
                      <a:r>
                        <a:rPr lang="en-US" sz="1600" dirty="0"/>
                        <a:t>Greater than or equal</a:t>
                      </a:r>
                    </a:p>
                  </a:txBody>
                  <a:tcPr marL="4407" marR="4407" marT="4407" marB="4407" anchor="ctr"/>
                </a:tc>
                <a:extLst>
                  <a:ext uri="{0D108BD9-81ED-4DB2-BD59-A6C34878D82A}">
                    <a16:rowId xmlns:a16="http://schemas.microsoft.com/office/drawing/2014/main" val="10003"/>
                  </a:ext>
                </a:extLst>
              </a:tr>
              <a:tr h="609600">
                <a:tc>
                  <a:txBody>
                    <a:bodyPr/>
                    <a:lstStyle/>
                    <a:p>
                      <a:pPr algn="ctr"/>
                      <a:r>
                        <a:rPr lang="en-US" sz="1600">
                          <a:effectLst/>
                        </a:rPr>
                        <a:t>&lt;=</a:t>
                      </a:r>
                      <a:endParaRPr lang="en-US" sz="1600"/>
                    </a:p>
                  </a:txBody>
                  <a:tcPr marL="4407" marR="4407" marT="4407" marB="4407" anchor="ctr"/>
                </a:tc>
                <a:tc>
                  <a:txBody>
                    <a:bodyPr/>
                    <a:lstStyle/>
                    <a:p>
                      <a:pPr algn="l"/>
                      <a:r>
                        <a:rPr lang="en-US" sz="1600" dirty="0"/>
                        <a:t>Less than or equal</a:t>
                      </a:r>
                    </a:p>
                  </a:txBody>
                  <a:tcPr marL="4407" marR="4407" marT="4407" marB="4407" anchor="ctr"/>
                </a:tc>
                <a:extLst>
                  <a:ext uri="{0D108BD9-81ED-4DB2-BD59-A6C34878D82A}">
                    <a16:rowId xmlns:a16="http://schemas.microsoft.com/office/drawing/2014/main" val="10004"/>
                  </a:ext>
                </a:extLst>
              </a:tr>
              <a:tr h="643432">
                <a:tc>
                  <a:txBody>
                    <a:bodyPr/>
                    <a:lstStyle/>
                    <a:p>
                      <a:pPr algn="ctr"/>
                      <a:r>
                        <a:rPr lang="en-US" sz="1600">
                          <a:effectLst/>
                        </a:rPr>
                        <a:t>&lt;&gt;</a:t>
                      </a:r>
                      <a:endParaRPr lang="en-US" sz="1600"/>
                    </a:p>
                  </a:txBody>
                  <a:tcPr marL="4407" marR="4407" marT="4407" marB="4407" anchor="ctr"/>
                </a:tc>
                <a:tc>
                  <a:txBody>
                    <a:bodyPr/>
                    <a:lstStyle/>
                    <a:p>
                      <a:pPr algn="l"/>
                      <a:r>
                        <a:rPr lang="en-US" sz="1600" dirty="0"/>
                        <a:t>Not equal to</a:t>
                      </a:r>
                    </a:p>
                  </a:txBody>
                  <a:tcPr marL="4407" marR="4407" marT="4407" marB="4407" anchor="ct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1"/>
          </p:nvPr>
        </p:nvSpPr>
        <p:spPr/>
        <p:txBody>
          <a:bodyPr/>
          <a:lstStyle/>
          <a:p>
            <a:fld id="{0219E131-EB73-4020-BFE2-54AE52060F90}" type="slidenum">
              <a:rPr lang="en-US" smtClean="0"/>
              <a:pPr/>
              <a:t>75</a:t>
            </a:fld>
            <a:endParaRPr lang="en-US" dirty="0"/>
          </a:p>
        </p:txBody>
      </p:sp>
    </p:spTree>
    <p:extLst>
      <p:ext uri="{BB962C8B-B14F-4D97-AF65-F5344CB8AC3E}">
        <p14:creationId xmlns:p14="http://schemas.microsoft.com/office/powerpoint/2010/main" val="39425120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Aggregate functions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62099936"/>
              </p:ext>
            </p:extLst>
          </p:nvPr>
        </p:nvGraphicFramePr>
        <p:xfrm>
          <a:off x="533400" y="2209800"/>
          <a:ext cx="6858000" cy="3710913"/>
        </p:xfrm>
        <a:graphic>
          <a:graphicData uri="http://schemas.openxmlformats.org/drawingml/2006/table">
            <a:tbl>
              <a:tblPr>
                <a:tableStyleId>{2D5ABB26-0587-4C30-8999-92F81FD0307C}</a:tableStyleId>
              </a:tblPr>
              <a:tblGrid>
                <a:gridCol w="1240971">
                  <a:extLst>
                    <a:ext uri="{9D8B030D-6E8A-4147-A177-3AD203B41FA5}">
                      <a16:colId xmlns:a16="http://schemas.microsoft.com/office/drawing/2014/main" val="20000"/>
                    </a:ext>
                  </a:extLst>
                </a:gridCol>
                <a:gridCol w="5617029">
                  <a:extLst>
                    <a:ext uri="{9D8B030D-6E8A-4147-A177-3AD203B41FA5}">
                      <a16:colId xmlns:a16="http://schemas.microsoft.com/office/drawing/2014/main" val="20001"/>
                    </a:ext>
                  </a:extLst>
                </a:gridCol>
              </a:tblGrid>
              <a:tr h="51118">
                <a:tc>
                  <a:txBody>
                    <a:bodyPr/>
                    <a:lstStyle/>
                    <a:p>
                      <a:endParaRPr lang="en-US" sz="100" dirty="0"/>
                    </a:p>
                  </a:txBody>
                  <a:tcPr marL="0" marR="0" marT="0" marB="0"/>
                </a:tc>
                <a:tc>
                  <a:txBody>
                    <a:bodyPr/>
                    <a:lstStyle/>
                    <a:p>
                      <a:endParaRPr lang="en-US" sz="100"/>
                    </a:p>
                  </a:txBody>
                  <a:tcPr marL="5239" marR="5239" marT="2619" marB="2619"/>
                </a:tc>
                <a:extLst>
                  <a:ext uri="{0D108BD9-81ED-4DB2-BD59-A6C34878D82A}">
                    <a16:rowId xmlns:a16="http://schemas.microsoft.com/office/drawing/2014/main" val="10000"/>
                  </a:ext>
                </a:extLst>
              </a:tr>
              <a:tr h="634682">
                <a:tc>
                  <a:txBody>
                    <a:bodyPr/>
                    <a:lstStyle/>
                    <a:p>
                      <a:r>
                        <a:rPr lang="en-US" sz="1600" dirty="0"/>
                        <a:t>MIN</a:t>
                      </a:r>
                    </a:p>
                  </a:txBody>
                  <a:tcPr marL="5239" marR="5239" marT="2619" marB="2619" anchor="ctr"/>
                </a:tc>
                <a:tc>
                  <a:txBody>
                    <a:bodyPr/>
                    <a:lstStyle/>
                    <a:p>
                      <a:r>
                        <a:rPr lang="en-US" sz="1600"/>
                        <a:t>returns the smallest value in a given column</a:t>
                      </a:r>
                    </a:p>
                  </a:txBody>
                  <a:tcPr marL="5239" marR="5239" marT="2619" marB="2619" anchor="ctr"/>
                </a:tc>
                <a:extLst>
                  <a:ext uri="{0D108BD9-81ED-4DB2-BD59-A6C34878D82A}">
                    <a16:rowId xmlns:a16="http://schemas.microsoft.com/office/drawing/2014/main" val="10001"/>
                  </a:ext>
                </a:extLst>
              </a:tr>
              <a:tr h="533400">
                <a:tc>
                  <a:txBody>
                    <a:bodyPr/>
                    <a:lstStyle/>
                    <a:p>
                      <a:r>
                        <a:rPr lang="en-US" sz="1600" dirty="0"/>
                        <a:t>MAX</a:t>
                      </a:r>
                    </a:p>
                  </a:txBody>
                  <a:tcPr marL="5239" marR="5239" marT="2619" marB="2619" anchor="ctr"/>
                </a:tc>
                <a:tc>
                  <a:txBody>
                    <a:bodyPr/>
                    <a:lstStyle/>
                    <a:p>
                      <a:r>
                        <a:rPr lang="en-US" sz="1600"/>
                        <a:t>returns the largest value in a given column</a:t>
                      </a:r>
                    </a:p>
                  </a:txBody>
                  <a:tcPr marL="5239" marR="5239" marT="2619" marB="2619" anchor="ctr"/>
                </a:tc>
                <a:extLst>
                  <a:ext uri="{0D108BD9-81ED-4DB2-BD59-A6C34878D82A}">
                    <a16:rowId xmlns:a16="http://schemas.microsoft.com/office/drawing/2014/main" val="10002"/>
                  </a:ext>
                </a:extLst>
              </a:tr>
              <a:tr h="685800">
                <a:tc>
                  <a:txBody>
                    <a:bodyPr/>
                    <a:lstStyle/>
                    <a:p>
                      <a:r>
                        <a:rPr lang="en-US" sz="1600" dirty="0"/>
                        <a:t>SUM</a:t>
                      </a:r>
                    </a:p>
                  </a:txBody>
                  <a:tcPr marL="5239" marR="5239" marT="2619" marB="2619" anchor="ctr"/>
                </a:tc>
                <a:tc>
                  <a:txBody>
                    <a:bodyPr/>
                    <a:lstStyle/>
                    <a:p>
                      <a:r>
                        <a:rPr lang="en-US" sz="1600" dirty="0"/>
                        <a:t>returns the sum of the numeric values in a given column</a:t>
                      </a:r>
                    </a:p>
                  </a:txBody>
                  <a:tcPr marL="5239" marR="5239" marT="2619" marB="2619" anchor="ctr"/>
                </a:tc>
                <a:extLst>
                  <a:ext uri="{0D108BD9-81ED-4DB2-BD59-A6C34878D82A}">
                    <a16:rowId xmlns:a16="http://schemas.microsoft.com/office/drawing/2014/main" val="10003"/>
                  </a:ext>
                </a:extLst>
              </a:tr>
              <a:tr h="609600">
                <a:tc>
                  <a:txBody>
                    <a:bodyPr/>
                    <a:lstStyle/>
                    <a:p>
                      <a:r>
                        <a:rPr lang="en-US" sz="1600"/>
                        <a:t>AVG</a:t>
                      </a:r>
                    </a:p>
                  </a:txBody>
                  <a:tcPr marL="5239" marR="5239" marT="2619" marB="2619" anchor="ctr"/>
                </a:tc>
                <a:tc>
                  <a:txBody>
                    <a:bodyPr/>
                    <a:lstStyle/>
                    <a:p>
                      <a:r>
                        <a:rPr lang="en-US" sz="1600" dirty="0"/>
                        <a:t>returns the average value of a given column</a:t>
                      </a:r>
                    </a:p>
                  </a:txBody>
                  <a:tcPr marL="5239" marR="5239" marT="2619" marB="2619" anchor="ctr"/>
                </a:tc>
                <a:extLst>
                  <a:ext uri="{0D108BD9-81ED-4DB2-BD59-A6C34878D82A}">
                    <a16:rowId xmlns:a16="http://schemas.microsoft.com/office/drawing/2014/main" val="10004"/>
                  </a:ext>
                </a:extLst>
              </a:tr>
              <a:tr h="609600">
                <a:tc>
                  <a:txBody>
                    <a:bodyPr/>
                    <a:lstStyle/>
                    <a:p>
                      <a:r>
                        <a:rPr lang="en-US" sz="1600"/>
                        <a:t>COUNT</a:t>
                      </a:r>
                    </a:p>
                  </a:txBody>
                  <a:tcPr marL="5239" marR="5239" marT="2619" marB="2619" anchor="ctr"/>
                </a:tc>
                <a:tc>
                  <a:txBody>
                    <a:bodyPr/>
                    <a:lstStyle/>
                    <a:p>
                      <a:r>
                        <a:rPr lang="en-US" sz="1600" dirty="0"/>
                        <a:t>returns the total number of values in a given column</a:t>
                      </a:r>
                    </a:p>
                  </a:txBody>
                  <a:tcPr marL="5239" marR="5239" marT="2619" marB="2619" anchor="ctr"/>
                </a:tc>
                <a:extLst>
                  <a:ext uri="{0D108BD9-81ED-4DB2-BD59-A6C34878D82A}">
                    <a16:rowId xmlns:a16="http://schemas.microsoft.com/office/drawing/2014/main" val="10005"/>
                  </a:ext>
                </a:extLst>
              </a:tr>
              <a:tr h="586713">
                <a:tc>
                  <a:txBody>
                    <a:bodyPr/>
                    <a:lstStyle/>
                    <a:p>
                      <a:r>
                        <a:rPr lang="en-US" sz="1600"/>
                        <a:t>COUNT(*)</a:t>
                      </a:r>
                    </a:p>
                  </a:txBody>
                  <a:tcPr marL="5239" marR="5239" marT="2619" marB="2619" anchor="ctr"/>
                </a:tc>
                <a:tc>
                  <a:txBody>
                    <a:bodyPr/>
                    <a:lstStyle/>
                    <a:p>
                      <a:r>
                        <a:rPr lang="en-US" sz="1600" dirty="0"/>
                        <a:t>returns the number of rows in a table</a:t>
                      </a:r>
                    </a:p>
                  </a:txBody>
                  <a:tcPr marL="5239" marR="5239" marT="2619" marB="2619" anchor="ct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1"/>
          </p:nvPr>
        </p:nvSpPr>
        <p:spPr/>
        <p:txBody>
          <a:bodyPr/>
          <a:lstStyle/>
          <a:p>
            <a:fld id="{0219E131-EB73-4020-BFE2-54AE52060F90}" type="slidenum">
              <a:rPr lang="en-US" smtClean="0"/>
              <a:pPr/>
              <a:t>76</a:t>
            </a:fld>
            <a:endParaRPr lang="en-US" dirty="0"/>
          </a:p>
        </p:txBody>
      </p:sp>
    </p:spTree>
    <p:extLst>
      <p:ext uri="{BB962C8B-B14F-4D97-AF65-F5344CB8AC3E}">
        <p14:creationId xmlns:p14="http://schemas.microsoft.com/office/powerpoint/2010/main" val="40706102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Clause</a:t>
            </a:r>
          </a:p>
        </p:txBody>
      </p:sp>
      <p:sp>
        <p:nvSpPr>
          <p:cNvPr id="3" name="Content Placeholder 2"/>
          <p:cNvSpPr>
            <a:spLocks noGrp="1"/>
          </p:cNvSpPr>
          <p:nvPr>
            <p:ph idx="1"/>
          </p:nvPr>
        </p:nvSpPr>
        <p:spPr/>
        <p:txBody>
          <a:bodyPr/>
          <a:lstStyle/>
          <a:p>
            <a:r>
              <a:rPr lang="en-US" dirty="0"/>
              <a:t>The WHERE Clause is used when you want to retrieve specific information from a table excluding other irrelevant data.</a:t>
            </a:r>
          </a:p>
          <a:p>
            <a:r>
              <a:rPr lang="en-US" dirty="0"/>
              <a:t>The condition provided in the WHERE clause filters the rows retrieved from the table and gives only those rows which is expected.</a:t>
            </a:r>
          </a:p>
          <a:p>
            <a:endParaRPr lang="en-US" dirty="0"/>
          </a:p>
          <a:p>
            <a:r>
              <a:rPr lang="en-US" dirty="0"/>
              <a:t>select "column1" [,"column2",etc] </a:t>
            </a:r>
            <a:br>
              <a:rPr lang="en-US" dirty="0"/>
            </a:br>
            <a:r>
              <a:rPr lang="en-US" dirty="0"/>
              <a:t>	from "</a:t>
            </a:r>
            <a:r>
              <a:rPr lang="en-US" dirty="0" err="1"/>
              <a:t>tablename</a:t>
            </a:r>
            <a:r>
              <a:rPr lang="en-US" dirty="0"/>
              <a:t>" </a:t>
            </a:r>
            <a:br>
              <a:rPr lang="en-US" dirty="0"/>
            </a:br>
            <a:r>
              <a:rPr lang="en-US" dirty="0"/>
              <a:t>	[where "condition"];</a:t>
            </a:r>
          </a:p>
          <a:p>
            <a:endParaRPr lang="en-US" dirty="0"/>
          </a:p>
          <a:p>
            <a:r>
              <a:rPr lang="en-US" dirty="0"/>
              <a:t>WHERE clause can be used along with SELECT, DELETE, UPDATE statements.</a:t>
            </a:r>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77</a:t>
            </a:fld>
            <a:endParaRPr lang="en-US" dirty="0"/>
          </a:p>
        </p:txBody>
      </p:sp>
    </p:spTree>
    <p:extLst>
      <p:ext uri="{BB962C8B-B14F-4D97-AF65-F5344CB8AC3E}">
        <p14:creationId xmlns:p14="http://schemas.microsoft.com/office/powerpoint/2010/main" val="40548873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by clause</a:t>
            </a:r>
          </a:p>
        </p:txBody>
      </p:sp>
      <p:sp>
        <p:nvSpPr>
          <p:cNvPr id="3" name="Content Placeholder 2"/>
          <p:cNvSpPr>
            <a:spLocks noGrp="1"/>
          </p:cNvSpPr>
          <p:nvPr>
            <p:ph idx="1"/>
          </p:nvPr>
        </p:nvSpPr>
        <p:spPr/>
        <p:txBody>
          <a:bodyPr/>
          <a:lstStyle/>
          <a:p>
            <a:r>
              <a:rPr lang="en-US" dirty="0"/>
              <a:t>The GROUP BY clause will gather all of the rows together that contain data in the specified column(s) and will allow aggregate functions to be performed on the one or more columns.</a:t>
            </a:r>
          </a:p>
          <a:p>
            <a:endParaRPr lang="en-US" dirty="0"/>
          </a:p>
          <a:p>
            <a:r>
              <a:rPr lang="en-US" dirty="0"/>
              <a:t>SELECT column1, </a:t>
            </a:r>
            <a:br>
              <a:rPr lang="en-US" dirty="0"/>
            </a:br>
            <a:r>
              <a:rPr lang="en-US" dirty="0"/>
              <a:t>SUM(column2)</a:t>
            </a:r>
            <a:br>
              <a:rPr lang="en-US" dirty="0"/>
            </a:br>
            <a:r>
              <a:rPr lang="en-US" dirty="0"/>
              <a:t>FROM "list-of-tables"</a:t>
            </a:r>
            <a:br>
              <a:rPr lang="en-US" dirty="0"/>
            </a:br>
            <a:r>
              <a:rPr lang="en-US" dirty="0"/>
              <a:t>GROUP BY "column-list";</a:t>
            </a:r>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78</a:t>
            </a:fld>
            <a:endParaRPr lang="en-US" dirty="0"/>
          </a:p>
        </p:txBody>
      </p:sp>
    </p:spTree>
    <p:extLst>
      <p:ext uri="{BB962C8B-B14F-4D97-AF65-F5344CB8AC3E}">
        <p14:creationId xmlns:p14="http://schemas.microsoft.com/office/powerpoint/2010/main" val="23242876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Having clause</a:t>
            </a:r>
          </a:p>
        </p:txBody>
      </p:sp>
      <p:sp>
        <p:nvSpPr>
          <p:cNvPr id="3" name="Content Placeholder 2"/>
          <p:cNvSpPr>
            <a:spLocks noGrp="1"/>
          </p:cNvSpPr>
          <p:nvPr>
            <p:ph idx="1"/>
          </p:nvPr>
        </p:nvSpPr>
        <p:spPr/>
        <p:txBody>
          <a:bodyPr/>
          <a:lstStyle/>
          <a:p>
            <a:r>
              <a:rPr lang="en-US" dirty="0"/>
              <a:t>The HAVING clause allows you to specify conditions on the rows for each group - in other words, which rows should be selected will be based on the conditions you specify. </a:t>
            </a:r>
          </a:p>
          <a:p>
            <a:r>
              <a:rPr lang="en-US" dirty="0"/>
              <a:t>The HAVING clause should follow the GROUP BY clause if you are going to use it.</a:t>
            </a:r>
          </a:p>
          <a:p>
            <a:endParaRPr lang="en-US" dirty="0"/>
          </a:p>
          <a:p>
            <a:r>
              <a:rPr lang="en-US" dirty="0"/>
              <a:t>SELECT column1, </a:t>
            </a:r>
            <a:br>
              <a:rPr lang="en-US" dirty="0"/>
            </a:br>
            <a:r>
              <a:rPr lang="en-US" dirty="0"/>
              <a:t>SUM(column2)</a:t>
            </a:r>
            <a:br>
              <a:rPr lang="en-US" dirty="0"/>
            </a:br>
            <a:r>
              <a:rPr lang="en-US" dirty="0"/>
              <a:t>FROM "list-of-tables"</a:t>
            </a:r>
            <a:br>
              <a:rPr lang="en-US" dirty="0"/>
            </a:br>
            <a:r>
              <a:rPr lang="en-US" dirty="0"/>
              <a:t>GROUP BY "column-list"</a:t>
            </a:r>
            <a:br>
              <a:rPr lang="en-US" dirty="0"/>
            </a:br>
            <a:r>
              <a:rPr lang="en-US" dirty="0"/>
              <a:t>HAVING "condition";</a:t>
            </a:r>
          </a:p>
        </p:txBody>
      </p:sp>
      <p:sp>
        <p:nvSpPr>
          <p:cNvPr id="5" name="Slide Number Placeholder 4"/>
          <p:cNvSpPr>
            <a:spLocks noGrp="1"/>
          </p:cNvSpPr>
          <p:nvPr>
            <p:ph type="sldNum" sz="quarter" idx="11"/>
          </p:nvPr>
        </p:nvSpPr>
        <p:spPr/>
        <p:txBody>
          <a:bodyPr/>
          <a:lstStyle/>
          <a:p>
            <a:fld id="{0219E131-EB73-4020-BFE2-54AE52060F90}" type="slidenum">
              <a:rPr lang="en-US" smtClean="0"/>
              <a:pPr/>
              <a:t>79</a:t>
            </a:fld>
            <a:endParaRPr lang="en-US" dirty="0"/>
          </a:p>
        </p:txBody>
      </p:sp>
    </p:spTree>
    <p:extLst>
      <p:ext uri="{BB962C8B-B14F-4D97-AF65-F5344CB8AC3E}">
        <p14:creationId xmlns:p14="http://schemas.microsoft.com/office/powerpoint/2010/main" val="931166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1:n Relationship</a:t>
            </a:r>
          </a:p>
        </p:txBody>
      </p:sp>
      <p:sp>
        <p:nvSpPr>
          <p:cNvPr id="5" name="Content Placeholder 4"/>
          <p:cNvSpPr>
            <a:spLocks noGrp="1"/>
          </p:cNvSpPr>
          <p:nvPr>
            <p:ph idx="1"/>
          </p:nvPr>
        </p:nvSpPr>
        <p:spPr/>
        <p:txBody>
          <a:bodyPr/>
          <a:lstStyle/>
          <a:p>
            <a:r>
              <a:rPr lang="en-US" dirty="0"/>
              <a:t>A one to many relationship(1:n) is established by using a PK in a table, and referencing that PK in another table as a FK. </a:t>
            </a:r>
          </a:p>
          <a:p>
            <a:r>
              <a:rPr lang="en-US" dirty="0"/>
              <a:t>Think about it: One unique employee(unique), must be a present employee(not null) can receive many paychecks. However, a paycheck can only be sent to one specific, present employee. </a:t>
            </a:r>
          </a:p>
          <a:p>
            <a:r>
              <a:rPr lang="en-US" dirty="0"/>
              <a:t>A 1:n relationship is very common in a Database </a:t>
            </a:r>
          </a:p>
          <a:p>
            <a:r>
              <a:rPr lang="en-US" dirty="0"/>
              <a:t>Other 1:n relationships:</a:t>
            </a:r>
          </a:p>
          <a:p>
            <a:pPr lvl="1"/>
            <a:r>
              <a:rPr lang="en-US" dirty="0"/>
              <a:t>Customer to Orders</a:t>
            </a:r>
          </a:p>
          <a:p>
            <a:pPr lvl="1"/>
            <a:r>
              <a:rPr lang="en-US" dirty="0" err="1"/>
              <a:t>Dept</a:t>
            </a:r>
            <a:r>
              <a:rPr lang="en-US" dirty="0"/>
              <a:t> to employees</a:t>
            </a:r>
          </a:p>
        </p:txBody>
      </p:sp>
      <p:sp>
        <p:nvSpPr>
          <p:cNvPr id="4" name="Slide Number Placeholder 3"/>
          <p:cNvSpPr>
            <a:spLocks noGrp="1"/>
          </p:cNvSpPr>
          <p:nvPr>
            <p:ph type="sldNum" sz="quarter" idx="11"/>
          </p:nvPr>
        </p:nvSpPr>
        <p:spPr/>
        <p:txBody>
          <a:bodyPr/>
          <a:lstStyle/>
          <a:p>
            <a:fld id="{0219E131-EB73-4020-BFE2-54AE52060F90}" type="slidenum">
              <a:rPr lang="en-US" smtClean="0"/>
              <a:pPr/>
              <a:t>8</a:t>
            </a:fld>
            <a:endParaRPr lang="en-US" dirty="0"/>
          </a:p>
        </p:txBody>
      </p:sp>
    </p:spTree>
    <p:extLst>
      <p:ext uri="{BB962C8B-B14F-4D97-AF65-F5344CB8AC3E}">
        <p14:creationId xmlns:p14="http://schemas.microsoft.com/office/powerpoint/2010/main" val="111567589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by clause</a:t>
            </a:r>
          </a:p>
        </p:txBody>
      </p:sp>
      <p:sp>
        <p:nvSpPr>
          <p:cNvPr id="3" name="Content Placeholder 2"/>
          <p:cNvSpPr>
            <a:spLocks noGrp="1"/>
          </p:cNvSpPr>
          <p:nvPr>
            <p:ph idx="1"/>
          </p:nvPr>
        </p:nvSpPr>
        <p:spPr/>
        <p:txBody>
          <a:bodyPr/>
          <a:lstStyle/>
          <a:p>
            <a:r>
              <a:rPr lang="en-US" dirty="0"/>
              <a:t>ORDER BY is an optional clause which will allow you to display the results of your query in a sorted order (either ascending order or descending order) based on the columns that you specify to order by.</a:t>
            </a:r>
          </a:p>
          <a:p>
            <a:r>
              <a:rPr lang="en-US" dirty="0"/>
              <a:t>If you would like to order based on multiple columns, you must separate the columns with commas.</a:t>
            </a:r>
          </a:p>
          <a:p>
            <a:endParaRPr lang="en-US" dirty="0"/>
          </a:p>
          <a:p>
            <a:r>
              <a:rPr lang="en-US" dirty="0"/>
              <a:t>SELECT column1,</a:t>
            </a:r>
            <a:br>
              <a:rPr lang="en-US" dirty="0"/>
            </a:br>
            <a:r>
              <a:rPr lang="en-US" dirty="0"/>
              <a:t>SUM(column2) </a:t>
            </a:r>
            <a:br>
              <a:rPr lang="en-US" dirty="0"/>
            </a:br>
            <a:r>
              <a:rPr lang="en-US" dirty="0"/>
              <a:t>FROM "list-of-tables" </a:t>
            </a:r>
            <a:br>
              <a:rPr lang="en-US" dirty="0"/>
            </a:br>
            <a:r>
              <a:rPr lang="en-US" dirty="0"/>
              <a:t>ORDER BY "column-list" [ASC | DESC];</a:t>
            </a:r>
          </a:p>
        </p:txBody>
      </p:sp>
      <p:sp>
        <p:nvSpPr>
          <p:cNvPr id="5" name="Slide Number Placeholder 4"/>
          <p:cNvSpPr>
            <a:spLocks noGrp="1"/>
          </p:cNvSpPr>
          <p:nvPr>
            <p:ph type="sldNum" sz="quarter" idx="11"/>
          </p:nvPr>
        </p:nvSpPr>
        <p:spPr/>
        <p:txBody>
          <a:bodyPr/>
          <a:lstStyle/>
          <a:p>
            <a:fld id="{0219E131-EB73-4020-BFE2-54AE52060F90}" type="slidenum">
              <a:rPr lang="en-US" smtClean="0"/>
              <a:pPr/>
              <a:t>80</a:t>
            </a:fld>
            <a:endParaRPr lang="en-US" dirty="0"/>
          </a:p>
        </p:txBody>
      </p:sp>
    </p:spTree>
    <p:extLst>
      <p:ext uri="{BB962C8B-B14F-4D97-AF65-F5344CB8AC3E}">
        <p14:creationId xmlns:p14="http://schemas.microsoft.com/office/powerpoint/2010/main" val="14284547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Like</a:t>
            </a:r>
          </a:p>
        </p:txBody>
      </p:sp>
      <p:sp>
        <p:nvSpPr>
          <p:cNvPr id="3" name="Content Placeholder 2"/>
          <p:cNvSpPr>
            <a:spLocks noGrp="1"/>
          </p:cNvSpPr>
          <p:nvPr>
            <p:ph idx="1"/>
          </p:nvPr>
        </p:nvSpPr>
        <p:spPr/>
        <p:txBody>
          <a:bodyPr/>
          <a:lstStyle/>
          <a:p>
            <a:r>
              <a:rPr lang="en-US" dirty="0"/>
              <a:t>The LIKE operator is used to list all rows in a table whose column values match a specified pattern. It is useful when you want to search rows to match a specific pattern, or when you do not know the entire value. For this purpose we use a wildcard character '%'. </a:t>
            </a:r>
          </a:p>
          <a:p>
            <a:endParaRPr lang="en-US" dirty="0"/>
          </a:p>
          <a:p>
            <a:r>
              <a:rPr lang="en-US" dirty="0"/>
              <a:t>SELECT </a:t>
            </a:r>
            <a:r>
              <a:rPr lang="en-US" dirty="0" err="1"/>
              <a:t>first_name</a:t>
            </a:r>
            <a:r>
              <a:rPr lang="en-US" dirty="0"/>
              <a:t>, </a:t>
            </a:r>
            <a:r>
              <a:rPr lang="en-US" dirty="0" err="1"/>
              <a:t>last_name</a:t>
            </a:r>
            <a:r>
              <a:rPr lang="en-US" dirty="0"/>
              <a:t> </a:t>
            </a:r>
            <a:br>
              <a:rPr lang="en-US" dirty="0"/>
            </a:br>
            <a:r>
              <a:rPr lang="en-US" dirty="0"/>
              <a:t>FROM customer </a:t>
            </a:r>
            <a:br>
              <a:rPr lang="en-US" dirty="0"/>
            </a:br>
            <a:r>
              <a:rPr lang="en-US" dirty="0"/>
              <a:t>WHERE </a:t>
            </a:r>
            <a:r>
              <a:rPr lang="en-US" dirty="0" err="1"/>
              <a:t>first_name</a:t>
            </a:r>
            <a:r>
              <a:rPr lang="en-US" dirty="0"/>
              <a:t> LIKE 'S%';</a:t>
            </a:r>
          </a:p>
          <a:p>
            <a:endParaRPr lang="en-US" dirty="0"/>
          </a:p>
          <a:p>
            <a:r>
              <a:rPr lang="en-US" dirty="0"/>
              <a:t>“%” signifies multiple characters and “_” specifies single character.</a:t>
            </a:r>
          </a:p>
        </p:txBody>
      </p:sp>
      <p:sp>
        <p:nvSpPr>
          <p:cNvPr id="5" name="Slide Number Placeholder 4"/>
          <p:cNvSpPr>
            <a:spLocks noGrp="1"/>
          </p:cNvSpPr>
          <p:nvPr>
            <p:ph type="sldNum" sz="quarter" idx="11"/>
          </p:nvPr>
        </p:nvSpPr>
        <p:spPr/>
        <p:txBody>
          <a:bodyPr/>
          <a:lstStyle/>
          <a:p>
            <a:fld id="{0219E131-EB73-4020-BFE2-54AE52060F90}" type="slidenum">
              <a:rPr lang="en-US" smtClean="0"/>
              <a:pPr/>
              <a:t>81</a:t>
            </a:fld>
            <a:endParaRPr lang="en-US" dirty="0"/>
          </a:p>
        </p:txBody>
      </p:sp>
    </p:spTree>
    <p:extLst>
      <p:ext uri="{BB962C8B-B14F-4D97-AF65-F5344CB8AC3E}">
        <p14:creationId xmlns:p14="http://schemas.microsoft.com/office/powerpoint/2010/main" val="339086654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Between</a:t>
            </a:r>
          </a:p>
        </p:txBody>
      </p:sp>
      <p:sp>
        <p:nvSpPr>
          <p:cNvPr id="3" name="Content Placeholder 2"/>
          <p:cNvSpPr>
            <a:spLocks noGrp="1"/>
          </p:cNvSpPr>
          <p:nvPr>
            <p:ph idx="1"/>
          </p:nvPr>
        </p:nvSpPr>
        <p:spPr/>
        <p:txBody>
          <a:bodyPr/>
          <a:lstStyle/>
          <a:p>
            <a:r>
              <a:rPr lang="en-US" dirty="0"/>
              <a:t>The operator BETWEEN and </a:t>
            </a:r>
            <a:r>
              <a:rPr lang="en-US" dirty="0" err="1"/>
              <a:t>AND</a:t>
            </a:r>
            <a:r>
              <a:rPr lang="en-US" dirty="0"/>
              <a:t>, are used to compare data for a range of values. </a:t>
            </a:r>
          </a:p>
          <a:p>
            <a:endParaRPr lang="en-US" dirty="0"/>
          </a:p>
          <a:p>
            <a:r>
              <a:rPr lang="en-US" dirty="0"/>
              <a:t>SELECT </a:t>
            </a:r>
            <a:r>
              <a:rPr lang="en-US" dirty="0" err="1"/>
              <a:t>first_name</a:t>
            </a:r>
            <a:r>
              <a:rPr lang="en-US" dirty="0"/>
              <a:t>, </a:t>
            </a:r>
            <a:r>
              <a:rPr lang="en-US" dirty="0" err="1"/>
              <a:t>last_name</a:t>
            </a:r>
            <a:r>
              <a:rPr lang="en-US" dirty="0"/>
              <a:t>, age </a:t>
            </a:r>
            <a:br>
              <a:rPr lang="en-US" dirty="0"/>
            </a:br>
            <a:r>
              <a:rPr lang="en-US" dirty="0"/>
              <a:t>FROM </a:t>
            </a:r>
            <a:r>
              <a:rPr lang="en-US" dirty="0" err="1"/>
              <a:t>student_details</a:t>
            </a:r>
            <a:r>
              <a:rPr lang="en-US" dirty="0"/>
              <a:t> </a:t>
            </a:r>
            <a:br>
              <a:rPr lang="en-US" dirty="0"/>
            </a:br>
            <a:r>
              <a:rPr lang="en-US" dirty="0"/>
              <a:t>WHERE age BETWEEN 10 AND 15;</a:t>
            </a:r>
          </a:p>
          <a:p>
            <a:endParaRPr lang="en-US" dirty="0"/>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82</a:t>
            </a:fld>
            <a:endParaRPr lang="en-US" dirty="0"/>
          </a:p>
        </p:txBody>
      </p:sp>
    </p:spTree>
    <p:extLst>
      <p:ext uri="{BB962C8B-B14F-4D97-AF65-F5344CB8AC3E}">
        <p14:creationId xmlns:p14="http://schemas.microsoft.com/office/powerpoint/2010/main" val="260598926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a:t>
            </a:r>
          </a:p>
        </p:txBody>
      </p:sp>
      <p:sp>
        <p:nvSpPr>
          <p:cNvPr id="3" name="Content Placeholder 2"/>
          <p:cNvSpPr>
            <a:spLocks noGrp="1"/>
          </p:cNvSpPr>
          <p:nvPr>
            <p:ph idx="1"/>
          </p:nvPr>
        </p:nvSpPr>
        <p:spPr/>
        <p:txBody>
          <a:bodyPr/>
          <a:lstStyle/>
          <a:p>
            <a:r>
              <a:rPr lang="en-US" dirty="0"/>
              <a:t>The IN operator is used when you want to compare a column with more than one value. It is similar to an OR condition.</a:t>
            </a:r>
          </a:p>
          <a:p>
            <a:endParaRPr lang="en-US" dirty="0"/>
          </a:p>
          <a:p>
            <a:r>
              <a:rPr lang="en-US" dirty="0"/>
              <a:t>SELECT </a:t>
            </a:r>
            <a:r>
              <a:rPr lang="en-US" dirty="0" err="1"/>
              <a:t>first_name</a:t>
            </a:r>
            <a:r>
              <a:rPr lang="en-US" dirty="0"/>
              <a:t>, </a:t>
            </a:r>
            <a:r>
              <a:rPr lang="en-US" dirty="0" err="1"/>
              <a:t>last_name</a:t>
            </a:r>
            <a:r>
              <a:rPr lang="en-US" dirty="0"/>
              <a:t>, subject </a:t>
            </a:r>
            <a:br>
              <a:rPr lang="en-US" dirty="0"/>
            </a:br>
            <a:r>
              <a:rPr lang="en-US" dirty="0"/>
              <a:t>FROM </a:t>
            </a:r>
            <a:r>
              <a:rPr lang="en-US" dirty="0" err="1"/>
              <a:t>student_details</a:t>
            </a:r>
            <a:r>
              <a:rPr lang="en-US" dirty="0"/>
              <a:t> </a:t>
            </a:r>
            <a:br>
              <a:rPr lang="en-US" dirty="0"/>
            </a:br>
            <a:r>
              <a:rPr lang="en-US" dirty="0"/>
              <a:t>WHERE subject IN ('</a:t>
            </a:r>
            <a:r>
              <a:rPr lang="en-US" dirty="0" err="1"/>
              <a:t>Maths</a:t>
            </a:r>
            <a:r>
              <a:rPr lang="en-US" dirty="0"/>
              <a:t>', 'Science'); </a:t>
            </a:r>
          </a:p>
          <a:p>
            <a:endParaRPr lang="en-US" dirty="0"/>
          </a:p>
          <a:p>
            <a:r>
              <a:rPr lang="en-US" i="1" dirty="0"/>
              <a:t>NOTE: </a:t>
            </a:r>
            <a:r>
              <a:rPr lang="en-US" dirty="0"/>
              <a:t>The data used to compare is case sensitive. </a:t>
            </a:r>
          </a:p>
        </p:txBody>
      </p:sp>
      <p:sp>
        <p:nvSpPr>
          <p:cNvPr id="5" name="Slide Number Placeholder 4"/>
          <p:cNvSpPr>
            <a:spLocks noGrp="1"/>
          </p:cNvSpPr>
          <p:nvPr>
            <p:ph type="sldNum" sz="quarter" idx="11"/>
          </p:nvPr>
        </p:nvSpPr>
        <p:spPr/>
        <p:txBody>
          <a:bodyPr/>
          <a:lstStyle/>
          <a:p>
            <a:fld id="{0219E131-EB73-4020-BFE2-54AE52060F90}" type="slidenum">
              <a:rPr lang="en-US" smtClean="0"/>
              <a:pPr/>
              <a:t>83</a:t>
            </a:fld>
            <a:endParaRPr lang="en-US" dirty="0"/>
          </a:p>
        </p:txBody>
      </p:sp>
    </p:spTree>
    <p:extLst>
      <p:ext uri="{BB962C8B-B14F-4D97-AF65-F5344CB8AC3E}">
        <p14:creationId xmlns:p14="http://schemas.microsoft.com/office/powerpoint/2010/main" val="211917322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a:t>
            </a:r>
          </a:p>
        </p:txBody>
      </p:sp>
      <p:sp>
        <p:nvSpPr>
          <p:cNvPr id="3" name="Content Placeholder 2"/>
          <p:cNvSpPr>
            <a:spLocks noGrp="1"/>
          </p:cNvSpPr>
          <p:nvPr>
            <p:ph idx="1"/>
          </p:nvPr>
        </p:nvSpPr>
        <p:spPr/>
        <p:txBody>
          <a:bodyPr/>
          <a:lstStyle/>
          <a:p>
            <a:r>
              <a:rPr lang="en-US" dirty="0"/>
              <a:t>A sequence is a user-defined schema bound object that generates a sequence of numeric values according to the specification with which the sequence was created. </a:t>
            </a:r>
          </a:p>
          <a:p>
            <a:endParaRPr lang="en-US" dirty="0"/>
          </a:p>
          <a:p>
            <a:endParaRPr lang="en-US" dirty="0"/>
          </a:p>
          <a:p>
            <a:r>
              <a:rPr lang="en-US" dirty="0"/>
              <a:t>CREATE SEQUENCE </a:t>
            </a:r>
            <a:r>
              <a:rPr lang="en-US" dirty="0" err="1"/>
              <a:t>seqname</a:t>
            </a:r>
            <a:r>
              <a:rPr lang="en-US" dirty="0"/>
              <a:t> [ INCREMENT </a:t>
            </a:r>
            <a:r>
              <a:rPr lang="en-US" dirty="0" err="1"/>
              <a:t>increment</a:t>
            </a:r>
            <a:r>
              <a:rPr lang="en-US" dirty="0"/>
              <a:t> ]</a:t>
            </a:r>
            <a:br>
              <a:rPr lang="en-US" dirty="0"/>
            </a:br>
            <a:r>
              <a:rPr lang="en-US" dirty="0"/>
              <a:t> [ MINVALUE </a:t>
            </a:r>
            <a:r>
              <a:rPr lang="en-US" dirty="0" err="1"/>
              <a:t>minvalue</a:t>
            </a:r>
            <a:r>
              <a:rPr lang="en-US" dirty="0"/>
              <a:t> ] [ MAXVALUE </a:t>
            </a:r>
            <a:r>
              <a:rPr lang="en-US" dirty="0" err="1"/>
              <a:t>maxvalue</a:t>
            </a:r>
            <a:r>
              <a:rPr lang="en-US" dirty="0"/>
              <a:t> ]</a:t>
            </a:r>
            <a:br>
              <a:rPr lang="en-US" dirty="0"/>
            </a:br>
            <a:r>
              <a:rPr lang="en-US" dirty="0"/>
              <a:t> [ START </a:t>
            </a:r>
            <a:r>
              <a:rPr lang="en-US" dirty="0" err="1"/>
              <a:t>start</a:t>
            </a:r>
            <a:r>
              <a:rPr lang="en-US" dirty="0"/>
              <a:t> ]</a:t>
            </a:r>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84</a:t>
            </a:fld>
            <a:endParaRPr lang="en-US" dirty="0"/>
          </a:p>
        </p:txBody>
      </p:sp>
    </p:spTree>
    <p:extLst>
      <p:ext uri="{BB962C8B-B14F-4D97-AF65-F5344CB8AC3E}">
        <p14:creationId xmlns:p14="http://schemas.microsoft.com/office/powerpoint/2010/main" val="329973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Joins</a:t>
            </a:r>
          </a:p>
        </p:txBody>
      </p:sp>
      <p:sp>
        <p:nvSpPr>
          <p:cNvPr id="3" name="Content Placeholder 2"/>
          <p:cNvSpPr>
            <a:spLocks noGrp="1"/>
          </p:cNvSpPr>
          <p:nvPr>
            <p:ph idx="1"/>
          </p:nvPr>
        </p:nvSpPr>
        <p:spPr/>
        <p:txBody>
          <a:bodyPr/>
          <a:lstStyle/>
          <a:p>
            <a:r>
              <a:rPr lang="en-US" dirty="0"/>
              <a:t>It is one of the most beneficial features of SQL &amp; relational database systems - the "</a:t>
            </a:r>
            <a:r>
              <a:rPr lang="en-US" b="1" dirty="0"/>
              <a:t>Join</a:t>
            </a:r>
            <a:r>
              <a:rPr lang="en-US" dirty="0"/>
              <a:t>".</a:t>
            </a:r>
          </a:p>
          <a:p>
            <a:r>
              <a:rPr lang="en-US" dirty="0"/>
              <a:t>The "Join" makes relational database systems "relational".</a:t>
            </a:r>
          </a:p>
          <a:p>
            <a:r>
              <a:rPr lang="en-US" dirty="0"/>
              <a:t>Joins allow you to link data from two or more tables together into a single query result--from one single SELECT statement.</a:t>
            </a:r>
          </a:p>
          <a:p>
            <a:r>
              <a:rPr lang="en-US" dirty="0"/>
              <a:t>A "Join" can be recognized in a SQL SELECT statement if it has more than one table after the FROM keyword.</a:t>
            </a:r>
          </a:p>
          <a:p>
            <a:endParaRPr lang="en-US" dirty="0"/>
          </a:p>
          <a:p>
            <a:r>
              <a:rPr lang="en-US" dirty="0"/>
              <a:t>SELECT "list-of-columns"</a:t>
            </a:r>
            <a:br>
              <a:rPr lang="en-US" dirty="0"/>
            </a:br>
            <a:r>
              <a:rPr lang="en-US" dirty="0"/>
              <a:t>FROM </a:t>
            </a:r>
            <a:r>
              <a:rPr lang="en-US" i="1" dirty="0"/>
              <a:t>table1</a:t>
            </a:r>
            <a:r>
              <a:rPr lang="en-US" dirty="0"/>
              <a:t>,</a:t>
            </a:r>
            <a:r>
              <a:rPr lang="en-US" i="1" dirty="0"/>
              <a:t>table2</a:t>
            </a:r>
            <a:br>
              <a:rPr lang="en-US" dirty="0"/>
            </a:br>
            <a:r>
              <a:rPr lang="en-US" dirty="0"/>
              <a:t>WHERE "search-condition(s)"</a:t>
            </a:r>
          </a:p>
        </p:txBody>
      </p:sp>
      <p:sp>
        <p:nvSpPr>
          <p:cNvPr id="5" name="Slide Number Placeholder 4"/>
          <p:cNvSpPr>
            <a:spLocks noGrp="1"/>
          </p:cNvSpPr>
          <p:nvPr>
            <p:ph type="sldNum" sz="quarter" idx="11"/>
          </p:nvPr>
        </p:nvSpPr>
        <p:spPr/>
        <p:txBody>
          <a:bodyPr/>
          <a:lstStyle/>
          <a:p>
            <a:fld id="{0219E131-EB73-4020-BFE2-54AE52060F90}" type="slidenum">
              <a:rPr lang="en-US" smtClean="0"/>
              <a:pPr/>
              <a:t>85</a:t>
            </a:fld>
            <a:endParaRPr lang="en-US" dirty="0"/>
          </a:p>
        </p:txBody>
      </p:sp>
    </p:spTree>
    <p:extLst>
      <p:ext uri="{BB962C8B-B14F-4D97-AF65-F5344CB8AC3E}">
        <p14:creationId xmlns:p14="http://schemas.microsoft.com/office/powerpoint/2010/main" val="385075733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a:t>Joins</a:t>
            </a:r>
          </a:p>
        </p:txBody>
      </p:sp>
      <p:sp>
        <p:nvSpPr>
          <p:cNvPr id="3" name="Content Placeholder 2"/>
          <p:cNvSpPr>
            <a:spLocks noGrp="1"/>
          </p:cNvSpPr>
          <p:nvPr>
            <p:ph idx="1"/>
          </p:nvPr>
        </p:nvSpPr>
        <p:spPr/>
        <p:txBody>
          <a:bodyPr/>
          <a:lstStyle/>
          <a:p>
            <a:r>
              <a:rPr lang="en-US" dirty="0" err="1"/>
              <a:t>Equi</a:t>
            </a:r>
            <a:r>
              <a:rPr lang="en-US" dirty="0"/>
              <a:t> joins </a:t>
            </a:r>
          </a:p>
          <a:p>
            <a:pPr lvl="1"/>
            <a:r>
              <a:rPr lang="en-US" dirty="0"/>
              <a:t>It is a simple </a:t>
            </a:r>
            <a:r>
              <a:rPr lang="en-US" dirty="0" err="1"/>
              <a:t>sql</a:t>
            </a:r>
            <a:r>
              <a:rPr lang="en-US" dirty="0"/>
              <a:t> join condition which uses the equal sign as the comparison operator. Two types of </a:t>
            </a:r>
            <a:r>
              <a:rPr lang="en-US" dirty="0" err="1"/>
              <a:t>equi</a:t>
            </a:r>
            <a:r>
              <a:rPr lang="en-US" dirty="0"/>
              <a:t> joins are SQL Outer join and SQL Inner join. </a:t>
            </a:r>
          </a:p>
          <a:p>
            <a:r>
              <a:rPr lang="en-US" dirty="0"/>
              <a:t>Inner Join</a:t>
            </a:r>
          </a:p>
          <a:p>
            <a:pPr lvl="1"/>
            <a:r>
              <a:rPr lang="en-US" dirty="0"/>
              <a:t>All the rows returned by the </a:t>
            </a:r>
            <a:r>
              <a:rPr lang="en-US" dirty="0" err="1"/>
              <a:t>sql</a:t>
            </a:r>
            <a:r>
              <a:rPr lang="en-US" dirty="0"/>
              <a:t> query satisfy the </a:t>
            </a:r>
            <a:r>
              <a:rPr lang="en-US" dirty="0" err="1"/>
              <a:t>sql</a:t>
            </a:r>
            <a:r>
              <a:rPr lang="en-US" dirty="0"/>
              <a:t> join condition specified. </a:t>
            </a:r>
          </a:p>
          <a:p>
            <a:r>
              <a:rPr lang="en-US" dirty="0"/>
              <a:t>Outer Join</a:t>
            </a:r>
          </a:p>
          <a:p>
            <a:pPr lvl="1"/>
            <a:r>
              <a:rPr lang="en-US" dirty="0"/>
              <a:t>This </a:t>
            </a:r>
            <a:r>
              <a:rPr lang="en-US" dirty="0" err="1"/>
              <a:t>sql</a:t>
            </a:r>
            <a:r>
              <a:rPr lang="en-US" dirty="0"/>
              <a:t> join returns all rows from both tables which satisfy the join condition along with rows which do not satisfy the join condition from one of the tables. </a:t>
            </a:r>
          </a:p>
          <a:p>
            <a:r>
              <a:rPr lang="en-US" dirty="0"/>
              <a:t>Non </a:t>
            </a:r>
            <a:r>
              <a:rPr lang="en-US" dirty="0" err="1"/>
              <a:t>equi</a:t>
            </a:r>
            <a:r>
              <a:rPr lang="en-US" dirty="0"/>
              <a:t> joins </a:t>
            </a:r>
          </a:p>
          <a:p>
            <a:pPr lvl="1"/>
            <a:r>
              <a:rPr lang="en-US" dirty="0"/>
              <a:t>It is a </a:t>
            </a:r>
            <a:r>
              <a:rPr lang="en-US" dirty="0" err="1"/>
              <a:t>sql</a:t>
            </a:r>
            <a:r>
              <a:rPr lang="en-US" dirty="0"/>
              <a:t> join condition which makes use of some comparison operator other than the equal sign like &gt;, &lt;, &gt;=, &lt;= </a:t>
            </a:r>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86</a:t>
            </a:fld>
            <a:endParaRPr lang="en-US" dirty="0"/>
          </a:p>
        </p:txBody>
      </p:sp>
    </p:spTree>
    <p:extLst>
      <p:ext uri="{BB962C8B-B14F-4D97-AF65-F5344CB8AC3E}">
        <p14:creationId xmlns:p14="http://schemas.microsoft.com/office/powerpoint/2010/main" val="33559509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838200"/>
            <a:ext cx="7543800" cy="5486400"/>
          </a:xfrm>
        </p:spPr>
      </p:pic>
      <p:sp>
        <p:nvSpPr>
          <p:cNvPr id="4" name="Slide Number Placeholder 3"/>
          <p:cNvSpPr>
            <a:spLocks noGrp="1"/>
          </p:cNvSpPr>
          <p:nvPr>
            <p:ph type="sldNum" sz="quarter" idx="11"/>
          </p:nvPr>
        </p:nvSpPr>
        <p:spPr/>
        <p:txBody>
          <a:bodyPr/>
          <a:lstStyle/>
          <a:p>
            <a:fld id="{0219E131-EB73-4020-BFE2-54AE52060F90}" type="slidenum">
              <a:rPr lang="en-US" smtClean="0"/>
              <a:pPr/>
              <a:t>87</a:t>
            </a:fld>
            <a:endParaRPr lang="en-US" dirty="0"/>
          </a:p>
        </p:txBody>
      </p:sp>
    </p:spTree>
    <p:extLst>
      <p:ext uri="{BB962C8B-B14F-4D97-AF65-F5344CB8AC3E}">
        <p14:creationId xmlns:p14="http://schemas.microsoft.com/office/powerpoint/2010/main" val="296890310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PL/SQL</a:t>
            </a:r>
          </a:p>
        </p:txBody>
      </p:sp>
      <p:sp>
        <p:nvSpPr>
          <p:cNvPr id="8" name="Slide Number Placeholder 7"/>
          <p:cNvSpPr>
            <a:spLocks noGrp="1"/>
          </p:cNvSpPr>
          <p:nvPr>
            <p:ph type="sldNum" sz="quarter" idx="12"/>
          </p:nvPr>
        </p:nvSpPr>
        <p:spPr/>
        <p:txBody>
          <a:bodyPr/>
          <a:lstStyle/>
          <a:p>
            <a:fld id="{EC28DE53-7C7A-4C36-BD6C-532B6642A1E1}" type="slidenum">
              <a:rPr lang="en-US" smtClean="0"/>
              <a:t>88</a:t>
            </a:fld>
            <a:endParaRPr lang="en-US"/>
          </a:p>
        </p:txBody>
      </p:sp>
    </p:spTree>
    <p:extLst>
      <p:ext uri="{BB962C8B-B14F-4D97-AF65-F5344CB8AC3E}">
        <p14:creationId xmlns:p14="http://schemas.microsoft.com/office/powerpoint/2010/main" val="41143467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PL/SQL stands for Procedural Language extension of SQL.</a:t>
            </a:r>
          </a:p>
          <a:p>
            <a:endParaRPr lang="en-US" dirty="0"/>
          </a:p>
          <a:p>
            <a:r>
              <a:rPr lang="en-US" dirty="0"/>
              <a:t>PL/SQL is a combination of SQL along with the procedural features of programming languages.</a:t>
            </a:r>
          </a:p>
          <a:p>
            <a:endParaRPr lang="en-US" dirty="0"/>
          </a:p>
          <a:p>
            <a:r>
              <a:rPr lang="en-US" dirty="0"/>
              <a:t>PL/SQL is used for defining Procedures &amp; Functions</a:t>
            </a:r>
          </a:p>
          <a:p>
            <a:endParaRPr lang="en-US" dirty="0"/>
          </a:p>
          <a:p>
            <a:r>
              <a:rPr lang="en-US" dirty="0"/>
              <a:t>PL/SQL is also used for Cursors and Triggers</a:t>
            </a:r>
          </a:p>
          <a:p>
            <a:endParaRPr lang="en-US" dirty="0"/>
          </a:p>
        </p:txBody>
      </p:sp>
      <p:sp>
        <p:nvSpPr>
          <p:cNvPr id="5" name="Slide Number Placeholder 4"/>
          <p:cNvSpPr>
            <a:spLocks noGrp="1"/>
          </p:cNvSpPr>
          <p:nvPr>
            <p:ph type="sldNum" sz="quarter" idx="11"/>
          </p:nvPr>
        </p:nvSpPr>
        <p:spPr/>
        <p:txBody>
          <a:bodyPr/>
          <a:lstStyle/>
          <a:p>
            <a:fld id="{0219E131-EB73-4020-BFE2-54AE52060F90}" type="slidenum">
              <a:rPr lang="en-US" smtClean="0"/>
              <a:pPr/>
              <a:t>89</a:t>
            </a:fld>
            <a:endParaRPr lang="en-US" dirty="0"/>
          </a:p>
        </p:txBody>
      </p:sp>
    </p:spTree>
    <p:extLst>
      <p:ext uri="{BB962C8B-B14F-4D97-AF65-F5344CB8AC3E}">
        <p14:creationId xmlns:p14="http://schemas.microsoft.com/office/powerpoint/2010/main" val="2966367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1:n Relationship</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3439861"/>
            <a:ext cx="4687069" cy="1699635"/>
          </a:xfrm>
        </p:spPr>
      </p:pic>
      <p:sp>
        <p:nvSpPr>
          <p:cNvPr id="5" name="TextBox 4"/>
          <p:cNvSpPr txBox="1"/>
          <p:nvPr/>
        </p:nvSpPr>
        <p:spPr>
          <a:xfrm>
            <a:off x="2031358" y="2714987"/>
            <a:ext cx="1536539" cy="715581"/>
          </a:xfrm>
          <a:prstGeom prst="rect">
            <a:avLst/>
          </a:prstGeom>
          <a:noFill/>
        </p:spPr>
        <p:txBody>
          <a:bodyPr wrap="square" rtlCol="0">
            <a:spAutoFit/>
          </a:bodyPr>
          <a:lstStyle/>
          <a:p>
            <a:r>
              <a:rPr lang="en-US" sz="1350" dirty="0"/>
              <a:t>Employees contains PK –unique, not null</a:t>
            </a:r>
          </a:p>
        </p:txBody>
      </p:sp>
      <p:sp>
        <p:nvSpPr>
          <p:cNvPr id="6" name="TextBox 5"/>
          <p:cNvSpPr txBox="1"/>
          <p:nvPr/>
        </p:nvSpPr>
        <p:spPr>
          <a:xfrm>
            <a:off x="5078393" y="2714987"/>
            <a:ext cx="2326511" cy="715581"/>
          </a:xfrm>
          <a:prstGeom prst="rect">
            <a:avLst/>
          </a:prstGeom>
          <a:noFill/>
        </p:spPr>
        <p:txBody>
          <a:bodyPr wrap="square" rtlCol="0">
            <a:spAutoFit/>
          </a:bodyPr>
          <a:lstStyle/>
          <a:p>
            <a:r>
              <a:rPr lang="en-US" sz="1350" dirty="0"/>
              <a:t>Paychecks contains the </a:t>
            </a:r>
            <a:r>
              <a:rPr lang="en-US" sz="1350" dirty="0" err="1"/>
              <a:t>EmployeeID</a:t>
            </a:r>
            <a:r>
              <a:rPr lang="en-US" sz="1350" dirty="0"/>
              <a:t> FK, does not need to be unique</a:t>
            </a:r>
          </a:p>
        </p:txBody>
      </p:sp>
      <p:sp>
        <p:nvSpPr>
          <p:cNvPr id="7" name="Slide Number Placeholder 6"/>
          <p:cNvSpPr>
            <a:spLocks noGrp="1"/>
          </p:cNvSpPr>
          <p:nvPr>
            <p:ph type="sldNum" sz="quarter" idx="11"/>
          </p:nvPr>
        </p:nvSpPr>
        <p:spPr/>
        <p:txBody>
          <a:bodyPr/>
          <a:lstStyle/>
          <a:p>
            <a:fld id="{0219E131-EB73-4020-BFE2-54AE52060F90}" type="slidenum">
              <a:rPr lang="en-US" smtClean="0"/>
              <a:pPr/>
              <a:t>9</a:t>
            </a:fld>
            <a:endParaRPr lang="en-US" dirty="0"/>
          </a:p>
        </p:txBody>
      </p:sp>
    </p:spTree>
    <p:extLst>
      <p:ext uri="{BB962C8B-B14F-4D97-AF65-F5344CB8AC3E}">
        <p14:creationId xmlns:p14="http://schemas.microsoft.com/office/powerpoint/2010/main" val="109150228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Procedures</a:t>
            </a:r>
          </a:p>
        </p:txBody>
      </p:sp>
      <p:sp>
        <p:nvSpPr>
          <p:cNvPr id="3" name="Content Placeholder 2"/>
          <p:cNvSpPr>
            <a:spLocks noGrp="1"/>
          </p:cNvSpPr>
          <p:nvPr>
            <p:ph idx="1"/>
          </p:nvPr>
        </p:nvSpPr>
        <p:spPr/>
        <p:txBody>
          <a:bodyPr/>
          <a:lstStyle/>
          <a:p>
            <a:r>
              <a:rPr lang="en-US" dirty="0"/>
              <a:t>A stored procedure is a named PL/SQL block which performs one or more specific task. This is similar to a procedure in other programming languages.</a:t>
            </a:r>
          </a:p>
          <a:p>
            <a:r>
              <a:rPr lang="en-US" dirty="0"/>
              <a:t>We can pass parameters to procedures in two ways.</a:t>
            </a:r>
          </a:p>
          <a:p>
            <a:pPr lvl="1"/>
            <a:r>
              <a:rPr lang="en-US" dirty="0"/>
              <a:t>IN-parameters: Parameters taken as arguments</a:t>
            </a:r>
          </a:p>
          <a:p>
            <a:pPr lvl="1"/>
            <a:r>
              <a:rPr lang="en-US" dirty="0"/>
              <a:t>OUT-parameters: Parameters giving values back.</a:t>
            </a:r>
          </a:p>
          <a:p>
            <a:pPr lvl="1"/>
            <a:endParaRPr lang="en-US" dirty="0"/>
          </a:p>
          <a:p>
            <a:pPr lvl="1"/>
            <a:r>
              <a:rPr lang="en-US" dirty="0"/>
              <a:t>CREATE [OR REPLACE] PROCEDURE </a:t>
            </a:r>
            <a:r>
              <a:rPr lang="en-US" dirty="0" err="1"/>
              <a:t>proc_name</a:t>
            </a:r>
            <a:r>
              <a:rPr lang="en-US" dirty="0"/>
              <a:t> [list of parameters] IS</a:t>
            </a:r>
            <a:br>
              <a:rPr lang="en-US" dirty="0"/>
            </a:br>
            <a:r>
              <a:rPr lang="en-US" dirty="0"/>
              <a:t>	Declaration section </a:t>
            </a:r>
            <a:br>
              <a:rPr lang="en-US" dirty="0"/>
            </a:br>
            <a:r>
              <a:rPr lang="en-US" dirty="0"/>
              <a:t>BEGIN</a:t>
            </a:r>
            <a:br>
              <a:rPr lang="en-US" dirty="0"/>
            </a:br>
            <a:r>
              <a:rPr lang="en-US" dirty="0"/>
              <a:t>	Execution section </a:t>
            </a:r>
            <a:br>
              <a:rPr lang="en-US" dirty="0"/>
            </a:br>
            <a:r>
              <a:rPr lang="en-US" dirty="0"/>
              <a:t>END; </a:t>
            </a:r>
            <a:br>
              <a:rPr lang="en-US" dirty="0"/>
            </a:br>
            <a:r>
              <a:rPr lang="en-US" dirty="0"/>
              <a:t>/</a:t>
            </a:r>
          </a:p>
        </p:txBody>
      </p:sp>
      <p:sp>
        <p:nvSpPr>
          <p:cNvPr id="5" name="Slide Number Placeholder 4"/>
          <p:cNvSpPr>
            <a:spLocks noGrp="1"/>
          </p:cNvSpPr>
          <p:nvPr>
            <p:ph type="sldNum" sz="quarter" idx="11"/>
          </p:nvPr>
        </p:nvSpPr>
        <p:spPr/>
        <p:txBody>
          <a:bodyPr/>
          <a:lstStyle/>
          <a:p>
            <a:fld id="{0219E131-EB73-4020-BFE2-54AE52060F90}" type="slidenum">
              <a:rPr lang="en-US" smtClean="0"/>
              <a:pPr/>
              <a:t>90</a:t>
            </a:fld>
            <a:endParaRPr lang="en-US" dirty="0"/>
          </a:p>
        </p:txBody>
      </p:sp>
    </p:spTree>
    <p:extLst>
      <p:ext uri="{BB962C8B-B14F-4D97-AF65-F5344CB8AC3E}">
        <p14:creationId xmlns:p14="http://schemas.microsoft.com/office/powerpoint/2010/main" val="39293805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3200" dirty="0"/>
              <a:t>Creating a Stored Procedure in Oracle 10g XE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376" y="1905000"/>
            <a:ext cx="821055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1"/>
          </p:nvPr>
        </p:nvSpPr>
        <p:spPr/>
        <p:txBody>
          <a:bodyPr/>
          <a:lstStyle/>
          <a:p>
            <a:fld id="{0219E131-EB73-4020-BFE2-54AE52060F90}" type="slidenum">
              <a:rPr lang="en-US" smtClean="0"/>
              <a:pPr/>
              <a:t>91</a:t>
            </a:fld>
            <a:endParaRPr lang="en-US" dirty="0"/>
          </a:p>
        </p:txBody>
      </p:sp>
    </p:spTree>
    <p:extLst>
      <p:ext uri="{BB962C8B-B14F-4D97-AF65-F5344CB8AC3E}">
        <p14:creationId xmlns:p14="http://schemas.microsoft.com/office/powerpoint/2010/main" val="282288429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1143000"/>
          </a:xfrm>
        </p:spPr>
        <p:txBody>
          <a:bodyPr/>
          <a:lstStyle/>
          <a:p>
            <a:r>
              <a:rPr lang="en-US" sz="3600" dirty="0"/>
              <a:t>Calling a Stored Procedure in Oracle 10g XE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25432"/>
            <a:ext cx="5557838" cy="4124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1"/>
          </p:nvPr>
        </p:nvSpPr>
        <p:spPr/>
        <p:txBody>
          <a:bodyPr/>
          <a:lstStyle/>
          <a:p>
            <a:fld id="{0219E131-EB73-4020-BFE2-54AE52060F90}" type="slidenum">
              <a:rPr lang="en-US" smtClean="0"/>
              <a:pPr/>
              <a:t>92</a:t>
            </a:fld>
            <a:endParaRPr lang="en-US" dirty="0"/>
          </a:p>
        </p:txBody>
      </p:sp>
    </p:spTree>
    <p:extLst>
      <p:ext uri="{BB962C8B-B14F-4D97-AF65-F5344CB8AC3E}">
        <p14:creationId xmlns:p14="http://schemas.microsoft.com/office/powerpoint/2010/main" val="412691336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A function is a named PL/SQL Block which is similar to a procedure. The major difference between a procedure and a function is, a function must always return a value, but a procedure may or may not return a value. </a:t>
            </a:r>
          </a:p>
          <a:p>
            <a:pPr lvl="1"/>
            <a:endParaRPr lang="en-US" dirty="0"/>
          </a:p>
          <a:p>
            <a:pPr lvl="1"/>
            <a:endParaRPr lang="en-US" dirty="0"/>
          </a:p>
          <a:p>
            <a:pPr lvl="1"/>
            <a:r>
              <a:rPr lang="en-US" dirty="0"/>
              <a:t>CREATE [OR REPLACE] FUNCTION </a:t>
            </a:r>
            <a:r>
              <a:rPr lang="en-US" dirty="0" err="1"/>
              <a:t>function_name</a:t>
            </a:r>
            <a:r>
              <a:rPr lang="en-US" dirty="0"/>
              <a:t> [parameters] RETURN </a:t>
            </a:r>
            <a:r>
              <a:rPr lang="en-US" dirty="0" err="1"/>
              <a:t>return_datatype</a:t>
            </a:r>
            <a:r>
              <a:rPr lang="en-US" dirty="0"/>
              <a:t> IS  </a:t>
            </a:r>
            <a:br>
              <a:rPr lang="en-US" dirty="0"/>
            </a:br>
            <a:r>
              <a:rPr lang="en-US" dirty="0"/>
              <a:t>	</a:t>
            </a:r>
            <a:r>
              <a:rPr lang="en-US" dirty="0" err="1"/>
              <a:t>Declaration_section</a:t>
            </a:r>
            <a:r>
              <a:rPr lang="en-US" dirty="0"/>
              <a:t>  </a:t>
            </a:r>
            <a:br>
              <a:rPr lang="en-US" dirty="0"/>
            </a:br>
            <a:r>
              <a:rPr lang="en-US" dirty="0"/>
              <a:t>BEGIN  </a:t>
            </a:r>
            <a:br>
              <a:rPr lang="en-US" dirty="0"/>
            </a:br>
            <a:r>
              <a:rPr lang="en-US" dirty="0"/>
              <a:t>	</a:t>
            </a:r>
            <a:r>
              <a:rPr lang="en-US" dirty="0" err="1"/>
              <a:t>Execution_section</a:t>
            </a:r>
            <a:r>
              <a:rPr lang="en-US" dirty="0"/>
              <a:t> </a:t>
            </a:r>
            <a:br>
              <a:rPr lang="en-US" dirty="0"/>
            </a:br>
            <a:r>
              <a:rPr lang="en-US" dirty="0"/>
              <a:t>	Return </a:t>
            </a:r>
            <a:r>
              <a:rPr lang="en-US" dirty="0" err="1"/>
              <a:t>return_variable</a:t>
            </a:r>
            <a:r>
              <a:rPr lang="en-US" dirty="0"/>
              <a:t>;  </a:t>
            </a:r>
            <a:br>
              <a:rPr lang="en-US" dirty="0"/>
            </a:br>
            <a:r>
              <a:rPr lang="en-US" dirty="0"/>
              <a:t>END; </a:t>
            </a:r>
            <a:br>
              <a:rPr lang="en-US" dirty="0"/>
            </a:br>
            <a:r>
              <a:rPr lang="en-US" dirty="0"/>
              <a:t>/</a:t>
            </a:r>
          </a:p>
        </p:txBody>
      </p:sp>
      <p:sp>
        <p:nvSpPr>
          <p:cNvPr id="5" name="Slide Number Placeholder 4"/>
          <p:cNvSpPr>
            <a:spLocks noGrp="1"/>
          </p:cNvSpPr>
          <p:nvPr>
            <p:ph type="sldNum" sz="quarter" idx="11"/>
          </p:nvPr>
        </p:nvSpPr>
        <p:spPr/>
        <p:txBody>
          <a:bodyPr/>
          <a:lstStyle/>
          <a:p>
            <a:fld id="{0219E131-EB73-4020-BFE2-54AE52060F90}" type="slidenum">
              <a:rPr lang="en-US" smtClean="0"/>
              <a:pPr/>
              <a:t>93</a:t>
            </a:fld>
            <a:endParaRPr lang="en-US" dirty="0"/>
          </a:p>
        </p:txBody>
      </p:sp>
    </p:spTree>
    <p:extLst>
      <p:ext uri="{BB962C8B-B14F-4D97-AF65-F5344CB8AC3E}">
        <p14:creationId xmlns:p14="http://schemas.microsoft.com/office/powerpoint/2010/main" val="128328313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Creating a Function in Oracle 10g XE</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2438400"/>
            <a:ext cx="7008877" cy="3120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1"/>
          </p:nvPr>
        </p:nvSpPr>
        <p:spPr/>
        <p:txBody>
          <a:bodyPr/>
          <a:lstStyle/>
          <a:p>
            <a:fld id="{0219E131-EB73-4020-BFE2-54AE52060F90}" type="slidenum">
              <a:rPr lang="en-US" smtClean="0"/>
              <a:pPr/>
              <a:t>94</a:t>
            </a:fld>
            <a:endParaRPr lang="en-US" dirty="0"/>
          </a:p>
        </p:txBody>
      </p:sp>
    </p:spTree>
    <p:extLst>
      <p:ext uri="{BB962C8B-B14F-4D97-AF65-F5344CB8AC3E}">
        <p14:creationId xmlns:p14="http://schemas.microsoft.com/office/powerpoint/2010/main" val="387651157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PL/SQL Blocks</a:t>
            </a:r>
          </a:p>
        </p:txBody>
      </p:sp>
      <p:sp>
        <p:nvSpPr>
          <p:cNvPr id="3" name="Content Placeholder 2"/>
          <p:cNvSpPr>
            <a:spLocks noGrp="1"/>
          </p:cNvSpPr>
          <p:nvPr>
            <p:ph idx="1"/>
          </p:nvPr>
        </p:nvSpPr>
        <p:spPr/>
        <p:txBody>
          <a:bodyPr/>
          <a:lstStyle/>
          <a:p>
            <a:r>
              <a:rPr lang="en-US" dirty="0"/>
              <a:t>Cursor</a:t>
            </a:r>
          </a:p>
          <a:p>
            <a:pPr lvl="1"/>
            <a:r>
              <a:rPr lang="en-US" dirty="0"/>
              <a:t>A cursor is a temporary work area created in the system memory when a SQL statement is executed. A cursor contains information on a select statement and the rows of data accessed by it. </a:t>
            </a:r>
          </a:p>
          <a:p>
            <a:pPr lvl="1"/>
            <a:endParaRPr lang="en-US" dirty="0"/>
          </a:p>
          <a:p>
            <a:r>
              <a:rPr lang="en-US" dirty="0"/>
              <a:t>Trigger</a:t>
            </a:r>
          </a:p>
          <a:p>
            <a:pPr lvl="1"/>
            <a:r>
              <a:rPr lang="en-US" dirty="0"/>
              <a:t>A trigger is a PL/SQL block structure which is fired when a DML statements like Insert, Delete, Update is executed on a database table. A trigger is triggered automatically when an associated DML statement executes.</a:t>
            </a:r>
          </a:p>
          <a:p>
            <a:pPr lvl="1"/>
            <a:r>
              <a:rPr lang="en-US" dirty="0"/>
              <a:t>Row level trigger </a:t>
            </a:r>
          </a:p>
          <a:p>
            <a:pPr lvl="2"/>
            <a:r>
              <a:rPr lang="en-US" dirty="0"/>
              <a:t>An event is triggered for each row updated, inserted or deleted.</a:t>
            </a:r>
          </a:p>
          <a:p>
            <a:pPr lvl="1"/>
            <a:r>
              <a:rPr lang="en-US" dirty="0"/>
              <a:t>Statement level trigger </a:t>
            </a:r>
          </a:p>
          <a:p>
            <a:pPr lvl="2"/>
            <a:r>
              <a:rPr lang="en-US" dirty="0"/>
              <a:t>An event is triggered for each </a:t>
            </a:r>
            <a:r>
              <a:rPr lang="en-US" dirty="0" err="1"/>
              <a:t>sql</a:t>
            </a:r>
            <a:r>
              <a:rPr lang="en-US" dirty="0"/>
              <a:t> statement executed. </a:t>
            </a:r>
          </a:p>
        </p:txBody>
      </p:sp>
      <p:sp>
        <p:nvSpPr>
          <p:cNvPr id="5" name="Slide Number Placeholder 4"/>
          <p:cNvSpPr>
            <a:spLocks noGrp="1"/>
          </p:cNvSpPr>
          <p:nvPr>
            <p:ph type="sldNum" sz="quarter" idx="11"/>
          </p:nvPr>
        </p:nvSpPr>
        <p:spPr/>
        <p:txBody>
          <a:bodyPr/>
          <a:lstStyle/>
          <a:p>
            <a:fld id="{0219E131-EB73-4020-BFE2-54AE52060F90}" type="slidenum">
              <a:rPr lang="en-US" smtClean="0"/>
              <a:pPr/>
              <a:t>95</a:t>
            </a:fld>
            <a:endParaRPr lang="en-US" dirty="0"/>
          </a:p>
        </p:txBody>
      </p:sp>
    </p:spTree>
    <p:extLst>
      <p:ext uri="{BB962C8B-B14F-4D97-AF65-F5344CB8AC3E}">
        <p14:creationId xmlns:p14="http://schemas.microsoft.com/office/powerpoint/2010/main" val="258571801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End</a:t>
            </a:r>
          </a:p>
        </p:txBody>
      </p:sp>
      <p:sp>
        <p:nvSpPr>
          <p:cNvPr id="3" name="Subtitle 2"/>
          <p:cNvSpPr>
            <a:spLocks noGrp="1"/>
          </p:cNvSpPr>
          <p:nvPr>
            <p:ph type="subTitle" idx="1"/>
          </p:nvPr>
        </p:nvSpPr>
        <p:spPr/>
        <p:txBody>
          <a:bodyPr/>
          <a:lstStyle/>
          <a:p>
            <a:endParaRPr lang="en-US"/>
          </a:p>
        </p:txBody>
      </p:sp>
      <p:sp>
        <p:nvSpPr>
          <p:cNvPr id="8" name="Slide Number Placeholder 7"/>
          <p:cNvSpPr>
            <a:spLocks noGrp="1"/>
          </p:cNvSpPr>
          <p:nvPr>
            <p:ph type="sldNum" sz="quarter" idx="12"/>
          </p:nvPr>
        </p:nvSpPr>
        <p:spPr/>
        <p:txBody>
          <a:bodyPr/>
          <a:lstStyle/>
          <a:p>
            <a:fld id="{EC28DE53-7C7A-4C36-BD6C-532B6642A1E1}" type="slidenum">
              <a:rPr lang="en-US" smtClean="0"/>
              <a:t>96</a:t>
            </a:fld>
            <a:endParaRPr lang="en-US"/>
          </a:p>
        </p:txBody>
      </p:sp>
    </p:spTree>
    <p:extLst>
      <p:ext uri="{BB962C8B-B14F-4D97-AF65-F5344CB8AC3E}">
        <p14:creationId xmlns:p14="http://schemas.microsoft.com/office/powerpoint/2010/main" val="28573097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ultivision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9777</TotalTime>
  <Words>5684</Words>
  <Application>Microsoft Office PowerPoint</Application>
  <PresentationFormat>On-screen Show (4:3)</PresentationFormat>
  <Paragraphs>707</Paragraphs>
  <Slides>96</Slides>
  <Notes>3</Notes>
  <HiddenSlides>9</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96</vt:i4>
      </vt:variant>
    </vt:vector>
  </HeadingPairs>
  <TitlesOfParts>
    <vt:vector size="101" baseType="lpstr">
      <vt:lpstr>Calibri</vt:lpstr>
      <vt:lpstr>Consolas</vt:lpstr>
      <vt:lpstr>Constantia</vt:lpstr>
      <vt:lpstr>Wingdings 2</vt:lpstr>
      <vt:lpstr>Multivision Theme</vt:lpstr>
      <vt:lpstr>Working With Relational Database Management Systems</vt:lpstr>
      <vt:lpstr>Database System Types</vt:lpstr>
      <vt:lpstr>Database System Types (cont.)</vt:lpstr>
      <vt:lpstr>Intro to PostgreSQL</vt:lpstr>
      <vt:lpstr>Database Design</vt:lpstr>
      <vt:lpstr>Database Design(cont.)</vt:lpstr>
      <vt:lpstr>Relationships</vt:lpstr>
      <vt:lpstr>1:n Relationship</vt:lpstr>
      <vt:lpstr>1:n Relationship</vt:lpstr>
      <vt:lpstr>1:1 Relationship</vt:lpstr>
      <vt:lpstr>n:n Relationship</vt:lpstr>
      <vt:lpstr>n:n Relationship(cont.)</vt:lpstr>
      <vt:lpstr>Normalization</vt:lpstr>
      <vt:lpstr>1NF</vt:lpstr>
      <vt:lpstr>2NF</vt:lpstr>
      <vt:lpstr>2NF</vt:lpstr>
      <vt:lpstr>3NF</vt:lpstr>
      <vt:lpstr>Denormalization</vt:lpstr>
      <vt:lpstr>Constraints</vt:lpstr>
      <vt:lpstr>Check</vt:lpstr>
      <vt:lpstr>NOT NULL</vt:lpstr>
      <vt:lpstr>UNIQUE</vt:lpstr>
      <vt:lpstr>PRIMARY KEY</vt:lpstr>
      <vt:lpstr>FOREIGN KEY</vt:lpstr>
      <vt:lpstr>ON DELETE</vt:lpstr>
      <vt:lpstr>PostgreSQL</vt:lpstr>
      <vt:lpstr>Building a sample Database</vt:lpstr>
      <vt:lpstr>Structured Query Language</vt:lpstr>
      <vt:lpstr>Working with SQL Statements</vt:lpstr>
      <vt:lpstr>SQL Statements</vt:lpstr>
      <vt:lpstr>Practice with DDL</vt:lpstr>
      <vt:lpstr>SELECT Statement</vt:lpstr>
      <vt:lpstr>Order By</vt:lpstr>
      <vt:lpstr>INSERT INTO Statement</vt:lpstr>
      <vt:lpstr>UPDATE</vt:lpstr>
      <vt:lpstr>LIKE</vt:lpstr>
      <vt:lpstr>BETWEEN Operator</vt:lpstr>
      <vt:lpstr>IN Operator</vt:lpstr>
      <vt:lpstr>DELETE Statement</vt:lpstr>
      <vt:lpstr>SQL Functions</vt:lpstr>
      <vt:lpstr>Advantages to Stored Procedures</vt:lpstr>
      <vt:lpstr>Transactions</vt:lpstr>
      <vt:lpstr>Triggers</vt:lpstr>
      <vt:lpstr>Joins</vt:lpstr>
      <vt:lpstr>Inner Join</vt:lpstr>
      <vt:lpstr>Right Outer Join</vt:lpstr>
      <vt:lpstr>Left Outer Join</vt:lpstr>
      <vt:lpstr>Full Outer Join</vt:lpstr>
      <vt:lpstr>Cross Join</vt:lpstr>
      <vt:lpstr>Self Join</vt:lpstr>
      <vt:lpstr>Self Joins</vt:lpstr>
      <vt:lpstr>Joins still confusing?</vt:lpstr>
      <vt:lpstr>UNION vs UNION ALL</vt:lpstr>
      <vt:lpstr>Views</vt:lpstr>
      <vt:lpstr>Views(cont.)</vt:lpstr>
      <vt:lpstr>Indexes</vt:lpstr>
      <vt:lpstr>Indexes(cont.)</vt:lpstr>
      <vt:lpstr>Indexes(cont.)</vt:lpstr>
      <vt:lpstr>SQL Server Administration</vt:lpstr>
      <vt:lpstr>Agenda</vt:lpstr>
      <vt:lpstr>Introduction</vt:lpstr>
      <vt:lpstr>Types of Languages</vt:lpstr>
      <vt:lpstr>DDL</vt:lpstr>
      <vt:lpstr>Tables</vt:lpstr>
      <vt:lpstr>Constraints</vt:lpstr>
      <vt:lpstr>Constraints</vt:lpstr>
      <vt:lpstr>Constraints</vt:lpstr>
      <vt:lpstr>DML</vt:lpstr>
      <vt:lpstr>Insert statement</vt:lpstr>
      <vt:lpstr>Update statement</vt:lpstr>
      <vt:lpstr>Delete statement</vt:lpstr>
      <vt:lpstr>Drop table </vt:lpstr>
      <vt:lpstr>TCL</vt:lpstr>
      <vt:lpstr>Select statement</vt:lpstr>
      <vt:lpstr>Select statement</vt:lpstr>
      <vt:lpstr>Aggregate functions</vt:lpstr>
      <vt:lpstr>Where Clause</vt:lpstr>
      <vt:lpstr>Group by clause</vt:lpstr>
      <vt:lpstr>Having clause</vt:lpstr>
      <vt:lpstr>Order by clause</vt:lpstr>
      <vt:lpstr>Like</vt:lpstr>
      <vt:lpstr>Between</vt:lpstr>
      <vt:lpstr>In</vt:lpstr>
      <vt:lpstr>Sequence</vt:lpstr>
      <vt:lpstr>Joins</vt:lpstr>
      <vt:lpstr>Joins</vt:lpstr>
      <vt:lpstr>PowerPoint Presentation</vt:lpstr>
      <vt:lpstr>PL/SQL</vt:lpstr>
      <vt:lpstr>Introduction</vt:lpstr>
      <vt:lpstr>Stored Procedures</vt:lpstr>
      <vt:lpstr>Creating a Stored Procedure in Oracle 10g XE</vt:lpstr>
      <vt:lpstr>Calling a Stored Procedure in Oracle 10g XE</vt:lpstr>
      <vt:lpstr>Functions</vt:lpstr>
      <vt:lpstr>Creating a Function in Oracle 10g XE</vt:lpstr>
      <vt:lpstr>Other PL/SQL Blocks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Joseph Yates</dc:creator>
  <cp:lastModifiedBy>Goshorn Mitch</cp:lastModifiedBy>
  <cp:revision>64</cp:revision>
  <cp:lastPrinted>2015-10-08T15:35:54Z</cp:lastPrinted>
  <dcterms:created xsi:type="dcterms:W3CDTF">2013-08-23T20:26:45Z</dcterms:created>
  <dcterms:modified xsi:type="dcterms:W3CDTF">2018-10-18T16:18:27Z</dcterms:modified>
</cp:coreProperties>
</file>