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73758fe74_0_1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73758fe74_0_1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73758fe74_0_1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73758fe74_0_1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73758fe7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73758fe7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73758fe74_0_1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73758fe74_0_1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73758fe74_0_1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73758fe74_0_1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73758fe74_0_1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73758fe74_0_1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7baaca9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7baaca9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7baaca9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7baaca9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785aee21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785aee21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73758fe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73758fe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785aee2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785aee2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73758fe74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73758fe74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73758fe74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73758fe74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73758fe74_0_1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73758fe74_0_1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73758fe74_0_1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73758fe74_0_1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73758fe74_0_1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73758fe74_0_1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73758fe74_0_1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73758fe74_0_1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73758fe74_0_1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73758fe74_0_1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akefiletutorial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pollo.cs.nthu.edu.tw/ipc22/scoreboard/hw1/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sneezingtiger.com/sokoban/levels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hackmd.io/@ipc22/hw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plusplus.com/reference/thread/thread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Sokoban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Parallel Computing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2022/03/01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819150" y="1990725"/>
            <a:ext cx="3124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Roboto Mono"/>
              <a:buChar char="●"/>
            </a:pPr>
            <a:r>
              <a:rPr lang="en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/home/ipc22/share/hw1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Roboto Mono"/>
              <a:buChar char="○"/>
            </a:pPr>
            <a:r>
              <a:rPr lang="en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example_solver.py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Roboto Mono"/>
              <a:buChar char="○"/>
            </a:pPr>
            <a:r>
              <a:rPr lang="en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samples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Roboto Mono"/>
              <a:buChar char="○"/>
            </a:pPr>
            <a:r>
              <a:rPr lang="en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play.py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Roboto Mono"/>
              <a:buChar char="○"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validate.py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Roboto Mono"/>
              <a:buChar char="○"/>
            </a:pPr>
            <a:r>
              <a:rPr lang="en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Makefile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3661825" y="2072550"/>
            <a:ext cx="5404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A1A1A"/>
                </a:solidFill>
              </a:rPr>
              <a:t>Check whether the output is correct</a:t>
            </a:r>
            <a:endParaRPr sz="11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A1A1A"/>
                </a:solidFill>
                <a:latin typeface="Roboto Mono"/>
                <a:ea typeface="Roboto Mono"/>
                <a:cs typeface="Roboto Mono"/>
                <a:sym typeface="Roboto Mono"/>
              </a:rPr>
              <a:t>$ echo “DDAAASAAWDDDD” | /home/ipc22/share/hw1/validate.py \</a:t>
            </a:r>
            <a:br>
              <a:rPr lang="en" sz="1100">
                <a:solidFill>
                  <a:srgbClr val="1A1A1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rgbClr val="1A1A1A"/>
                </a:solidFill>
                <a:latin typeface="Roboto Mono"/>
                <a:ea typeface="Roboto Mono"/>
                <a:cs typeface="Roboto Mono"/>
                <a:sym typeface="Roboto Mono"/>
              </a:rPr>
              <a:t>  /home/ipc22/share/hw1/samples/01.txt -</a:t>
            </a:r>
            <a:endParaRPr sz="1100">
              <a:solidFill>
                <a:srgbClr val="1A1A1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A1A1A"/>
                </a:solidFill>
                <a:latin typeface="Roboto Mono"/>
                <a:ea typeface="Roboto Mono"/>
                <a:cs typeface="Roboto Mono"/>
                <a:sym typeface="Roboto Mono"/>
              </a:rPr>
              <a:t>Output: OK</a:t>
            </a:r>
            <a:endParaRPr sz="1100">
              <a:solidFill>
                <a:srgbClr val="1A1A1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A1A1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A1A1A"/>
                </a:solidFill>
                <a:latin typeface="Roboto Mono"/>
                <a:ea typeface="Roboto Mono"/>
                <a:cs typeface="Roboto Mono"/>
                <a:sym typeface="Roboto Mono"/>
              </a:rPr>
              <a:t>$ </a:t>
            </a:r>
            <a:r>
              <a:rPr lang="en" sz="1100">
                <a:solidFill>
                  <a:srgbClr val="1A1A1A"/>
                </a:solidFill>
                <a:latin typeface="Roboto Mono"/>
                <a:ea typeface="Roboto Mono"/>
                <a:cs typeface="Roboto Mono"/>
                <a:sym typeface="Roboto Mono"/>
              </a:rPr>
              <a:t>srun -c6 -o answer.txt ./hw1 01.txt</a:t>
            </a:r>
            <a:br>
              <a:rPr lang="en" sz="1100">
                <a:solidFill>
                  <a:srgbClr val="1A1A1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rgbClr val="1A1A1A"/>
                </a:solidFill>
                <a:latin typeface="Roboto Mono"/>
                <a:ea typeface="Roboto Mono"/>
                <a:cs typeface="Roboto Mono"/>
                <a:sym typeface="Roboto Mono"/>
              </a:rPr>
              <a:t>$ /home/ipc22/share/hw1/validate.py 01.txt answer.txt</a:t>
            </a:r>
            <a:endParaRPr sz="1100">
              <a:solidFill>
                <a:srgbClr val="1A1A1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819150" y="1990725"/>
            <a:ext cx="3124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Roboto Mono"/>
              <a:buChar char="●"/>
            </a:pPr>
            <a:r>
              <a:rPr lang="en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/home/ipc22/share/hw1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Roboto Mono"/>
              <a:buChar char="○"/>
            </a:pPr>
            <a:r>
              <a:rPr lang="en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example_solver.py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Roboto Mono"/>
              <a:buChar char="○"/>
            </a:pPr>
            <a:r>
              <a:rPr lang="en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samples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Roboto Mono"/>
              <a:buChar char="○"/>
            </a:pPr>
            <a:r>
              <a:rPr lang="en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play.py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Roboto Mono"/>
              <a:buChar char="○"/>
            </a:pPr>
            <a:r>
              <a:rPr lang="en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validate.py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Roboto Mono"/>
              <a:buChar char="○"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Makefile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4070925" y="2072550"/>
            <a:ext cx="4593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A1A1A"/>
                </a:solidFill>
              </a:rPr>
              <a:t>A simple way to compile your program.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Tutorial</a:t>
            </a:r>
            <a:endParaRPr sz="11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A1A1A"/>
                </a:solidFill>
              </a:rPr>
              <a:t>Put </a:t>
            </a:r>
            <a:r>
              <a:rPr lang="en" sz="1100">
                <a:solidFill>
                  <a:srgbClr val="E69138"/>
                </a:solidFill>
              </a:rPr>
              <a:t>Makefile</a:t>
            </a:r>
            <a:r>
              <a:rPr lang="en" sz="1100">
                <a:solidFill>
                  <a:srgbClr val="1A1A1A"/>
                </a:solidFill>
              </a:rPr>
              <a:t> and </a:t>
            </a:r>
            <a:r>
              <a:rPr lang="en" sz="1100">
                <a:solidFill>
                  <a:srgbClr val="E69138"/>
                </a:solidFill>
              </a:rPr>
              <a:t>hw1.cc</a:t>
            </a:r>
            <a:r>
              <a:rPr lang="en" sz="1100">
                <a:solidFill>
                  <a:srgbClr val="1A1A1A"/>
                </a:solidFill>
              </a:rPr>
              <a:t> into the same directory</a:t>
            </a:r>
            <a:endParaRPr sz="11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A1A1A"/>
                </a:solidFill>
                <a:latin typeface="Roboto Mono"/>
                <a:ea typeface="Roboto Mono"/>
                <a:cs typeface="Roboto Mono"/>
                <a:sym typeface="Roboto Mono"/>
              </a:rPr>
              <a:t>$ make hw1</a:t>
            </a:r>
            <a:r>
              <a:rPr lang="en" sz="1100">
                <a:solidFill>
                  <a:srgbClr val="1A1A1A"/>
                </a:solidFill>
              </a:rPr>
              <a:t>      , or</a:t>
            </a:r>
            <a:br>
              <a:rPr lang="en" sz="1100">
                <a:solidFill>
                  <a:srgbClr val="1A1A1A"/>
                </a:solidFill>
              </a:rPr>
            </a:br>
            <a:r>
              <a:rPr lang="en" sz="1100">
                <a:solidFill>
                  <a:srgbClr val="1A1A1A"/>
                </a:solidFill>
                <a:latin typeface="Roboto Mono"/>
                <a:ea typeface="Roboto Mono"/>
                <a:cs typeface="Roboto Mono"/>
                <a:sym typeface="Roboto Mono"/>
              </a:rPr>
              <a:t>$ make</a:t>
            </a:r>
            <a:br>
              <a:rPr lang="en" sz="1100">
                <a:solidFill>
                  <a:srgbClr val="1A1A1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rgbClr val="1A1A1A"/>
                </a:solidFill>
              </a:rPr>
              <a:t>to compile your hw1.cc as hw1</a:t>
            </a:r>
            <a:endParaRPr sz="11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A1A1A"/>
                </a:solidFill>
                <a:latin typeface="Roboto Mono"/>
                <a:ea typeface="Roboto Mono"/>
                <a:cs typeface="Roboto Mono"/>
                <a:sym typeface="Roboto Mono"/>
              </a:rPr>
              <a:t>$ make clean</a:t>
            </a:r>
            <a:br>
              <a:rPr lang="en" sz="1100">
                <a:solidFill>
                  <a:srgbClr val="1A1A1A"/>
                </a:solidFill>
              </a:rPr>
            </a:br>
            <a:r>
              <a:rPr lang="en" sz="1100">
                <a:solidFill>
                  <a:srgbClr val="1A1A1A"/>
                </a:solidFill>
              </a:rPr>
              <a:t>to remove the </a:t>
            </a:r>
            <a:r>
              <a:rPr lang="en" sz="1100">
                <a:solidFill>
                  <a:srgbClr val="1A1A1A"/>
                </a:solidFill>
              </a:rPr>
              <a:t>executable</a:t>
            </a:r>
            <a:r>
              <a:rPr lang="en" sz="1100">
                <a:solidFill>
                  <a:srgbClr val="1A1A1A"/>
                </a:solidFill>
              </a:rPr>
              <a:t> file</a:t>
            </a:r>
            <a:endParaRPr sz="1100"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 &amp; </a:t>
            </a:r>
            <a:r>
              <a:rPr lang="en"/>
              <a:t>Execute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$ g++ -std=c++17 -O3 -pthread -fopenmp hw1.cc -o hw1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Execute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$ ./hw1 /path/to/testcase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$ srun -n1 </a:t>
            </a:r>
            <a:r>
              <a:rPr lang="en">
                <a:solidFill>
                  <a:srgbClr val="E69138"/>
                </a:solidFill>
                <a:latin typeface="Roboto Mono"/>
                <a:ea typeface="Roboto Mono"/>
                <a:cs typeface="Roboto Mono"/>
                <a:sym typeface="Roboto Mono"/>
              </a:rPr>
              <a:t>-c6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./hw1 /home/ipc22/share/hw1/samples/01.txt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Judge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819150" y="1990725"/>
            <a:ext cx="4392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Type </a:t>
            </a:r>
            <a:r>
              <a:rPr lang="en">
                <a:solidFill>
                  <a:srgbClr val="E69138"/>
                </a:solidFill>
                <a:latin typeface="Roboto Mono"/>
                <a:ea typeface="Roboto Mono"/>
                <a:cs typeface="Roboto Mono"/>
                <a:sym typeface="Roboto Mono"/>
              </a:rPr>
              <a:t>hw1-judge</a:t>
            </a:r>
            <a:r>
              <a:rPr lang="en"/>
              <a:t> in the directory of hw1.cc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Scoreboard: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https://apollo.cs.nthu.edu.tw/ipc22/scoreboard/hw1/</a:t>
            </a:r>
            <a:br>
              <a:rPr lang="en"/>
            </a:b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800" y="704650"/>
            <a:ext cx="3564400" cy="38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/>
          <p:nvPr/>
        </p:nvSpPr>
        <p:spPr>
          <a:xfrm>
            <a:off x="5136800" y="845600"/>
            <a:ext cx="1696500" cy="27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Answer the following questions, in either English or Traditional Chinese.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Briefly describe your implementation.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What are the difficulties encountered in this homework? How did you solve them?</a:t>
            </a:r>
            <a:b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(You can discuss about hard-to-optimize hotspots, or synchronization problems)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What are the strengths and weaknesses of pthread and OpenMP?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(Optional) Any suggestions or feedback for the homework are welcome.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Due: </a:t>
            </a: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Tue, 2022/3/15 23:59</a:t>
            </a:r>
            <a:endParaRPr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Submit the following files to EEClass: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hw1.cc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eport.pdf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Makefile           (optional)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ipc22&lt;uid&gt;.txt (optional)  (e.g. </a:t>
            </a:r>
            <a:r>
              <a:rPr lang="en" sz="1200">
                <a:solidFill>
                  <a:srgbClr val="E69138"/>
                </a:solidFill>
                <a:latin typeface="Roboto Mono"/>
                <a:ea typeface="Roboto Mono"/>
                <a:cs typeface="Roboto Mono"/>
                <a:sym typeface="Roboto Mono"/>
              </a:rPr>
              <a:t>ipc22s01.txt</a:t>
            </a: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b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Custom map to be added to hidden test cases. The size of the map should less than </a:t>
            </a: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256</a:t>
            </a: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pixels.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cpucnt: cpus available for the program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Schedule: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Static (default)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Dynamic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Guided</a:t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3377625" y="1878600"/>
            <a:ext cx="5625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4A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#include </a:t>
            </a:r>
            <a:r>
              <a:rPr lang="en" sz="11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100">
                <a:solidFill>
                  <a:srgbClr val="4001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omp.h</a:t>
            </a:r>
            <a:r>
              <a:rPr lang="en" sz="11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4A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#include </a:t>
            </a:r>
            <a:r>
              <a:rPr lang="en" sz="11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100">
                <a:solidFill>
                  <a:srgbClr val="4001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thread</a:t>
            </a:r>
            <a:r>
              <a:rPr lang="en" sz="11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4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8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1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100">
                <a:solidFill>
                  <a:srgbClr val="008C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],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100">
                <a:solidFill>
                  <a:srgbClr val="008C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],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c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100">
                <a:solidFill>
                  <a:srgbClr val="008C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100">
                <a:solidFill>
                  <a:srgbClr val="8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cpu_set_t cpu_set</a:t>
            </a:r>
            <a:r>
              <a:rPr lang="en" sz="1100">
                <a:solidFill>
                  <a:srgbClr val="8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sched_getaffinity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100">
                <a:solidFill>
                  <a:srgbClr val="008C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cpu_set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),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cpu_set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100">
                <a:solidFill>
                  <a:srgbClr val="8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1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cpucnt 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CPU_COUNT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cpu_set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100">
                <a:solidFill>
                  <a:srgbClr val="8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4A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#</a:t>
            </a:r>
            <a:r>
              <a:rPr b="1" lang="en" sz="1100">
                <a:solidFill>
                  <a:srgbClr val="004A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pragma</a:t>
            </a:r>
            <a:r>
              <a:rPr b="1" lang="en" sz="1100">
                <a:solidFill>
                  <a:srgbClr val="BB797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omp parallel for schedule(static) num_threads(cpucnt)</a:t>
            </a:r>
            <a:endParaRPr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1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1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8C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100">
                <a:solidFill>
                  <a:srgbClr val="8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8C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1100">
                <a:solidFill>
                  <a:srgbClr val="8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++)</a:t>
            </a:r>
            <a:endParaRPr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a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c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100">
                <a:solidFill>
                  <a:srgbClr val="8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800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thread id: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omp_get_thread_num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Critical section: </a:t>
            </a:r>
            <a:r>
              <a:rPr lang="en" sz="1100">
                <a:solidFill>
                  <a:srgbClr val="004A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b="1" lang="en" sz="1100">
                <a:solidFill>
                  <a:srgbClr val="004A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pragma</a:t>
            </a:r>
            <a:r>
              <a:rPr b="1" lang="en" sz="1100">
                <a:solidFill>
                  <a:srgbClr val="BB797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omp critical</a:t>
            </a:r>
            <a:endParaRPr/>
          </a:p>
        </p:txBody>
      </p:sp>
      <p:sp>
        <p:nvSpPr>
          <p:cNvPr id="236" name="Google Shape;236;p29"/>
          <p:cNvSpPr txBox="1"/>
          <p:nvPr/>
        </p:nvSpPr>
        <p:spPr>
          <a:xfrm>
            <a:off x="4470750" y="1472175"/>
            <a:ext cx="42534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4A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#include </a:t>
            </a:r>
            <a:r>
              <a:rPr lang="en" sz="11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100">
                <a:solidFill>
                  <a:srgbClr val="4001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omp.h</a:t>
            </a:r>
            <a:r>
              <a:rPr lang="en" sz="11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4A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#include </a:t>
            </a:r>
            <a:r>
              <a:rPr lang="en" sz="11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100">
                <a:solidFill>
                  <a:srgbClr val="4001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thread</a:t>
            </a:r>
            <a:r>
              <a:rPr lang="en" sz="11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4A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#include </a:t>
            </a:r>
            <a:r>
              <a:rPr lang="en" sz="11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100">
                <a:solidFill>
                  <a:srgbClr val="4001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cstdio</a:t>
            </a:r>
            <a:r>
              <a:rPr lang="en" sz="11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4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8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1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100">
                <a:solidFill>
                  <a:srgbClr val="008C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],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100">
                <a:solidFill>
                  <a:srgbClr val="008C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],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c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100">
                <a:solidFill>
                  <a:srgbClr val="008C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100">
                <a:solidFill>
                  <a:srgbClr val="8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1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cnt 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8C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100">
                <a:solidFill>
                  <a:srgbClr val="8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4A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#</a:t>
            </a:r>
            <a:r>
              <a:rPr b="1" lang="en" sz="1100">
                <a:solidFill>
                  <a:srgbClr val="004A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pragma</a:t>
            </a:r>
            <a:r>
              <a:rPr b="1" lang="en" sz="1100">
                <a:solidFill>
                  <a:srgbClr val="BB797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omp parallel for schedule(static)</a:t>
            </a:r>
            <a:endParaRPr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1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1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8C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100">
                <a:solidFill>
                  <a:srgbClr val="8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8C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1100">
                <a:solidFill>
                  <a:srgbClr val="8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++)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8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a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c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100">
                <a:solidFill>
                  <a:srgbClr val="8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" sz="11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tid 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omp_get_thread_num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100">
                <a:solidFill>
                  <a:srgbClr val="8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100">
                <a:solidFill>
                  <a:srgbClr val="603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1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100">
                <a:solidFill>
                  <a:srgbClr val="0000E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threadID: </a:t>
            </a:r>
            <a:r>
              <a:rPr lang="en" sz="1100">
                <a:solidFill>
                  <a:srgbClr val="00799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%d</a:t>
            </a:r>
            <a:r>
              <a:rPr lang="en" sz="11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tid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100">
                <a:solidFill>
                  <a:srgbClr val="8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4A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#</a:t>
            </a:r>
            <a:r>
              <a:rPr b="1" lang="en" sz="1100">
                <a:solidFill>
                  <a:srgbClr val="004A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pragma</a:t>
            </a:r>
            <a:r>
              <a:rPr b="1" lang="en" sz="1100">
                <a:solidFill>
                  <a:srgbClr val="BB797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omp critical</a:t>
            </a:r>
            <a:endParaRPr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100">
                <a:solidFill>
                  <a:srgbClr val="8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en" sz="11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8C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nt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cnt 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+ 1</a:t>
            </a:r>
            <a:r>
              <a:rPr lang="en" sz="1100">
                <a:solidFill>
                  <a:srgbClr val="8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100">
                <a:solidFill>
                  <a:srgbClr val="8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100">
                <a:solidFill>
                  <a:srgbClr val="8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4A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</a:t>
            </a:r>
            <a:endParaRPr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test cases: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http://sneezingtiger.com/sokoban/levels.html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Algorithm: BFS, A-star, … </a:t>
            </a:r>
            <a:br>
              <a:rPr lang="en"/>
            </a:br>
            <a:r>
              <a:rPr lang="en"/>
              <a:t>check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/home/ipc22/share/hw1/example_solver.py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Discuss with your friends!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Plagiarisms are </a:t>
            </a:r>
            <a:r>
              <a:rPr lang="en">
                <a:solidFill>
                  <a:srgbClr val="FF0000"/>
                </a:solidFill>
              </a:rPr>
              <a:t>PROHIBITED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Feel free to ask if you have any questions.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909150" y="1613400"/>
            <a:ext cx="7325700" cy="19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 u="sng">
                <a:solidFill>
                  <a:schemeClr val="hlink"/>
                </a:solidFill>
                <a:hlinkClick r:id="rId3"/>
              </a:rPr>
              <a:t>https://hackmd.io/@ipc22/hw1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Sokoban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4028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倉庫番, sōko-ban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105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05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puzzle video game</a:t>
            </a:r>
            <a:r>
              <a:rPr lang="en" sz="105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genre in which the player pushes crates or boxes around in a </a:t>
            </a:r>
            <a:r>
              <a:rPr lang="en" sz="105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r>
              <a:rPr lang="en" sz="105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trying to get them to storage locations.” - Wikipedia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850" y="1566350"/>
            <a:ext cx="27432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Implement a solver for Sokoban called </a:t>
            </a:r>
            <a:r>
              <a:rPr lang="en" sz="1200">
                <a:solidFill>
                  <a:srgbClr val="E691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hw1.cc</a:t>
            </a:r>
            <a:endParaRPr sz="1200">
              <a:solidFill>
                <a:srgbClr val="E691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Parallelize it with threads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Pthread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std::thread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OpenMP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3555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o: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player stepping on a regular tile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O: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player stepping on a target tile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x: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box on a regular tile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X: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box on a target tile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Nothing on a regular tile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.: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Nothing on a target tile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#: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Wall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@: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fragile tile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!: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player stepping on a fragile tile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5846925" y="2107850"/>
            <a:ext cx="2175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samples/01.txt</a:t>
            </a:r>
            <a:endParaRPr sz="180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oboto Mono"/>
                <a:ea typeface="Roboto Mono"/>
                <a:cs typeface="Roboto Mono"/>
                <a:sym typeface="Roboto Mono"/>
              </a:rPr>
              <a:t>#########</a:t>
            </a:r>
            <a:endParaRPr sz="2600">
              <a:solidFill>
                <a:srgbClr val="1A1A1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oboto Mono"/>
                <a:ea typeface="Roboto Mono"/>
                <a:cs typeface="Roboto Mono"/>
                <a:sym typeface="Roboto Mono"/>
              </a:rPr>
              <a:t>#  xox..#</a:t>
            </a:r>
            <a:endParaRPr sz="2600">
              <a:solidFill>
                <a:srgbClr val="1A1A1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oboto Mono"/>
                <a:ea typeface="Roboto Mono"/>
                <a:cs typeface="Roboto Mono"/>
                <a:sym typeface="Roboto Mono"/>
              </a:rPr>
              <a:t>#   #####</a:t>
            </a:r>
            <a:endParaRPr sz="2600">
              <a:solidFill>
                <a:srgbClr val="1A1A1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oboto Mono"/>
                <a:ea typeface="Roboto Mono"/>
                <a:cs typeface="Roboto Mono"/>
                <a:sym typeface="Roboto Mono"/>
              </a:rPr>
              <a:t>#########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3858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Print </a:t>
            </a:r>
            <a:r>
              <a:rPr lang="en">
                <a:solidFill>
                  <a:srgbClr val="BF9000"/>
                </a:solidFill>
              </a:rPr>
              <a:t>a</a:t>
            </a:r>
            <a:r>
              <a:rPr lang="en"/>
              <a:t> valid </a:t>
            </a: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sequence of actions that pushes all the boxes to the target tiles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Directions: “W”, “A”, “S”, “D”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e.g. : DDAAASAAWDDDD for 01.txt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 rotWithShape="1">
          <a:blip r:embed="rId3">
            <a:alphaModFix/>
          </a:blip>
          <a:srcRect b="0" l="0" r="5935" t="0"/>
          <a:stretch/>
        </p:blipFill>
        <p:spPr>
          <a:xfrm>
            <a:off x="4019550" y="2441950"/>
            <a:ext cx="4806950" cy="17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/home/ipc22/share/hw1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example_solver.py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Roboto Mono"/>
              <a:buChar char="○"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samples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100"/>
              <a:buFont typeface="Roboto Mono"/>
              <a:buChar char="○"/>
            </a:pPr>
            <a:r>
              <a:rPr lang="en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lay.py</a:t>
            </a:r>
            <a:endParaRPr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100"/>
              <a:buFont typeface="Roboto Mono"/>
              <a:buChar char="○"/>
            </a:pPr>
            <a:r>
              <a:rPr lang="en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validate.py</a:t>
            </a:r>
            <a:endParaRPr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Font typeface="Roboto Mono"/>
              <a:buChar char="○"/>
            </a:pPr>
            <a:r>
              <a:rPr lang="en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Makefile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3124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/home/ipc22/share/hw1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example_solver.py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Roboto Mono"/>
              <a:buChar char="○"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samples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Roboto Mono"/>
              <a:buChar char="○"/>
            </a:pPr>
            <a:r>
              <a:rPr lang="en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play.py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Roboto Mono"/>
              <a:buChar char="○"/>
            </a:pPr>
            <a:r>
              <a:rPr lang="en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validate.py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Roboto Mono"/>
              <a:buChar char="○"/>
            </a:pPr>
            <a:r>
              <a:rPr lang="en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Makefile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4696875" y="2121950"/>
            <a:ext cx="3124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Sample test cases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01.txt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02.txt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20.txt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3124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Roboto Mono"/>
              <a:buChar char="●"/>
            </a:pPr>
            <a:r>
              <a:rPr lang="en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/home/ipc22/share/hw1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Roboto Mono"/>
              <a:buChar char="○"/>
            </a:pPr>
            <a:r>
              <a:rPr lang="en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example_solver.py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Roboto Mono"/>
              <a:buChar char="○"/>
            </a:pPr>
            <a:r>
              <a:rPr lang="en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samples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Roboto Mono"/>
              <a:buChar char="○"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play.py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Roboto Mono"/>
              <a:buChar char="○"/>
            </a:pPr>
            <a:r>
              <a:rPr lang="en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validate.py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Roboto Mono"/>
              <a:buChar char="○"/>
            </a:pPr>
            <a:r>
              <a:rPr lang="en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Makefile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3887625" y="2072550"/>
            <a:ext cx="5037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A1A1A"/>
                </a:solidFill>
              </a:rPr>
              <a:t>Play the game interactively</a:t>
            </a:r>
            <a:endParaRPr sz="11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A1A1A"/>
                </a:solidFill>
                <a:latin typeface="Roboto Mono"/>
                <a:ea typeface="Roboto Mono"/>
                <a:cs typeface="Roboto Mono"/>
                <a:sym typeface="Roboto Mono"/>
              </a:rPr>
              <a:t>$ /home/ipc22/share/hw1/play.py  \</a:t>
            </a:r>
            <a:br>
              <a:rPr lang="en" sz="1100">
                <a:solidFill>
                  <a:srgbClr val="1A1A1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rgbClr val="1A1A1A"/>
                </a:solidFill>
                <a:latin typeface="Roboto Mono"/>
                <a:ea typeface="Roboto Mono"/>
                <a:cs typeface="Roboto Mono"/>
                <a:sym typeface="Roboto Mono"/>
              </a:rPr>
              <a:t>  /home/ipc22/share/hw1/samples/01.txt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200" y="3006200"/>
            <a:ext cx="3553525" cy="18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