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2" r:id="rId3"/>
    <p:sldId id="264" r:id="rId4"/>
    <p:sldId id="266" r:id="rId5"/>
    <p:sldId id="265" r:id="rId6"/>
    <p:sldId id="270" r:id="rId7"/>
    <p:sldId id="267" r:id="rId8"/>
    <p:sldId id="269" r:id="rId9"/>
    <p:sldId id="271" r:id="rId10"/>
    <p:sldId id="268" r:id="rId11"/>
    <p:sldId id="272" r:id="rId12"/>
    <p:sldId id="276" r:id="rId13"/>
    <p:sldId id="280" r:id="rId14"/>
    <p:sldId id="273" r:id="rId15"/>
    <p:sldId id="277" r:id="rId16"/>
    <p:sldId id="279" r:id="rId17"/>
    <p:sldId id="278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134"/>
    <a:srgbClr val="B2B2B2"/>
    <a:srgbClr val="80808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23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B72857-686C-4E38-9370-F7D0FACA3660}" type="datetimeFigureOut">
              <a:rPr lang="fr-FR"/>
              <a:pPr>
                <a:defRPr/>
              </a:pPr>
              <a:t>08/05/2019</a:t>
            </a:fld>
            <a:endParaRPr lang="fr-FR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2D786-859B-4B74-875B-A28AB42E87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25518F-85A7-478D-914A-9A64372A0C28}" type="datetimeFigureOut">
              <a:rPr lang="fr-FR"/>
              <a:pPr>
                <a:defRPr/>
              </a:pPr>
              <a:t>08/05/2019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1CEDE1-7314-49F9-B327-ABF2CB4A8C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11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RFMblan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933056"/>
            <a:ext cx="1440160" cy="89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60000" y="1855288"/>
            <a:ext cx="4788464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none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60000" y="5805264"/>
            <a:ext cx="3060272" cy="504056"/>
          </a:xfrm>
        </p:spPr>
        <p:txBody>
          <a:bodyPr anchor="b"/>
          <a:lstStyle>
            <a:lvl1pPr marL="0" indent="0" algn="l">
              <a:buNone/>
              <a:defRPr sz="1550" cap="none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4509120"/>
            <a:ext cx="4788464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4"/>
          </p:nvPr>
        </p:nvSpPr>
        <p:spPr>
          <a:xfrm>
            <a:off x="8024813" y="6308725"/>
            <a:ext cx="11191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08DDC4FC-5357-4592-8590-F680C4EBD9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>
          <a:xfrm>
            <a:off x="5435600" y="6305550"/>
            <a:ext cx="25558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  <p:pic>
        <p:nvPicPr>
          <p:cNvPr id="10" name="Picture 4" descr="U:\Documents\Documents_Bibliographie_Ebooks_Cours\Charte_Graphique\Logos GSCP\animation_colorbg\animation_colorbg.gif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9" y="5077150"/>
            <a:ext cx="1268953" cy="86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none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xfrm>
            <a:off x="576263" y="5876925"/>
            <a:ext cx="27003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AF08AF5F-965D-462D-BE12-524D13934A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576263" y="5445125"/>
            <a:ext cx="270033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472008" cy="66052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1"/>
            <a:ext cx="8712968" cy="532856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2051051" y="6448251"/>
            <a:ext cx="5617294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668345" y="6446664"/>
            <a:ext cx="1475656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8024813" y="6303963"/>
            <a:ext cx="1119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3479F78-4D43-4851-A2FD-83CACAA8D0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7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846138"/>
            <a:ext cx="8459787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899592" y="5157788"/>
            <a:ext cx="324036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4"/>
          </p:nvPr>
        </p:nvSpPr>
        <p:spPr>
          <a:xfrm>
            <a:off x="8024813" y="6303963"/>
            <a:ext cx="1119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79EBB43C-2D10-4E4B-8C8C-2D3DA60E09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 bwMode="auto">
          <a:xfrm>
            <a:off x="3309938" y="0"/>
            <a:ext cx="583406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799600"/>
            <a:ext cx="18972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10"/>
          <p:cNvSpPr>
            <a:spLocks noGrp="1"/>
          </p:cNvSpPr>
          <p:nvPr>
            <p:ph type="sldNum" sz="quarter" idx="10"/>
          </p:nvPr>
        </p:nvSpPr>
        <p:spPr>
          <a:xfrm>
            <a:off x="576263" y="5445125"/>
            <a:ext cx="111918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36F44552-62F7-4F06-B69A-BADD14EB92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576263" y="5876925"/>
            <a:ext cx="2663825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 descr="bandeau_texte.png"/>
          <p:cNvPicPr>
            <a:picLocks noChangeAspect="1"/>
          </p:cNvPicPr>
          <p:nvPr userDrawn="1"/>
        </p:nvPicPr>
        <p:blipFill rotWithShape="1">
          <a:blip r:embed="rId8" cstate="print"/>
          <a:srcRect l="11214"/>
          <a:stretch/>
        </p:blipFill>
        <p:spPr bwMode="auto">
          <a:xfrm>
            <a:off x="-5794" y="0"/>
            <a:ext cx="9149793" cy="83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504" y="104175"/>
            <a:ext cx="9048072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268413"/>
            <a:ext cx="81724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59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 cap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0" algn="l" rtl="0" eaLnBrk="1" fontAlgn="base" hangingPunct="1">
        <a:lnSpc>
          <a:spcPct val="150000"/>
        </a:lnSpc>
        <a:spcBef>
          <a:spcPct val="0"/>
        </a:spcBef>
        <a:spcAft>
          <a:spcPts val="400"/>
        </a:spcAft>
        <a:buFont typeface="Arial" charset="0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SzPct val="90000"/>
        <a:buBlip>
          <a:blip r:embed="rId9"/>
        </a:buBlip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SzPct val="36000"/>
        <a:buFont typeface="Arial" charset="0"/>
        <a:defRPr sz="24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0"/>
        </a:buBlip>
        <a:defRPr sz="24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2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rf.readthedocs.io/en/latest/api/network.html#connecting-network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rf.readthedocs.io/en/latest/api/network.html#connecting-network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275856" y="116632"/>
            <a:ext cx="5781020" cy="2952328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GB" sz="3600" dirty="0"/>
              <a:t>RF Network Analysis of the WEST ICRH Antenna with the Open-Source Python </a:t>
            </a:r>
            <a:r>
              <a:rPr lang="en-GB" sz="3600" dirty="0" err="1">
                <a:latin typeface="Courier (W1)" pitchFamily="49" charset="0"/>
              </a:rPr>
              <a:t>scikit-rf</a:t>
            </a:r>
            <a:r>
              <a:rPr lang="en-GB" sz="3600" dirty="0"/>
              <a:t> Package</a:t>
            </a:r>
            <a:br>
              <a:rPr lang="en-GB" sz="3600" dirty="0"/>
            </a:br>
            <a:endParaRPr lang="fr-FR" sz="3600" cap="none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5436096" y="6295993"/>
            <a:ext cx="1440160" cy="47667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fr-FR" sz="1800" dirty="0" smtClean="0"/>
              <a:t>RFPPC 2019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3689424" y="3789040"/>
            <a:ext cx="4789488" cy="287859"/>
          </a:xfrm>
        </p:spPr>
        <p:txBody>
          <a:bodyPr rtlCol="0">
            <a:noAutofit/>
          </a:bodyPr>
          <a:lstStyle/>
          <a:p>
            <a:pPr algn="ctr" eaLnBrk="1" fontAlgn="auto" hangingPunct="1">
              <a:spcBef>
                <a:spcPts val="0"/>
              </a:spcBef>
              <a:defRPr/>
            </a:pPr>
            <a:r>
              <a:rPr lang="fr-FR" sz="2400" dirty="0" smtClean="0"/>
              <a:t>Julien Hillairet</a:t>
            </a:r>
          </a:p>
        </p:txBody>
      </p:sp>
      <p:sp>
        <p:nvSpPr>
          <p:cNvPr id="15364" name="Espace réservé du numéro de diapositive 6"/>
          <p:cNvSpPr>
            <a:spLocks noGrp="1"/>
          </p:cNvSpPr>
          <p:nvPr>
            <p:ph type="sldNum" sz="quarter" idx="14"/>
          </p:nvPr>
        </p:nvSpPr>
        <p:spPr bwMode="auto">
          <a:xfrm>
            <a:off x="8024813" y="6303963"/>
            <a:ext cx="1119187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/>
              <a:t>|  PAGE </a:t>
            </a:r>
            <a:fld id="{DE7C8466-C332-42B5-A3F1-B8AB3B187A7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/>
          </a:p>
        </p:txBody>
      </p:sp>
      <p:sp>
        <p:nvSpPr>
          <p:cNvPr id="15365" name="Espace réservé du pied de page 7"/>
          <p:cNvSpPr>
            <a:spLocks noGrp="1"/>
          </p:cNvSpPr>
          <p:nvPr>
            <p:ph type="ftr" sz="quarter" idx="1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RFPPC2019</a:t>
            </a:r>
            <a:endParaRPr lang="fr-FR"/>
          </a:p>
        </p:txBody>
      </p:sp>
      <p:pic>
        <p:nvPicPr>
          <p:cNvPr id="8" name="Picture 2" descr="_images/powered_by_scikit-r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86" y="4460253"/>
            <a:ext cx="5616624" cy="19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Building Circuits: ½ WEST ICRH </a:t>
            </a:r>
            <a:r>
              <a:rPr lang="fr-FR" sz="2800" dirty="0" err="1" smtClean="0"/>
              <a:t>antenna</a:t>
            </a:r>
            <a:r>
              <a:rPr lang="fr-FR" sz="2800" dirty="0" smtClean="0"/>
              <a:t> </a:t>
            </a:r>
            <a:r>
              <a:rPr lang="fr-FR" sz="2800" dirty="0" err="1" smtClean="0"/>
              <a:t>example</a:t>
            </a:r>
            <a:endParaRPr lang="en-GB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720080"/>
          </a:xfrm>
        </p:spPr>
        <p:txBody>
          <a:bodyPr/>
          <a:lstStyle/>
          <a:p>
            <a:pPr lvl="1"/>
            <a:r>
              <a:rPr lang="fr-FR" sz="2000" dirty="0" err="1" smtClean="0">
                <a:latin typeface="Courier (W1)" pitchFamily="49" charset="0"/>
              </a:rPr>
              <a:t>Scikit-rf</a:t>
            </a:r>
            <a:r>
              <a:rPr lang="fr-FR" sz="2000" dirty="0" smtClean="0"/>
              <a:t> </a:t>
            </a:r>
            <a:r>
              <a:rPr lang="fr-FR" sz="2000" dirty="0" err="1" smtClean="0"/>
              <a:t>allows</a:t>
            </a:r>
            <a:r>
              <a:rPr lang="fr-FR" sz="2000" dirty="0" smtClean="0"/>
              <a:t> building RF circuits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individual</a:t>
            </a:r>
            <a:r>
              <a:rPr lang="fr-FR" sz="2000" dirty="0" smtClean="0"/>
              <a:t> networks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pic>
        <p:nvPicPr>
          <p:cNvPr id="6" name="Picture 3" descr="C:\Users\JH218595\Documents\RFPPC2019\paper\figures\antenna_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9" y="1291910"/>
            <a:ext cx="7774039" cy="251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034" y="3858653"/>
            <a:ext cx="4724540" cy="3046988"/>
          </a:xfrm>
          <a:prstGeom prst="rect">
            <a:avLst/>
          </a:prstGeom>
          <a:solidFill>
            <a:srgbClr val="293134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connections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port1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window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window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impedance_transformer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impedance_transformer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2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load_upper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load_lower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load_upper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ground_upper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load_lower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ground_lower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]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</a:t>
            </a:r>
            <a:r>
              <a:rPr lang="en-GB" sz="1600" b="1" dirty="0">
                <a:solidFill>
                  <a:srgbClr val="93C763"/>
                </a:solidFill>
                <a:highlight>
                  <a:srgbClr val="293134"/>
                </a:highlight>
              </a:rPr>
              <a:t>return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rf</a:t>
            </a:r>
            <a:r>
              <a:rPr lang="en-GB" sz="16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Circuit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connections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endParaRPr lang="en-GB" sz="16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4932040" y="3858653"/>
            <a:ext cx="4104456" cy="259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3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4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 dirty="0" err="1" smtClean="0"/>
              <a:t>Resulting</a:t>
            </a:r>
            <a:r>
              <a:rPr lang="fr-FR" sz="2000" dirty="0" smtClean="0"/>
              <a:t> Network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calculated</a:t>
            </a:r>
            <a:r>
              <a:rPr lang="fr-FR" sz="2000" dirty="0" smtClean="0"/>
              <a:t> for all </a:t>
            </a:r>
            <a:r>
              <a:rPr lang="fr-FR" sz="2000" dirty="0" err="1" smtClean="0"/>
              <a:t>frequencies</a:t>
            </a:r>
            <a:r>
              <a:rPr lang="fr-FR" sz="2000" dirty="0" smtClean="0"/>
              <a:t> (</a:t>
            </a:r>
            <a:r>
              <a:rPr lang="fr-FR" sz="2000" dirty="0" err="1" smtClean="0"/>
              <a:t>vectorized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/>
              <a:t>S-</a:t>
            </a:r>
            <a:r>
              <a:rPr lang="fr-FR" sz="2000" dirty="0" err="1" smtClean="0"/>
              <a:t>parameters</a:t>
            </a:r>
            <a:r>
              <a:rPr lang="fr-FR" sz="2000" dirty="0" smtClean="0"/>
              <a:t> are </a:t>
            </a:r>
            <a:r>
              <a:rPr lang="fr-FR" sz="2000" dirty="0" err="1" smtClean="0"/>
              <a:t>given</a:t>
            </a:r>
            <a:r>
              <a:rPr lang="fr-FR" sz="2000" dirty="0" smtClean="0"/>
              <a:t> for </a:t>
            </a:r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Internal</a:t>
            </a:r>
            <a:r>
              <a:rPr lang="fr-FR" sz="2000" dirty="0" smtClean="0"/>
              <a:t> (at connections) and </a:t>
            </a:r>
            <a:r>
              <a:rPr lang="fr-FR" sz="2000" dirty="0" err="1" smtClean="0"/>
              <a:t>external</a:t>
            </a:r>
            <a:r>
              <a:rPr lang="fr-FR" sz="2000" dirty="0" smtClean="0"/>
              <a:t> (at ports)</a:t>
            </a:r>
          </a:p>
        </p:txBody>
      </p:sp>
    </p:spTree>
    <p:extLst>
      <p:ext uri="{BB962C8B-B14F-4D97-AF65-F5344CB8AC3E}">
        <p14:creationId xmlns:p14="http://schemas.microsoft.com/office/powerpoint/2010/main" val="11849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Building Circuits: ½ WEST ICRH </a:t>
            </a:r>
            <a:r>
              <a:rPr lang="fr-FR" sz="2800" dirty="0" err="1"/>
              <a:t>antenna</a:t>
            </a:r>
            <a:r>
              <a:rPr lang="fr-FR" sz="2800" dirty="0"/>
              <a:t> </a:t>
            </a:r>
            <a:r>
              <a:rPr lang="fr-FR" sz="2800" dirty="0" err="1"/>
              <a:t>example</a:t>
            </a:r>
            <a:endParaRPr lang="en-GB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>
                <a:latin typeface="Courier (W1)" pitchFamily="49" charset="0"/>
              </a:rPr>
              <a:t>Scikit-rf</a:t>
            </a:r>
            <a:r>
              <a:rPr lang="fr-FR" dirty="0" smtClean="0">
                <a:latin typeface="Courier (W1)" pitchFamily="49" charset="0"/>
              </a:rPr>
              <a:t> Circuit </a:t>
            </a:r>
            <a:r>
              <a:rPr lang="fr-FR" dirty="0" err="1" smtClean="0"/>
              <a:t>includes</a:t>
            </a:r>
            <a:r>
              <a:rPr lang="fr-FR" dirty="0" smtClean="0"/>
              <a:t> </a:t>
            </a:r>
            <a:r>
              <a:rPr lang="fr-FR" dirty="0" err="1" smtClean="0"/>
              <a:t>circuit’s</a:t>
            </a:r>
            <a:r>
              <a:rPr lang="fr-FR" dirty="0" smtClean="0"/>
              <a:t> graph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leads to: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4098" name="Picture 2" descr="Image result for network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79" y="1581149"/>
            <a:ext cx="1409497" cy="10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H218595\Documents\RFPPC2019\notebooks\RL_grap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9030"/>
            <a:ext cx="5936213" cy="47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707904" y="3284984"/>
            <a:ext cx="6624736" cy="161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4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5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fr-FR" sz="2000" dirty="0" err="1" smtClean="0"/>
              <a:t>Visualize</a:t>
            </a:r>
            <a:r>
              <a:rPr lang="fr-FR" sz="2000" dirty="0" smtClean="0"/>
              <a:t> </a:t>
            </a:r>
            <a:r>
              <a:rPr lang="fr-FR" sz="2000" dirty="0" err="1" smtClean="0"/>
              <a:t>each</a:t>
            </a:r>
            <a:r>
              <a:rPr lang="fr-FR" sz="2000" dirty="0" smtClean="0"/>
              <a:t> network port and </a:t>
            </a:r>
            <a:r>
              <a:rPr lang="fr-FR" sz="2000" dirty="0" err="1" smtClean="0"/>
              <a:t>char.imp</a:t>
            </a:r>
            <a:r>
              <a:rPr lang="fr-FR" sz="2000" dirty="0" smtClean="0"/>
              <a:t>.</a:t>
            </a:r>
          </a:p>
          <a:p>
            <a:pPr marL="0" lvl="1"/>
            <a:r>
              <a:rPr lang="fr-FR" sz="2000" dirty="0" err="1" smtClean="0"/>
              <a:t>Convenient</a:t>
            </a:r>
            <a:r>
              <a:rPr lang="fr-FR" sz="2000" dirty="0" smtClean="0"/>
              <a:t> for </a:t>
            </a:r>
            <a:r>
              <a:rPr lang="fr-FR" sz="2000" dirty="0" err="1" smtClean="0"/>
              <a:t>checking</a:t>
            </a:r>
            <a:r>
              <a:rPr lang="fr-FR" sz="2000" dirty="0" smtClean="0"/>
              <a:t> </a:t>
            </a:r>
            <a:r>
              <a:rPr lang="fr-FR" sz="2000" dirty="0" err="1" smtClean="0"/>
              <a:t>mistakes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247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JH218595\Documents\RFPPC2019\paper\figures\half_antenna_current_volt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7056784" cy="47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Building Circuits: ½ WEST ICRH </a:t>
            </a:r>
            <a:r>
              <a:rPr lang="fr-FR" sz="2800" dirty="0" err="1"/>
              <a:t>antenna</a:t>
            </a:r>
            <a:r>
              <a:rPr lang="fr-FR" sz="2800" dirty="0"/>
              <a:t> </a:t>
            </a:r>
            <a:r>
              <a:rPr lang="fr-FR" sz="2800" dirty="0" err="1"/>
              <a:t>example</a:t>
            </a:r>
            <a:endParaRPr lang="en-GB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fr-FR" dirty="0" smtClean="0"/>
              <a:t>S-</a:t>
            </a:r>
            <a:r>
              <a:rPr lang="fr-FR" dirty="0" err="1" smtClean="0"/>
              <a:t>parameters</a:t>
            </a:r>
            <a:r>
              <a:rPr lang="fr-FR" dirty="0" smtClean="0"/>
              <a:t> accessible </a:t>
            </a:r>
            <a:r>
              <a:rPr lang="fr-FR" dirty="0"/>
              <a:t>at </a:t>
            </a:r>
            <a:r>
              <a:rPr lang="fr-FR" dirty="0" smtClean="0"/>
              <a:t>connections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voltage and </a:t>
            </a:r>
            <a:r>
              <a:rPr lang="fr-FR" dirty="0" err="1" smtClean="0">
                <a:sym typeface="Wingdings" panose="05000000000000000000" pitchFamily="2" charset="2"/>
              </a:rPr>
              <a:t>currents</a:t>
            </a:r>
            <a:r>
              <a:rPr lang="fr-FR" dirty="0" smtClean="0">
                <a:sym typeface="Wingdings" panose="05000000000000000000" pitchFamily="2" charset="2"/>
              </a:rPr>
              <a:t> for a </a:t>
            </a:r>
            <a:r>
              <a:rPr lang="fr-FR" dirty="0" err="1" smtClean="0">
                <a:sym typeface="Wingdings" panose="05000000000000000000" pitchFamily="2" charset="2"/>
              </a:rPr>
              <a:t>given</a:t>
            </a:r>
            <a:r>
              <a:rPr lang="fr-FR" dirty="0" smtClean="0">
                <a:sym typeface="Wingdings" panose="05000000000000000000" pitchFamily="2" charset="2"/>
              </a:rPr>
              <a:t> excitation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4"/>
          <a:stretch/>
        </p:blipFill>
        <p:spPr>
          <a:xfrm>
            <a:off x="4926360" y="3248780"/>
            <a:ext cx="4217640" cy="30821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Building Circuits: ½ WEST ICRH </a:t>
            </a:r>
            <a:r>
              <a:rPr lang="fr-FR" sz="2800" dirty="0" err="1"/>
              <a:t>antenna</a:t>
            </a:r>
            <a:r>
              <a:rPr lang="fr-FR" sz="2800" dirty="0"/>
              <a:t> </a:t>
            </a:r>
            <a:r>
              <a:rPr lang="fr-FR" sz="2800" dirty="0" err="1"/>
              <a:t>example</a:t>
            </a:r>
            <a:endParaRPr lang="en-GB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fr-FR" sz="2000" dirty="0" smtClean="0"/>
              <a:t>Match Points </a:t>
            </a:r>
            <a:r>
              <a:rPr lang="fr-FR" sz="2000" dirty="0" err="1" smtClean="0"/>
              <a:t>Map</a:t>
            </a:r>
            <a:r>
              <a:rPr lang="fr-FR" sz="2000" dirty="0" smtClean="0"/>
              <a:t> for </a:t>
            </a:r>
            <a:r>
              <a:rPr lang="fr-FR" sz="2000" dirty="0" err="1" smtClean="0"/>
              <a:t>various</a:t>
            </a:r>
            <a:r>
              <a:rPr lang="fr-FR" sz="2000" dirty="0" smtClean="0"/>
              <a:t> </a:t>
            </a:r>
            <a:r>
              <a:rPr lang="fr-FR" sz="2000" dirty="0" err="1" smtClean="0"/>
              <a:t>loadin</a:t>
            </a:r>
            <a:r>
              <a:rPr lang="fr-FR" sz="2000" dirty="0" err="1" smtClean="0"/>
              <a:t>g</a:t>
            </a:r>
            <a:r>
              <a:rPr lang="fr-FR" sz="2000" dirty="0" smtClean="0"/>
              <a:t> cases: </a:t>
            </a:r>
            <a:r>
              <a:rPr lang="fr-FR" sz="2000" dirty="0"/>
              <a:t>VSWR (</a:t>
            </a:r>
            <a:r>
              <a:rPr lang="fr-FR" sz="2000" dirty="0" err="1"/>
              <a:t>C</a:t>
            </a:r>
            <a:r>
              <a:rPr lang="fr-FR" sz="2000" baseline="-25000" dirty="0" err="1"/>
              <a:t>top</a:t>
            </a:r>
            <a:r>
              <a:rPr lang="fr-FR" sz="2000" dirty="0"/>
              <a:t>, </a:t>
            </a:r>
            <a:r>
              <a:rPr lang="fr-FR" sz="2000" dirty="0" err="1"/>
              <a:t>C</a:t>
            </a:r>
            <a:r>
              <a:rPr lang="fr-FR" sz="2000" baseline="-25000" dirty="0" err="1"/>
              <a:t>bot</a:t>
            </a:r>
            <a:r>
              <a:rPr lang="fr-FR" sz="2000" dirty="0"/>
              <a:t>) </a:t>
            </a:r>
            <a:endParaRPr lang="en-GB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0" y="1434314"/>
            <a:ext cx="5521842" cy="3650870"/>
            <a:chOff x="0" y="2169800"/>
            <a:chExt cx="5521842" cy="3650870"/>
          </a:xfrm>
        </p:grpSpPr>
        <p:pic>
          <p:nvPicPr>
            <p:cNvPr id="1026" name="Picture 2" descr="C:\Users\JH218595\Documents\RFPPC2019\notebooks\MatchC1C2_vs_Zload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9800"/>
              <a:ext cx="5521842" cy="3650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avec flèche 6"/>
            <p:cNvCxnSpPr/>
            <p:nvPr/>
          </p:nvCxnSpPr>
          <p:spPr>
            <a:xfrm>
              <a:off x="1619672" y="4725144"/>
              <a:ext cx="864096" cy="7200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1619672" y="4440140"/>
              <a:ext cx="288032" cy="28500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H="1">
              <a:off x="2699792" y="3910091"/>
              <a:ext cx="565185" cy="103107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H="1">
              <a:off x="1907704" y="3910091"/>
              <a:ext cx="1357273" cy="23898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899592" y="4066906"/>
              <a:ext cx="724688" cy="87426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26" idx="3"/>
            </p:cNvCxnSpPr>
            <p:nvPr/>
          </p:nvCxnSpPr>
          <p:spPr>
            <a:xfrm>
              <a:off x="1349942" y="5062131"/>
              <a:ext cx="1286226" cy="2305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112548" y="4666347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/>
                <a:t>0.2+30j</a:t>
              </a:r>
              <a:endParaRPr lang="en-GB" sz="105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259273" y="3733625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/>
                <a:t>0.5+30j</a:t>
              </a:r>
              <a:endParaRPr lang="en-GB" sz="105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18038" y="4935173"/>
              <a:ext cx="6319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/>
                <a:t>1.0+30j</a:t>
              </a:r>
              <a:endParaRPr lang="en-GB" sz="1050" dirty="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1902001" y="2972430"/>
              <a:ext cx="2093935" cy="11949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H="1">
              <a:off x="3851921" y="3091925"/>
              <a:ext cx="144015" cy="170522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4000520" y="2845380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/>
                <a:t>1.5+30j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6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full WEST ICRH </a:t>
            </a:r>
            <a:r>
              <a:rPr lang="fr-FR" dirty="0" err="1" smtClean="0"/>
              <a:t>antenna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1196752"/>
            <a:ext cx="5616624" cy="5139869"/>
          </a:xfrm>
          <a:prstGeom prst="rect">
            <a:avLst/>
          </a:prstGeom>
          <a:solidFill>
            <a:srgbClr val="293134"/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connections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66747B"/>
                </a:solidFill>
                <a:highlight>
                  <a:srgbClr val="293134"/>
                </a:highlight>
              </a:rPr>
              <a:t># left conjugate T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left_port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left_window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left_window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left_impedance_transformer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left_impedance_transformer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capa_left_upper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left_bridge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2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capa_left_lower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66747B"/>
                </a:solidFill>
                <a:highlight>
                  <a:srgbClr val="293134"/>
                </a:highlight>
              </a:rPr>
              <a:t># right conjugate T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right_port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right_window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right_window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right_impedance_transformer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right_impedance_transformer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capa_right_upper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right_bridge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2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capa_right_lower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66747B"/>
                </a:solidFill>
                <a:highlight>
                  <a:srgbClr val="293134"/>
                </a:highlight>
              </a:rPr>
              <a:t># front face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capa_left_upper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front_face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capa_left_lower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front_face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2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capa_right_upper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front_face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      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[(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capa_right_lower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err="1">
                <a:solidFill>
                  <a:srgbClr val="E0E2E4"/>
                </a:solidFill>
                <a:highlight>
                  <a:srgbClr val="293134"/>
                </a:highlight>
              </a:rPr>
              <a:t>front_face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16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1600" dirty="0">
                <a:solidFill>
                  <a:srgbClr val="FFCD22"/>
                </a:solidFill>
                <a:highlight>
                  <a:srgbClr val="293134"/>
                </a:highlight>
              </a:rPr>
              <a:t>3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)],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 smtClean="0">
                <a:solidFill>
                  <a:srgbClr val="E8E2B7"/>
                </a:solidFill>
                <a:highlight>
                  <a:srgbClr val="293134"/>
                </a:highlight>
              </a:rPr>
              <a:t>]</a:t>
            </a:r>
            <a:endParaRPr lang="en-GB" sz="16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16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circuit = </a:t>
            </a:r>
            <a:r>
              <a:rPr lang="en-GB" sz="1600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rf</a:t>
            </a:r>
            <a:r>
              <a:rPr lang="en-GB" sz="1600" dirty="0" err="1" smtClean="0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1600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Circuit</a:t>
            </a:r>
            <a:r>
              <a:rPr lang="en-GB" sz="1600" dirty="0" smtClean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16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connections</a:t>
            </a:r>
            <a:r>
              <a:rPr lang="en-GB" sz="16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endParaRPr lang="en-GB" sz="1600" dirty="0"/>
          </a:p>
        </p:txBody>
      </p:sp>
      <p:pic>
        <p:nvPicPr>
          <p:cNvPr id="5124" name="Picture 4" descr="C:\Users\JH218595\Documents\RFPPC2019\notebooks\antenna_graph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7778">
            <a:off x="4156247" y="1688466"/>
            <a:ext cx="6234659" cy="41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WEST ICRH </a:t>
            </a:r>
            <a:r>
              <a:rPr lang="fr-FR" dirty="0" err="1" smtClean="0"/>
              <a:t>Matching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>
                <a:latin typeface="Courier (W1)" pitchFamily="49" charset="0"/>
              </a:rPr>
              <a:t>scipy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, the 4 capacitances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deduced</a:t>
            </a:r>
            <a:r>
              <a:rPr lang="fr-FR" dirty="0" smtClean="0"/>
              <a:t> to match the </a:t>
            </a:r>
            <a:r>
              <a:rPr lang="fr-FR" dirty="0" err="1" smtClean="0"/>
              <a:t>antenna</a:t>
            </a:r>
            <a:r>
              <a:rPr lang="fr-FR" dirty="0" smtClean="0"/>
              <a:t> for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16832"/>
            <a:ext cx="8439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39841"/>
            <a:ext cx="5486876" cy="365791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024336" cy="149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5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031119" y="764704"/>
            <a:ext cx="2317717" cy="1224136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6031119" y="1124744"/>
            <a:ext cx="1240261" cy="864096"/>
          </a:xfrm>
          <a:prstGeom prst="rect">
            <a:avLst/>
          </a:prstGeom>
          <a:solidFill>
            <a:schemeClr val="accent2">
              <a:alpha val="3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urier (W1)" pitchFamily="49" charset="0"/>
              </a:rPr>
              <a:t>ntw1</a:t>
            </a:r>
            <a:endParaRPr lang="en-GB" dirty="0">
              <a:latin typeface="Courier (W1)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(W1)" pitchFamily="49" charset="0"/>
              </a:rPr>
              <a:t>Scikit-rf</a:t>
            </a:r>
            <a:r>
              <a:rPr lang="en-US" dirty="0" smtClean="0"/>
              <a:t> functionalities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1"/>
            <a:ext cx="5184576" cy="5328568"/>
          </a:xfrm>
        </p:spPr>
        <p:txBody>
          <a:bodyPr/>
          <a:lstStyle/>
          <a:p>
            <a:r>
              <a:rPr lang="en-US" dirty="0" err="1" smtClean="0"/>
              <a:t>Stiching</a:t>
            </a:r>
            <a:r>
              <a:rPr lang="en-US" dirty="0" smtClean="0"/>
              <a:t> Networks</a:t>
            </a:r>
          </a:p>
          <a:p>
            <a:pPr lvl="1"/>
            <a:r>
              <a:rPr lang="en-GB" sz="2000" dirty="0" smtClean="0"/>
              <a:t>Combines two </a:t>
            </a:r>
            <a:r>
              <a:rPr lang="en-GB" sz="2000" dirty="0"/>
              <a:t>networks that cover different frequency </a:t>
            </a:r>
            <a:r>
              <a:rPr lang="en-GB" sz="2000" dirty="0" smtClean="0"/>
              <a:t>into </a:t>
            </a:r>
            <a:r>
              <a:rPr lang="en-GB" sz="2000" dirty="0"/>
              <a:t>a single network</a:t>
            </a:r>
            <a:endParaRPr lang="en-US" sz="2000" dirty="0" smtClean="0"/>
          </a:p>
          <a:p>
            <a:r>
              <a:rPr lang="en-US" dirty="0" smtClean="0"/>
              <a:t>Arithmetic Operations</a:t>
            </a:r>
          </a:p>
          <a:p>
            <a:pPr lvl="1"/>
            <a:r>
              <a:rPr lang="en-GB" sz="2000" dirty="0"/>
              <a:t>Element-wise </a:t>
            </a:r>
            <a:r>
              <a:rPr lang="en-GB" sz="2000" dirty="0" smtClean="0"/>
              <a:t>operations </a:t>
            </a:r>
            <a:r>
              <a:rPr lang="en-GB" sz="2000" dirty="0"/>
              <a:t>on </a:t>
            </a:r>
            <a:r>
              <a:rPr lang="en-GB" sz="2000" dirty="0" smtClean="0"/>
              <a:t>s-parameters</a:t>
            </a:r>
          </a:p>
          <a:p>
            <a:pPr lvl="3"/>
            <a:r>
              <a:rPr lang="fr-FR" sz="2000" dirty="0" smtClean="0"/>
              <a:t> Ex: Phase </a:t>
            </a:r>
            <a:r>
              <a:rPr lang="fr-FR" sz="2000" dirty="0" err="1" smtClean="0"/>
              <a:t>difference</a:t>
            </a:r>
            <a:endParaRPr lang="fr-FR" sz="2000" dirty="0" smtClean="0"/>
          </a:p>
          <a:p>
            <a:pPr lvl="1"/>
            <a:r>
              <a:rPr lang="fr-FR" sz="2000" dirty="0" err="1" smtClean="0"/>
              <a:t>Comparison</a:t>
            </a:r>
            <a:r>
              <a:rPr lang="fr-FR" sz="2000" dirty="0" smtClean="0"/>
              <a:t> </a:t>
            </a:r>
            <a:r>
              <a:rPr lang="fr-FR" sz="2000" dirty="0" err="1" smtClean="0"/>
              <a:t>operators</a:t>
            </a:r>
            <a:r>
              <a:rPr lang="fr-FR" sz="2000" dirty="0" smtClean="0"/>
              <a:t> (==)</a:t>
            </a:r>
          </a:p>
          <a:p>
            <a:r>
              <a:rPr lang="fr-FR" dirty="0" smtClean="0"/>
              <a:t>Interpolation, </a:t>
            </a:r>
            <a:r>
              <a:rPr lang="fr-FR" dirty="0" err="1" smtClean="0"/>
              <a:t>resampling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RFPPC2019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PAGE </a:t>
            </a:r>
            <a:fld id="{3EAC339A-0056-46CF-975B-EF2230DB338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07390" y="2204864"/>
            <a:ext cx="2525050" cy="369332"/>
          </a:xfrm>
          <a:prstGeom prst="rect">
            <a:avLst/>
          </a:prstGeom>
          <a:solidFill>
            <a:srgbClr val="293134"/>
          </a:solidFill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stich(ntw1, ntw2)</a:t>
            </a:r>
            <a:endParaRPr lang="en-GB" dirty="0">
              <a:solidFill>
                <a:srgbClr val="E0E2E4"/>
              </a:solidFill>
              <a:highlight>
                <a:srgbClr val="293134"/>
              </a:highligh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56243" y="3091026"/>
            <a:ext cx="2044149" cy="369332"/>
          </a:xfrm>
          <a:prstGeom prst="rect">
            <a:avLst/>
          </a:prstGeom>
          <a:solidFill>
            <a:srgbClr val="293134"/>
          </a:solidFill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ntw1 </a:t>
            </a:r>
            <a:r>
              <a:rPr lang="en-GB" dirty="0" smtClean="0">
                <a:solidFill>
                  <a:srgbClr val="E8E2B7"/>
                </a:solidFill>
                <a:highlight>
                  <a:srgbClr val="293134"/>
                </a:highlight>
              </a:rPr>
              <a:t>+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ntw2</a:t>
            </a:r>
            <a:endParaRPr lang="en-GB" dirty="0">
              <a:solidFill>
                <a:srgbClr val="E0E2E4"/>
              </a:solidFill>
              <a:highlight>
                <a:srgbClr val="293134"/>
              </a:highligh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6664" y="6462628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(W1)" pitchFamily="49" charset="0"/>
                <a:hlinkClick r:id="rId2"/>
              </a:rPr>
              <a:t>Scikit-rf</a:t>
            </a:r>
            <a:r>
              <a:rPr lang="fr-FR" dirty="0" smtClean="0">
                <a:hlinkClick r:id="rId2"/>
              </a:rPr>
              <a:t> documentation</a:t>
            </a:r>
            <a:endParaRPr lang="en-GB" dirty="0"/>
          </a:p>
        </p:txBody>
      </p:sp>
      <p:sp>
        <p:nvSpPr>
          <p:cNvPr id="58" name="ZoneTexte 57"/>
          <p:cNvSpPr txBox="1"/>
          <p:nvPr/>
        </p:nvSpPr>
        <p:spPr>
          <a:xfrm>
            <a:off x="8748464" y="18448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7310060" y="1124744"/>
            <a:ext cx="1038776" cy="864096"/>
          </a:xfrm>
          <a:prstGeom prst="rect">
            <a:avLst/>
          </a:prstGeom>
          <a:solidFill>
            <a:schemeClr val="accent4">
              <a:alpha val="3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urier (W1)" pitchFamily="49" charset="0"/>
              </a:rPr>
              <a:t>ntw2</a:t>
            </a:r>
            <a:endParaRPr lang="en-GB" dirty="0">
              <a:latin typeface="Courier (W1)" pitchFamily="49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891982" y="7554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(W1)" pitchFamily="49" charset="0"/>
              </a:rPr>
              <a:t>ntw</a:t>
            </a:r>
            <a:endParaRPr lang="en-GB" dirty="0">
              <a:latin typeface="Courier (W1)" pitchFamily="49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940152" y="1988840"/>
            <a:ext cx="273981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56243" y="3635732"/>
            <a:ext cx="2044149" cy="369332"/>
          </a:xfrm>
          <a:prstGeom prst="rect">
            <a:avLst/>
          </a:prstGeom>
          <a:solidFill>
            <a:srgbClr val="293134"/>
          </a:solidFill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ntw1 </a:t>
            </a:r>
            <a:r>
              <a:rPr lang="en-GB" dirty="0" smtClean="0">
                <a:solidFill>
                  <a:srgbClr val="E8E2B7"/>
                </a:solidFill>
                <a:highlight>
                  <a:srgbClr val="293134"/>
                </a:highlight>
              </a:rPr>
              <a:t>–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ntw2</a:t>
            </a:r>
            <a:endParaRPr lang="en-GB" dirty="0">
              <a:solidFill>
                <a:srgbClr val="E0E2E4"/>
              </a:solidFill>
              <a:highlight>
                <a:srgbClr val="293134"/>
              </a:highligh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56243" y="4139788"/>
            <a:ext cx="2044149" cy="369332"/>
          </a:xfrm>
          <a:prstGeom prst="rect">
            <a:avLst/>
          </a:prstGeom>
          <a:solidFill>
            <a:srgbClr val="293134"/>
          </a:solidFill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ntw1 </a:t>
            </a:r>
            <a:r>
              <a:rPr lang="en-GB" dirty="0" smtClean="0">
                <a:solidFill>
                  <a:srgbClr val="E8E2B7"/>
                </a:solidFill>
                <a:highlight>
                  <a:srgbClr val="293134"/>
                </a:highlight>
              </a:rPr>
              <a:t>*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ntw2</a:t>
            </a:r>
            <a:endParaRPr lang="en-GB" dirty="0">
              <a:solidFill>
                <a:srgbClr val="E0E2E4"/>
              </a:solidFill>
              <a:highlight>
                <a:srgbClr val="293134"/>
              </a:highligh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56243" y="4643844"/>
            <a:ext cx="2044149" cy="369332"/>
          </a:xfrm>
          <a:prstGeom prst="rect">
            <a:avLst/>
          </a:prstGeom>
          <a:solidFill>
            <a:srgbClr val="293134"/>
          </a:solidFill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ntw1 </a:t>
            </a:r>
            <a:r>
              <a:rPr lang="en-GB" dirty="0" smtClean="0">
                <a:solidFill>
                  <a:srgbClr val="E8E2B7"/>
                </a:solidFill>
                <a:highlight>
                  <a:srgbClr val="293134"/>
                </a:highlight>
              </a:rPr>
              <a:t>/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ntw2</a:t>
            </a:r>
            <a:endParaRPr lang="en-GB" dirty="0">
              <a:solidFill>
                <a:srgbClr val="E0E2E4"/>
              </a:solidFill>
              <a:highlight>
                <a:srgbClr val="293134"/>
              </a:highlight>
            </a:endParaRPr>
          </a:p>
        </p:txBody>
      </p:sp>
      <p:cxnSp>
        <p:nvCxnSpPr>
          <p:cNvPr id="67" name="Connecteur droit avec flèche 66"/>
          <p:cNvCxnSpPr>
            <a:endCxn id="65" idx="1"/>
          </p:cNvCxnSpPr>
          <p:nvPr/>
        </p:nvCxnSpPr>
        <p:spPr>
          <a:xfrm>
            <a:off x="3851920" y="4139788"/>
            <a:ext cx="2204323" cy="6887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1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511616" y="1124744"/>
            <a:ext cx="3168352" cy="15121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(W1)" pitchFamily="49" charset="0"/>
              </a:rPr>
              <a:t>Scikit-rf</a:t>
            </a:r>
            <a:r>
              <a:rPr lang="en-US" dirty="0" smtClean="0"/>
              <a:t> functionalities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1"/>
            <a:ext cx="4964604" cy="5328568"/>
          </a:xfrm>
        </p:spPr>
        <p:txBody>
          <a:bodyPr/>
          <a:lstStyle/>
          <a:p>
            <a:r>
              <a:rPr lang="en-US" dirty="0" smtClean="0"/>
              <a:t>Cascading Networks</a:t>
            </a:r>
          </a:p>
          <a:p>
            <a:pPr lvl="1"/>
            <a:r>
              <a:rPr lang="en-GB" sz="2000" dirty="0" smtClean="0"/>
              <a:t>Effect of mismatched </a:t>
            </a:r>
            <a:r>
              <a:rPr lang="en-GB" sz="2000" dirty="0"/>
              <a:t>port </a:t>
            </a:r>
            <a:r>
              <a:rPr lang="en-GB" sz="2000" dirty="0" smtClean="0"/>
              <a:t>impedances</a:t>
            </a:r>
            <a:br>
              <a:rPr lang="en-GB" sz="2000" dirty="0" smtClean="0"/>
            </a:br>
            <a:r>
              <a:rPr lang="en-GB" sz="2000" dirty="0" smtClean="0"/>
              <a:t>taken into account</a:t>
            </a:r>
          </a:p>
          <a:p>
            <a:endParaRPr lang="en-US" dirty="0" smtClean="0"/>
          </a:p>
          <a:p>
            <a:r>
              <a:rPr lang="en-US" dirty="0" err="1" smtClean="0"/>
              <a:t>Deembedding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RFPPC2019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PAGE </a:t>
            </a:r>
            <a:fld id="{3EAC339A-0056-46CF-975B-EF2230DB338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7" name="Groupe 16"/>
          <p:cNvGrpSpPr/>
          <p:nvPr/>
        </p:nvGrpSpPr>
        <p:grpSpPr>
          <a:xfrm>
            <a:off x="7020272" y="1448780"/>
            <a:ext cx="1872208" cy="1080120"/>
            <a:chOff x="1616160" y="1916832"/>
            <a:chExt cx="1872208" cy="1080120"/>
          </a:xfrm>
        </p:grpSpPr>
        <p:grpSp>
          <p:nvGrpSpPr>
            <p:cNvPr id="12" name="Groupe 11"/>
            <p:cNvGrpSpPr/>
            <p:nvPr/>
          </p:nvGrpSpPr>
          <p:grpSpPr>
            <a:xfrm>
              <a:off x="1616160" y="2132856"/>
              <a:ext cx="1872208" cy="144016"/>
              <a:chOff x="1619672" y="2132856"/>
              <a:chExt cx="1872208" cy="144016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lipse 9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616160" y="2636912"/>
              <a:ext cx="1872208" cy="144016"/>
              <a:chOff x="1619672" y="2132856"/>
              <a:chExt cx="1872208" cy="144016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lipse 14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58198" y="1916832"/>
              <a:ext cx="1188132" cy="108012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Courier (W1)" pitchFamily="49" charset="0"/>
                </a:rPr>
                <a:t>ntw2</a:t>
              </a:r>
              <a:endParaRPr lang="en-GB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291644" y="1448780"/>
            <a:ext cx="1872208" cy="1080120"/>
            <a:chOff x="1616160" y="1916832"/>
            <a:chExt cx="1872208" cy="1080120"/>
          </a:xfrm>
        </p:grpSpPr>
        <p:grpSp>
          <p:nvGrpSpPr>
            <p:cNvPr id="19" name="Groupe 18"/>
            <p:cNvGrpSpPr/>
            <p:nvPr/>
          </p:nvGrpSpPr>
          <p:grpSpPr>
            <a:xfrm>
              <a:off x="1616160" y="2132856"/>
              <a:ext cx="1872208" cy="144016"/>
              <a:chOff x="1619672" y="2132856"/>
              <a:chExt cx="1872208" cy="144016"/>
            </a:xfrm>
          </p:grpSpPr>
          <p:cxnSp>
            <p:nvCxnSpPr>
              <p:cNvPr id="25" name="Connecteur droit 24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lipse 25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1616160" y="2636912"/>
              <a:ext cx="1872208" cy="144016"/>
              <a:chOff x="1619672" y="2132856"/>
              <a:chExt cx="1872208" cy="144016"/>
            </a:xfrm>
          </p:grpSpPr>
          <p:cxnSp>
            <p:nvCxnSpPr>
              <p:cNvPr id="22" name="Connecteur droit 21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lipse 22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958198" y="1916832"/>
              <a:ext cx="1188132" cy="108012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Courier (W1)" pitchFamily="49" charset="0"/>
                </a:rPr>
                <a:t>ntw1</a:t>
              </a:r>
              <a:endParaRPr lang="en-GB" dirty="0">
                <a:latin typeface="Courier (W1)" pitchFamily="49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047327" y="2881868"/>
            <a:ext cx="2089033" cy="369332"/>
          </a:xfrm>
          <a:prstGeom prst="rect">
            <a:avLst/>
          </a:prstGeom>
          <a:solidFill>
            <a:srgbClr val="293134"/>
          </a:solidFill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ntw1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ntw2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759260" y="11467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(W1)" pitchFamily="49" charset="0"/>
              </a:rPr>
              <a:t>ntw</a:t>
            </a:r>
            <a:endParaRPr lang="en-GB" dirty="0">
              <a:latin typeface="Courier (W1)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11616" y="3925488"/>
            <a:ext cx="3168352" cy="151216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7020272" y="4249524"/>
            <a:ext cx="1872208" cy="1080120"/>
            <a:chOff x="1616160" y="1916832"/>
            <a:chExt cx="1872208" cy="1080120"/>
          </a:xfrm>
          <a:solidFill>
            <a:schemeClr val="bg1">
              <a:lumMod val="95000"/>
            </a:schemeClr>
          </a:solidFill>
        </p:grpSpPr>
        <p:grpSp>
          <p:nvGrpSpPr>
            <p:cNvPr id="33" name="Groupe 32"/>
            <p:cNvGrpSpPr/>
            <p:nvPr/>
          </p:nvGrpSpPr>
          <p:grpSpPr>
            <a:xfrm>
              <a:off x="1616160" y="2132856"/>
              <a:ext cx="1872208" cy="144016"/>
              <a:chOff x="1619672" y="2132856"/>
              <a:chExt cx="1872208" cy="144016"/>
            </a:xfrm>
            <a:grpFill/>
          </p:grpSpPr>
          <p:cxnSp>
            <p:nvCxnSpPr>
              <p:cNvPr id="39" name="Connecteur droit 38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0" name="Ellipse 39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1616160" y="2636912"/>
              <a:ext cx="1872208" cy="144016"/>
              <a:chOff x="1619672" y="2132856"/>
              <a:chExt cx="1872208" cy="144016"/>
            </a:xfrm>
            <a:grpFill/>
          </p:grpSpPr>
          <p:cxnSp>
            <p:nvCxnSpPr>
              <p:cNvPr id="36" name="Connecteur droit 35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958198" y="1916832"/>
              <a:ext cx="1188132" cy="1080120"/>
            </a:xfrm>
            <a:prstGeom prst="rect">
              <a:avLst/>
            </a:pr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Courier (W1)" pitchFamily="49" charset="0"/>
                </a:rPr>
                <a:t>ntw2</a:t>
              </a:r>
              <a:endParaRPr lang="en-GB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5291644" y="4249524"/>
            <a:ext cx="1872208" cy="1080120"/>
            <a:chOff x="1616160" y="1916832"/>
            <a:chExt cx="1872208" cy="1080120"/>
          </a:xfrm>
          <a:solidFill>
            <a:schemeClr val="bg1">
              <a:lumMod val="95000"/>
            </a:schemeClr>
          </a:solidFill>
        </p:grpSpPr>
        <p:grpSp>
          <p:nvGrpSpPr>
            <p:cNvPr id="43" name="Groupe 42"/>
            <p:cNvGrpSpPr/>
            <p:nvPr/>
          </p:nvGrpSpPr>
          <p:grpSpPr>
            <a:xfrm>
              <a:off x="1616160" y="2132856"/>
              <a:ext cx="1872208" cy="144016"/>
              <a:chOff x="1619672" y="2132856"/>
              <a:chExt cx="1872208" cy="144016"/>
            </a:xfrm>
            <a:grpFill/>
          </p:grpSpPr>
          <p:cxnSp>
            <p:nvCxnSpPr>
              <p:cNvPr id="49" name="Connecteur droit 48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50" name="Ellipse 49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1616160" y="2636912"/>
              <a:ext cx="1872208" cy="144016"/>
              <a:chOff x="1619672" y="2132856"/>
              <a:chExt cx="1872208" cy="144016"/>
            </a:xfrm>
            <a:grpFill/>
          </p:grpSpPr>
          <p:cxnSp>
            <p:nvCxnSpPr>
              <p:cNvPr id="46" name="Connecteur droit 45"/>
              <p:cNvCxnSpPr/>
              <p:nvPr/>
            </p:nvCxnSpPr>
            <p:spPr>
              <a:xfrm>
                <a:off x="1691680" y="2204864"/>
                <a:ext cx="1728192" cy="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7" name="Ellipse 46"/>
              <p:cNvSpPr/>
              <p:nvPr/>
            </p:nvSpPr>
            <p:spPr>
              <a:xfrm>
                <a:off x="3347864" y="2132856"/>
                <a:ext cx="144016" cy="144016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1619672" y="2132856"/>
                <a:ext cx="144016" cy="144016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958198" y="1916832"/>
              <a:ext cx="1188132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Courier (W1)" pitchFamily="49" charset="0"/>
                </a:rPr>
                <a:t>ntw1</a:t>
              </a:r>
              <a:endParaRPr lang="en-GB" dirty="0">
                <a:latin typeface="Courier (W1)" pitchFamily="49" charset="0"/>
              </a:endParaRPr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6759260" y="394746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(W1)" pitchFamily="49" charset="0"/>
              </a:rPr>
              <a:t>ntw</a:t>
            </a:r>
            <a:endParaRPr lang="en-GB" dirty="0">
              <a:latin typeface="Courier (W1)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47327" y="5661248"/>
            <a:ext cx="2448106" cy="369332"/>
          </a:xfrm>
          <a:prstGeom prst="rect">
            <a:avLst/>
          </a:prstGeom>
          <a:solidFill>
            <a:srgbClr val="293134"/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ntw1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dirty="0" smtClean="0">
                <a:solidFill>
                  <a:srgbClr val="E0E2E4"/>
                </a:solidFill>
                <a:highlight>
                  <a:srgbClr val="293134"/>
                </a:highlight>
              </a:rPr>
              <a:t>ntw2.inv</a:t>
            </a:r>
            <a:endParaRPr lang="en-GB" dirty="0">
              <a:solidFill>
                <a:srgbClr val="E0E2E4"/>
              </a:solidFill>
              <a:highlight>
                <a:srgbClr val="293134"/>
              </a:highligh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6664" y="6462628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(W1)" pitchFamily="49" charset="0"/>
                <a:hlinkClick r:id="rId2"/>
              </a:rPr>
              <a:t>Scikit-rf</a:t>
            </a:r>
            <a:r>
              <a:rPr lang="fr-FR" dirty="0" smtClean="0">
                <a:hlinkClick r:id="rId2"/>
              </a:rPr>
              <a:t> 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92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328568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science is founded on reproducing experiments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Closed-source codes lead to an obvious reproducibility problem. Research tools should ideally be open.</a:t>
            </a:r>
          </a:p>
          <a:p>
            <a:pPr lvl="1"/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(W1)" pitchFamily="49" charset="0"/>
              </a:rPr>
              <a:t>Scikit-rf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an open-source Python package developed for RF/Microwave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0000" lvl="3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and scalable library for network analysis and calibration</a:t>
            </a:r>
          </a:p>
          <a:p>
            <a:pPr marL="360000" lvl="3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Naturally compatible with the rich and modern scientific Python ecosystem,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notebooks and on-line 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virtualizations services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-360000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simulate the WEST ICRH antennas. 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-36000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Open-source and reproducible work-flow adds confidence in the fact that future staff could use and extend 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AF08AF5F-965D-462D-BE12-524D13934A5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WEST </a:t>
            </a:r>
            <a:r>
              <a:rPr lang="en-GB" sz="3600" dirty="0"/>
              <a:t>Antenna Matching </a:t>
            </a:r>
            <a:r>
              <a:rPr lang="en-GB" sz="3600" dirty="0" smtClean="0"/>
              <a:t>Capacitors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328568"/>
          </a:xfrm>
        </p:spPr>
        <p:txBody>
          <a:bodyPr/>
          <a:lstStyle/>
          <a:p>
            <a:pPr lvl="1"/>
            <a:r>
              <a:rPr lang="fr-FR" sz="2000" dirty="0" err="1" smtClean="0"/>
              <a:t>From</a:t>
            </a:r>
            <a:r>
              <a:rPr lang="fr-FR" sz="2000" dirty="0" smtClean="0"/>
              <a:t> full-</a:t>
            </a:r>
            <a:r>
              <a:rPr lang="fr-FR" sz="2000" dirty="0" err="1" smtClean="0"/>
              <a:t>wave</a:t>
            </a:r>
            <a:r>
              <a:rPr lang="fr-FR" sz="2000" dirty="0" smtClean="0"/>
              <a:t> model [1] of the </a:t>
            </a:r>
            <a:r>
              <a:rPr lang="fr-FR" sz="2000" dirty="0" err="1" smtClean="0"/>
              <a:t>capacitor</a:t>
            </a:r>
            <a:r>
              <a:rPr lang="fr-FR" sz="2000" dirty="0" smtClean="0"/>
              <a:t> at </a:t>
            </a:r>
            <a:r>
              <a:rPr lang="fr-FR" sz="2000" dirty="0" err="1" smtClean="0"/>
              <a:t>various</a:t>
            </a:r>
            <a:r>
              <a:rPr lang="fr-FR" sz="2000" dirty="0" smtClean="0"/>
              <a:t> positions</a:t>
            </a:r>
            <a:endParaRPr lang="en-GB" sz="2000" dirty="0" smtClean="0"/>
          </a:p>
          <a:p>
            <a:pPr lvl="1"/>
            <a:r>
              <a:rPr lang="en-GB" sz="2000" dirty="0" smtClean="0"/>
              <a:t>Importing </a:t>
            </a:r>
            <a:r>
              <a:rPr lang="en-GB" sz="2000" dirty="0"/>
              <a:t>all .</a:t>
            </a:r>
            <a:r>
              <a:rPr lang="en-GB" sz="2000" dirty="0" err="1"/>
              <a:t>sNp</a:t>
            </a:r>
            <a:r>
              <a:rPr lang="en-GB" sz="2000" dirty="0"/>
              <a:t> files and plot Re[S</a:t>
            </a:r>
            <a:r>
              <a:rPr lang="en-GB" sz="2000" baseline="-25000" dirty="0"/>
              <a:t>21</a:t>
            </a:r>
            <a:r>
              <a:rPr lang="en-GB" sz="2000" dirty="0"/>
              <a:t>] for a </a:t>
            </a:r>
            <a:r>
              <a:rPr lang="en-GB" sz="2000" dirty="0" smtClean="0"/>
              <a:t>subset of the frequency </a:t>
            </a:r>
            <a:r>
              <a:rPr lang="en-GB" sz="2000" dirty="0"/>
              <a:t>band:</a:t>
            </a:r>
          </a:p>
          <a:p>
            <a:pPr lvl="1"/>
            <a:endParaRPr lang="en-GB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008" y="1844824"/>
            <a:ext cx="9036496" cy="1015663"/>
          </a:xfrm>
          <a:prstGeom prst="rect">
            <a:avLst/>
          </a:prstGeom>
          <a:solidFill>
            <a:srgbClr val="293134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93C763"/>
                </a:solidFill>
                <a:highlight>
                  <a:srgbClr val="293134"/>
                </a:highlight>
              </a:rPr>
              <a:t>import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skrf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b="1" dirty="0">
                <a:solidFill>
                  <a:srgbClr val="93C763"/>
                </a:solidFill>
                <a:highlight>
                  <a:srgbClr val="293134"/>
                </a:highlight>
              </a:rPr>
              <a:t>as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rf</a:t>
            </a:r>
            <a:endParaRPr lang="en-GB" sz="20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capas_set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rf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NetworkSet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from_dir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FF8409"/>
                </a:solidFill>
                <a:highlight>
                  <a:srgbClr val="293134"/>
                </a:highlight>
              </a:rPr>
              <a:t>'</a:t>
            </a:r>
            <a:r>
              <a:rPr lang="en-GB" sz="2000" dirty="0" err="1">
                <a:solidFill>
                  <a:srgbClr val="FF8409"/>
                </a:solidFill>
                <a:highlight>
                  <a:srgbClr val="293134"/>
                </a:highlight>
              </a:rPr>
              <a:t>S_Matrices</a:t>
            </a:r>
            <a:r>
              <a:rPr lang="en-GB" sz="2000" dirty="0">
                <a:solidFill>
                  <a:srgbClr val="FF8409"/>
                </a:solidFill>
                <a:highlight>
                  <a:srgbClr val="293134"/>
                </a:highlight>
              </a:rPr>
              <a:t>/Antenna/Capacitor'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endParaRPr lang="en-GB" sz="20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capas_set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[</a:t>
            </a:r>
            <a:r>
              <a:rPr lang="en-GB" sz="2000" dirty="0">
                <a:solidFill>
                  <a:srgbClr val="FF8409"/>
                </a:solidFill>
                <a:highlight>
                  <a:srgbClr val="293134"/>
                </a:highlight>
              </a:rPr>
              <a:t>'20-80 MHz'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].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plot_s_re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m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FFCD22"/>
                </a:solidFill>
                <a:highlight>
                  <a:srgbClr val="293134"/>
                </a:highlight>
              </a:rPr>
              <a:t>1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n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FFCD22"/>
                </a:solidFill>
                <a:highlight>
                  <a:srgbClr val="293134"/>
                </a:highlight>
              </a:rPr>
              <a:t>0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 </a:t>
            </a:r>
            <a:r>
              <a:rPr lang="en-GB" sz="2000" dirty="0">
                <a:solidFill>
                  <a:srgbClr val="66747B"/>
                </a:solidFill>
                <a:highlight>
                  <a:srgbClr val="293134"/>
                </a:highlight>
              </a:rPr>
              <a:t># Indexing starts at 0 in Python</a:t>
            </a:r>
            <a:endParaRPr lang="en-GB" sz="2000" dirty="0"/>
          </a:p>
        </p:txBody>
      </p:sp>
      <p:pic>
        <p:nvPicPr>
          <p:cNvPr id="8" name="Picture 9" descr="C:\Users\JH218595\Documents\RFPPC2019\paper\figures\capas_set_S21db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526059"/>
            <a:ext cx="648072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796136" y="5805264"/>
            <a:ext cx="334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[1] data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W.Helou’s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PhD, 2018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Interpolating new networks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328568"/>
          </a:xfrm>
        </p:spPr>
        <p:txBody>
          <a:bodyPr/>
          <a:lstStyle/>
          <a:p>
            <a:pPr lvl="1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network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interpolated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full-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variations:</a:t>
            </a:r>
          </a:p>
          <a:p>
            <a:pPr lvl="1"/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RFPPC2019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9" name="Picture 6" descr="C:\Users\JH218595\Documents\RFPPC2019\paper\figures\S11_S21_interpolat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8529"/>
            <a:ext cx="7384790" cy="49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1520" y="1484784"/>
            <a:ext cx="8892480" cy="400110"/>
          </a:xfrm>
          <a:prstGeom prst="rect">
            <a:avLst/>
          </a:prstGeom>
          <a:solidFill>
            <a:srgbClr val="293134"/>
          </a:solidFill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ntw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capas_set</a:t>
            </a:r>
            <a:r>
              <a:rPr lang="en-GB" sz="2000" dirty="0" err="1" smtClean="0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interpolate_from_network</a:t>
            </a:r>
            <a:r>
              <a:rPr lang="en-GB" sz="2000" dirty="0" smtClean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 err="1" smtClean="0">
                <a:solidFill>
                  <a:srgbClr val="E0E2E4"/>
                </a:solidFill>
                <a:highlight>
                  <a:srgbClr val="293134"/>
                </a:highlight>
              </a:rPr>
              <a:t>D_cylinders</a:t>
            </a:r>
            <a:r>
              <a:rPr lang="en-GB" sz="2000" dirty="0" smtClean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20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new_value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endParaRPr lang="en-GB" sz="2000" dirty="0"/>
          </a:p>
        </p:txBody>
      </p:sp>
      <p:sp>
        <p:nvSpPr>
          <p:cNvPr id="6" name="Flèche à angle droit 5"/>
          <p:cNvSpPr/>
          <p:nvPr/>
        </p:nvSpPr>
        <p:spPr>
          <a:xfrm rot="5400000" flipV="1">
            <a:off x="6497727" y="2664543"/>
            <a:ext cx="2691007" cy="1980220"/>
          </a:xfrm>
          <a:prstGeom prst="bentUpArrow">
            <a:avLst>
              <a:gd name="adj1" fmla="val 16232"/>
              <a:gd name="adj2" fmla="val 19000"/>
              <a:gd name="adj3" fmla="val 2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6732240" y="2852936"/>
            <a:ext cx="19795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Repeating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(W1)" pitchFamily="49" charset="0"/>
              </a:rPr>
              <a:t>new_value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Courier (W1)" pitchFamily="49" charset="0"/>
            </a:endParaRPr>
          </a:p>
          <a:p>
            <a:pPr algn="ctr">
              <a:lnSpc>
                <a:spcPct val="150000"/>
              </a:lnSpc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JH218595\Documents\RFPPC2019\paper\figures\capacitor_equivalent_circu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7038"/>
            <a:ext cx="6984776" cy="347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Creating</a:t>
            </a:r>
            <a:r>
              <a:rPr lang="fr-FR" dirty="0" smtClean="0"/>
              <a:t> </a:t>
            </a:r>
            <a:r>
              <a:rPr lang="fr-FR" dirty="0" err="1" smtClean="0"/>
              <a:t>equivalent</a:t>
            </a:r>
            <a:r>
              <a:rPr lang="fr-FR" dirty="0" smtClean="0"/>
              <a:t> </a:t>
            </a:r>
            <a:r>
              <a:rPr lang="fr-FR" dirty="0" err="1" smtClean="0"/>
              <a:t>lumped</a:t>
            </a:r>
            <a:r>
              <a:rPr lang="fr-FR" dirty="0" smtClean="0"/>
              <a:t> model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 smtClean="0"/>
              <a:t>Modelling the fact that capacitor is surrounded by outer conductor</a:t>
            </a:r>
          </a:p>
          <a:p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107504" y="4797152"/>
            <a:ext cx="8934210" cy="1938992"/>
          </a:xfrm>
          <a:prstGeom prst="rect">
            <a:avLst/>
          </a:prstGeom>
          <a:solidFill>
            <a:srgbClr val="293134"/>
          </a:solidFill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93C763"/>
                </a:solidFill>
                <a:highlight>
                  <a:srgbClr val="293134"/>
                </a:highlight>
              </a:rPr>
              <a:t>def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pt-BR" sz="2000" b="1" dirty="0">
                <a:solidFill>
                  <a:srgbClr val="678CB1"/>
                </a:solidFill>
                <a:highlight>
                  <a:srgbClr val="293134"/>
                </a:highlight>
              </a:rPr>
              <a:t>eq_capa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C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freq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z0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R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L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R1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C1</a:t>
            </a:r>
            <a:r>
              <a:rPr lang="pt-BR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pt-BR" sz="2000" dirty="0">
                <a:solidFill>
                  <a:srgbClr val="E0E2E4"/>
                </a:solidFill>
                <a:highlight>
                  <a:srgbClr val="293134"/>
                </a:highlight>
              </a:rPr>
              <a:t> L1</a:t>
            </a:r>
            <a:r>
              <a:rPr lang="pt-BR" sz="2000" dirty="0" smtClean="0">
                <a:solidFill>
                  <a:srgbClr val="E8E2B7"/>
                </a:solidFill>
                <a:highlight>
                  <a:srgbClr val="293134"/>
                </a:highlight>
              </a:rPr>
              <a:t>):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66747B"/>
                </a:solidFill>
                <a:highlight>
                  <a:srgbClr val="293134"/>
                </a:highlight>
              </a:rPr>
              <a:t># neglecting </a:t>
            </a:r>
            <a:r>
              <a:rPr lang="en-GB" sz="2000" dirty="0" err="1">
                <a:solidFill>
                  <a:srgbClr val="66747B"/>
                </a:solidFill>
                <a:highlight>
                  <a:srgbClr val="293134"/>
                </a:highlight>
              </a:rPr>
              <a:t>R_p</a:t>
            </a:r>
            <a:endParaRPr lang="pt-BR" sz="20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   line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rf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media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DefinedGammaZ0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frequency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freq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,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z0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z0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endParaRPr lang="en-GB" sz="20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   pre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resistor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R1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inductor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L1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shunt_capacitor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C1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endParaRPr lang="en-GB" sz="2000" dirty="0">
              <a:solidFill>
                <a:srgbClr val="E0E2E4"/>
              </a:solidFill>
              <a:highlight>
                <a:srgbClr val="293134"/>
              </a:highlight>
            </a:endParaRPr>
          </a:p>
          <a:p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   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cap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resistor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inductor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L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capacitor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C</a:t>
            </a:r>
            <a:r>
              <a:rPr lang="en-GB" sz="2000" dirty="0" smtClean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</a:p>
          <a:p>
            <a:r>
              <a:rPr lang="en-GB" sz="20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    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post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=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shunt_capacitor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C1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resistor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R1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line</a:t>
            </a:r>
            <a:r>
              <a:rPr lang="en-GB" sz="2000" dirty="0" err="1">
                <a:solidFill>
                  <a:srgbClr val="E8E2B7"/>
                </a:solidFill>
                <a:highlight>
                  <a:srgbClr val="293134"/>
                </a:highlight>
              </a:rPr>
              <a:t>.</a:t>
            </a:r>
            <a:r>
              <a:rPr lang="en-GB" sz="2000" dirty="0" err="1">
                <a:solidFill>
                  <a:srgbClr val="E0E2E4"/>
                </a:solidFill>
                <a:highlight>
                  <a:srgbClr val="293134"/>
                </a:highlight>
              </a:rPr>
              <a:t>inductor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(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L1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)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</a:p>
          <a:p>
            <a:r>
              <a:rPr lang="en-GB" sz="2000" b="1" dirty="0" smtClean="0">
                <a:solidFill>
                  <a:srgbClr val="93C763"/>
                </a:solidFill>
                <a:highlight>
                  <a:srgbClr val="293134"/>
                </a:highlight>
              </a:rPr>
              <a:t>return</a:t>
            </a:r>
            <a:r>
              <a:rPr lang="en-GB" sz="20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 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pre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cap </a:t>
            </a:r>
            <a:r>
              <a:rPr lang="en-GB" sz="2000" dirty="0">
                <a:solidFill>
                  <a:srgbClr val="E8E2B7"/>
                </a:solidFill>
                <a:highlight>
                  <a:srgbClr val="293134"/>
                </a:highlight>
              </a:rPr>
              <a:t>**</a:t>
            </a:r>
            <a:r>
              <a:rPr lang="en-GB" sz="2000" dirty="0">
                <a:solidFill>
                  <a:srgbClr val="E0E2E4"/>
                </a:solidFill>
                <a:highlight>
                  <a:srgbClr val="293134"/>
                </a:highlight>
              </a:rPr>
              <a:t> post </a:t>
            </a:r>
            <a:r>
              <a:rPr lang="en-GB" sz="2000" dirty="0" smtClean="0">
                <a:solidFill>
                  <a:srgbClr val="E0E2E4"/>
                </a:solidFill>
                <a:highlight>
                  <a:srgbClr val="293134"/>
                </a:highlight>
              </a:rPr>
              <a:t>  </a:t>
            </a:r>
            <a:r>
              <a:rPr lang="en-GB" sz="2000" dirty="0" smtClean="0">
                <a:solidFill>
                  <a:srgbClr val="66747B"/>
                </a:solidFill>
                <a:highlight>
                  <a:srgbClr val="293134"/>
                </a:highlight>
              </a:rPr>
              <a:t># ** is the connection operator in </a:t>
            </a:r>
            <a:r>
              <a:rPr lang="en-GB" sz="2000" dirty="0" err="1" smtClean="0">
                <a:solidFill>
                  <a:srgbClr val="66747B"/>
                </a:solidFill>
                <a:highlight>
                  <a:srgbClr val="293134"/>
                </a:highlight>
              </a:rPr>
              <a:t>scikit-rf</a:t>
            </a:r>
            <a:endParaRPr lang="en-GB" sz="2000" dirty="0"/>
          </a:p>
        </p:txBody>
      </p:sp>
      <p:sp>
        <p:nvSpPr>
          <p:cNvPr id="13" name="Flèche courbée vers la gauche 12"/>
          <p:cNvSpPr/>
          <p:nvPr/>
        </p:nvSpPr>
        <p:spPr>
          <a:xfrm>
            <a:off x="7479927" y="1916832"/>
            <a:ext cx="1152128" cy="2016224"/>
          </a:xfrm>
          <a:prstGeom prst="curvedLef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H218595\Documents\RFPPC2019\notebooks\capacitor_extracted_lumped_model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241"/>
            <a:ext cx="7452320" cy="429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Parameter</a:t>
            </a:r>
            <a:r>
              <a:rPr lang="fr-FR" dirty="0" smtClean="0"/>
              <a:t> Extraction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Assuming</a:t>
            </a:r>
            <a:r>
              <a:rPr lang="fr-FR" dirty="0" smtClean="0"/>
              <a:t> R</a:t>
            </a:r>
            <a:r>
              <a:rPr lang="fr-FR" baseline="-25000" dirty="0" smtClean="0"/>
              <a:t>1</a:t>
            </a:r>
            <a:r>
              <a:rPr lang="fr-FR" dirty="0" smtClean="0"/>
              <a:t>=R</a:t>
            </a:r>
            <a:r>
              <a:rPr lang="fr-FR" baseline="-25000" dirty="0" smtClean="0"/>
              <a:t>2</a:t>
            </a:r>
            <a:r>
              <a:rPr lang="fr-FR" dirty="0" smtClean="0"/>
              <a:t>, L</a:t>
            </a:r>
            <a:r>
              <a:rPr lang="fr-FR" baseline="-25000" dirty="0" smtClean="0"/>
              <a:t>1</a:t>
            </a:r>
            <a:r>
              <a:rPr lang="fr-FR" dirty="0" smtClean="0"/>
              <a:t>=L</a:t>
            </a:r>
            <a:r>
              <a:rPr lang="fr-FR" baseline="-25000" dirty="0" smtClean="0"/>
              <a:t>2</a:t>
            </a:r>
            <a:r>
              <a:rPr lang="fr-FR" dirty="0" smtClean="0"/>
              <a:t>, C</a:t>
            </a:r>
            <a:r>
              <a:rPr lang="fr-FR" baseline="-25000" dirty="0" smtClean="0"/>
              <a:t>1</a:t>
            </a:r>
            <a:r>
              <a:rPr lang="fr-FR" dirty="0" smtClean="0"/>
              <a:t>=C</a:t>
            </a:r>
            <a:r>
              <a:rPr lang="fr-FR" baseline="-25000" dirty="0" smtClean="0"/>
              <a:t>2</a:t>
            </a:r>
          </a:p>
          <a:p>
            <a:pPr lvl="1"/>
            <a:r>
              <a:rPr lang="fr-FR" dirty="0" smtClean="0"/>
              <a:t>Model </a:t>
            </a:r>
            <a:r>
              <a:rPr lang="fr-FR" dirty="0" err="1" smtClean="0"/>
              <a:t>Parameters</a:t>
            </a:r>
            <a:r>
              <a:rPr lang="fr-FR" dirty="0" smtClean="0"/>
              <a:t> are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standard </a:t>
            </a:r>
            <a:r>
              <a:rPr lang="fr-FR" dirty="0" err="1" smtClean="0">
                <a:latin typeface="Courier (W1)" pitchFamily="49" charset="0"/>
              </a:rPr>
              <a:t>scipy.optimize</a:t>
            </a:r>
            <a:r>
              <a:rPr lang="fr-FR" dirty="0" smtClean="0"/>
              <a:t> package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3074" name="Picture 2" descr="C:\Users\JH218595\Documents\RFPPC2019\paper\figures\capacitor_equivalent_circuit_al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03816"/>
            <a:ext cx="3903712" cy="10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/>
          <p:cNvCxnSpPr>
            <a:stCxn id="8" idx="2"/>
          </p:cNvCxnSpPr>
          <p:nvPr/>
        </p:nvCxnSpPr>
        <p:spPr>
          <a:xfrm flipH="1">
            <a:off x="3359549" y="4959752"/>
            <a:ext cx="138174" cy="3414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411760" y="4221088"/>
            <a:ext cx="2171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bound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arbitrary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imposed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resistance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values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5907988" y="4590419"/>
            <a:ext cx="3128508" cy="16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4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5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constant </a:t>
            </a:r>
            <a:r>
              <a:rPr lang="fr-FR" dirty="0" err="1" smtClean="0"/>
              <a:t>except</a:t>
            </a:r>
            <a:r>
              <a:rPr lang="fr-FR" dirty="0" smtClean="0"/>
              <a:t> </a:t>
            </a:r>
            <a:r>
              <a:rPr lang="fr-FR" dirty="0" err="1" smtClean="0"/>
              <a:t>L</a:t>
            </a:r>
            <a:r>
              <a:rPr lang="fr-FR" baseline="-25000" dirty="0" err="1" smtClean="0"/>
              <a:t>s</a:t>
            </a:r>
            <a:r>
              <a:rPr lang="fr-FR" dirty="0" smtClean="0"/>
              <a:t> </a:t>
            </a:r>
            <a:endParaRPr lang="en-GB" dirty="0"/>
          </a:p>
        </p:txBody>
      </p:sp>
      <p:pic>
        <p:nvPicPr>
          <p:cNvPr id="3078" name="Picture 6" descr="scip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68" y="830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904056" cy="660529"/>
          </a:xfrm>
        </p:spPr>
        <p:txBody>
          <a:bodyPr/>
          <a:lstStyle/>
          <a:p>
            <a:r>
              <a:rPr lang="fr-FR" dirty="0" smtClean="0"/>
              <a:t>Benchmark </a:t>
            </a:r>
            <a:r>
              <a:rPr lang="fr-FR" dirty="0" err="1" smtClean="0"/>
              <a:t>models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149080"/>
            <a:ext cx="8712968" cy="2304256"/>
          </a:xfrm>
        </p:spPr>
        <p:txBody>
          <a:bodyPr/>
          <a:lstStyle/>
          <a:p>
            <a:pPr lvl="1"/>
            <a:r>
              <a:rPr lang="fr-FR" dirty="0" smtClean="0"/>
              <a:t>Equivalent </a:t>
            </a:r>
            <a:r>
              <a:rPr lang="fr-FR" dirty="0" err="1" smtClean="0"/>
              <a:t>lumped</a:t>
            </a:r>
            <a:r>
              <a:rPr lang="fr-FR" dirty="0" smtClean="0"/>
              <a:t> model </a:t>
            </a:r>
            <a:r>
              <a:rPr lang="fr-FR" dirty="0" err="1" smtClean="0"/>
              <a:t>fits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full-</a:t>
            </a:r>
            <a:r>
              <a:rPr lang="fr-FR" dirty="0" err="1" smtClean="0"/>
              <a:t>wave</a:t>
            </a:r>
            <a:r>
              <a:rPr lang="fr-FR" dirty="0" smtClean="0"/>
              <a:t> </a:t>
            </a:r>
            <a:r>
              <a:rPr lang="fr-FR" dirty="0" err="1" smtClean="0"/>
              <a:t>calculations</a:t>
            </a:r>
            <a:endParaRPr lang="fr-FR" dirty="0" smtClean="0"/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even</a:t>
            </a:r>
            <a:r>
              <a:rPr lang="fr-FR" dirty="0" smtClean="0"/>
              <a:t> for </a:t>
            </a:r>
            <a:r>
              <a:rPr lang="fr-FR" dirty="0" err="1" smtClean="0"/>
              <a:t>low</a:t>
            </a:r>
            <a:r>
              <a:rPr lang="fr-FR" dirty="0" smtClean="0"/>
              <a:t> capacitance (in non-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region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full-</a:t>
            </a:r>
            <a:r>
              <a:rPr lang="fr-FR" dirty="0" err="1" smtClean="0"/>
              <a:t>wave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&lt; - 40 dB for all configurations 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pic>
        <p:nvPicPr>
          <p:cNvPr id="1026" name="Picture 2" descr="C:\Users\JH218595\Documents\RFPPC2019\notebooks\comparison_fullwave_lumped_S1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29" y="692696"/>
            <a:ext cx="486054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218595\Documents\RFPPC2019\notebooks\comparison_fullwave_lumped_S2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6"/>
            <a:ext cx="486054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H218595\Documents\RFPPC2019\notebooks\capacitor_lumped_model_error_specific_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7" y="836712"/>
            <a:ext cx="5760640" cy="289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H218595\Documents\RFPPC2019\notebooks\capacitor_lumped_model_error_unique_f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" y="3962277"/>
            <a:ext cx="5760640" cy="289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Lumped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07988" y="908721"/>
            <a:ext cx="3128508" cy="5328568"/>
          </a:xfrm>
        </p:spPr>
        <p:txBody>
          <a:bodyPr/>
          <a:lstStyle/>
          <a:p>
            <a:pPr lvl="1"/>
            <a:r>
              <a:rPr lang="fr-FR" dirty="0" smtClean="0"/>
              <a:t>Fixing the model </a:t>
            </a:r>
            <a:r>
              <a:rPr lang="fr-FR" dirty="0" err="1" smtClean="0"/>
              <a:t>parameters</a:t>
            </a:r>
            <a:r>
              <a:rPr lang="fr-FR" dirty="0"/>
              <a:t> </a:t>
            </a:r>
            <a:r>
              <a:rPr lang="fr-FR" dirty="0" err="1" smtClean="0"/>
              <a:t>increases</a:t>
            </a:r>
            <a:r>
              <a:rPr lang="fr-FR" dirty="0" smtClean="0"/>
              <a:t> the </a:t>
            </a:r>
            <a:r>
              <a:rPr lang="fr-FR" dirty="0" err="1" smtClean="0"/>
              <a:t>error</a:t>
            </a:r>
            <a:r>
              <a:rPr lang="fr-FR" dirty="0" smtClean="0"/>
              <a:t> by ~10 dB on S</a:t>
            </a:r>
            <a:r>
              <a:rPr lang="fr-FR" baseline="-25000" dirty="0" smtClean="0"/>
              <a:t>11</a:t>
            </a:r>
            <a:endParaRPr lang="fr-FR" baseline="-25000" dirty="0"/>
          </a:p>
          <a:p>
            <a:pPr marL="72000" lvl="3" indent="-180000"/>
            <a:r>
              <a:rPr lang="fr-FR" sz="2000" dirty="0" err="1" smtClean="0"/>
              <a:t>Especially</a:t>
            </a:r>
            <a:r>
              <a:rPr lang="fr-FR" sz="2000" dirty="0" smtClean="0"/>
              <a:t> for </a:t>
            </a:r>
            <a:r>
              <a:rPr lang="fr-FR" sz="2000" dirty="0" err="1" smtClean="0"/>
              <a:t>low</a:t>
            </a:r>
            <a:r>
              <a:rPr lang="fr-FR" sz="2000" dirty="0" smtClean="0"/>
              <a:t> capacitance values</a:t>
            </a:r>
          </a:p>
          <a:p>
            <a:pPr marL="72000" lvl="3" indent="-180000"/>
            <a:r>
              <a:rPr lang="fr-FR" sz="2000" dirty="0" smtClean="0"/>
              <a:t>But </a:t>
            </a:r>
            <a:r>
              <a:rPr lang="fr-FR" sz="2000" dirty="0" err="1" smtClean="0"/>
              <a:t>still</a:t>
            </a:r>
            <a:r>
              <a:rPr lang="fr-FR" sz="2000" dirty="0" smtClean="0"/>
              <a:t> &lt; -30dB</a:t>
            </a:r>
          </a:p>
          <a:p>
            <a:pPr lvl="1"/>
            <a:r>
              <a:rPr lang="fr-FR" dirty="0" smtClean="0"/>
              <a:t>S</a:t>
            </a:r>
            <a:r>
              <a:rPr lang="fr-FR" baseline="-25000" dirty="0" smtClean="0"/>
              <a:t>21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&lt;-40dB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3347864" y="3717032"/>
            <a:ext cx="360040" cy="504056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755576" y="980728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fr-FR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fr-FR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</a:t>
            </a:r>
            <a:r>
              <a:rPr lang="fr-F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</a:t>
            </a:r>
            <a:r>
              <a:rPr lang="fr-F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</a:t>
            </a:r>
            <a:r>
              <a:rPr lang="fr-F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40092" y="400420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fr-FR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fr-FR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</a:t>
            </a:r>
            <a:r>
              <a:rPr lang="fr-FR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</a:t>
            </a:r>
            <a:r>
              <a:rPr lang="fr-FR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fr-F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WEST </a:t>
            </a:r>
            <a:r>
              <a:rPr lang="fr-FR" sz="3200" dirty="0" err="1" smtClean="0"/>
              <a:t>Capacitor</a:t>
            </a:r>
            <a:r>
              <a:rPr lang="fr-FR" sz="3200" dirty="0"/>
              <a:t> </a:t>
            </a:r>
            <a:r>
              <a:rPr lang="fr-FR" sz="3200" dirty="0" err="1" smtClean="0"/>
              <a:t>Modeling</a:t>
            </a:r>
            <a:r>
              <a:rPr lang="fr-FR" sz="3200" dirty="0" smtClean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>
                <a:latin typeface="Courier (W1)" pitchFamily="49" charset="0"/>
              </a:rPr>
              <a:t>scikit-rf</a:t>
            </a:r>
            <a:endParaRPr lang="en-GB" sz="3200" dirty="0">
              <a:latin typeface="Courier (W1)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328568"/>
          </a:xfrm>
        </p:spPr>
        <p:txBody>
          <a:bodyPr/>
          <a:lstStyle/>
          <a:p>
            <a:r>
              <a:rPr lang="en-GB" dirty="0" smtClean="0"/>
              <a:t>Two possible numerical approaches for control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RFPPC2019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|  PAGE </a:t>
            </a:r>
            <a:fld id="{3EAC339A-0056-46CF-975B-EF2230DB338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6" name="Picture 2" descr="C:\Users\JH218595\Documents\RFPPC2019\notebooks\capacitance_vs_travel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90" y="1340768"/>
            <a:ext cx="4655698" cy="310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107504" y="4667944"/>
            <a:ext cx="9620252" cy="308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3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4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Use equivalent lumped model (adjusted from full-wave) </a:t>
            </a:r>
          </a:p>
          <a:p>
            <a:pPr marL="720000" lvl="3"/>
            <a:r>
              <a:rPr lang="en-GB" dirty="0" smtClean="0"/>
              <a:t> </a:t>
            </a:r>
            <a:r>
              <a:rPr lang="en-GB" sz="2000" dirty="0" smtClean="0"/>
              <a:t>The control parameter is then the capacitance C of the assembly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(which differs from the capacitance given by the manufacturer). </a:t>
            </a:r>
            <a:endParaRPr lang="en-GB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107504" y="1700832"/>
            <a:ext cx="4824536" cy="28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3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4"/>
              </a:buBlip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Interpolate directly s-parameters from full-wave simulations: </a:t>
            </a:r>
          </a:p>
          <a:p>
            <a:pPr marL="540000" lvl="3"/>
            <a:r>
              <a:rPr lang="en-GB" dirty="0" smtClean="0"/>
              <a:t> </a:t>
            </a:r>
            <a:r>
              <a:rPr lang="en-GB" sz="2000" dirty="0" smtClean="0"/>
              <a:t>The control parameter is related to a geometrical distance between the capacitor electrodes</a:t>
            </a:r>
          </a:p>
        </p:txBody>
      </p:sp>
    </p:spTree>
    <p:extLst>
      <p:ext uri="{BB962C8B-B14F-4D97-AF65-F5344CB8AC3E}">
        <p14:creationId xmlns:p14="http://schemas.microsoft.com/office/powerpoint/2010/main" val="31624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2007_IRFM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Modele_powerpoint2007_IRFM</Template>
  <TotalTime>2408</TotalTime>
  <Words>1022</Words>
  <Application>Microsoft Office PowerPoint</Application>
  <PresentationFormat>Affichage à l'écran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Modele_powerpoint2007_IRFM</vt:lpstr>
      <vt:lpstr>RF Network Analysis of the WEST ICRH Antenna with the Open-Source Python scikit-rf Package </vt:lpstr>
      <vt:lpstr>Summary</vt:lpstr>
      <vt:lpstr>WEST Antenna Matching Capacitors</vt:lpstr>
      <vt:lpstr>Interpolating new networks</vt:lpstr>
      <vt:lpstr>Creating equivalent lumped model</vt:lpstr>
      <vt:lpstr>Model Parameter Extraction</vt:lpstr>
      <vt:lpstr>Benchmark models</vt:lpstr>
      <vt:lpstr>Lumped Parameter Parameters</vt:lpstr>
      <vt:lpstr>WEST Capacitor Modeling with scikit-rf</vt:lpstr>
      <vt:lpstr>Building Circuits: ½ WEST ICRH antenna example</vt:lpstr>
      <vt:lpstr>Building Circuits: ½ WEST ICRH antenna example</vt:lpstr>
      <vt:lpstr>Building Circuits: ½ WEST ICRH antenna example</vt:lpstr>
      <vt:lpstr>Building Circuits: ½ WEST ICRH antenna example</vt:lpstr>
      <vt:lpstr>Example: full WEST ICRH antenna</vt:lpstr>
      <vt:lpstr>WEST ICRH Matching</vt:lpstr>
      <vt:lpstr>Scikit-rf functionalities</vt:lpstr>
      <vt:lpstr>Scikit-rf functionalities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aliquando tempo tatum commentum</dc:title>
  <dc:creator>HUTTER Thierry 099389</dc:creator>
  <cp:lastModifiedBy>HILLAIRET Julien 218595</cp:lastModifiedBy>
  <cp:revision>37</cp:revision>
  <dcterms:created xsi:type="dcterms:W3CDTF">2012-06-26T12:11:10Z</dcterms:created>
  <dcterms:modified xsi:type="dcterms:W3CDTF">2019-05-09T20:04:11Z</dcterms:modified>
</cp:coreProperties>
</file>