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838-A5C7-4512-8EE0-41B28AD82A83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3BE0-706F-49C1-8D79-48D1331F7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</a:t>
            </a:r>
            <a:endParaRPr lang="fr-F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r="21510"/>
          <a:stretch/>
        </p:blipFill>
        <p:spPr bwMode="auto">
          <a:xfrm>
            <a:off x="899592" y="2204864"/>
            <a:ext cx="3848986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2555776" y="5373216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499992" y="62090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Capped</a:t>
            </a:r>
            <a:r>
              <a:rPr lang="fr-FR" dirty="0" smtClean="0"/>
              <a:t> </a:t>
            </a:r>
            <a:r>
              <a:rPr lang="fr-FR" dirty="0" err="1" smtClean="0"/>
              <a:t>wave</a:t>
            </a:r>
            <a:r>
              <a:rPr lang="fr-FR" dirty="0" smtClean="0"/>
              <a:t> port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555776" y="1700808"/>
            <a:ext cx="1800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148478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short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2824085" y="2636912"/>
            <a:ext cx="2467995" cy="135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08963" y="375535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evaluated</a:t>
            </a:r>
            <a:r>
              <a:rPr lang="fr-FR" dirty="0" smtClean="0"/>
              <a:t> @ short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98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30" name="ZoneTexte 33"/>
          <p:cNvSpPr txBox="1"/>
          <p:nvPr/>
        </p:nvSpPr>
        <p:spPr>
          <a:xfrm>
            <a:off x="7222289" y="1384517"/>
            <a:ext cx="16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Lengths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!! ANTITIER 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cm-3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560" y="4405848"/>
            <a:ext cx="3456384" cy="1880295"/>
            <a:chOff x="323528" y="4293096"/>
            <a:chExt cx="3456384" cy="1880295"/>
          </a:xfrm>
        </p:grpSpPr>
        <p:cxnSp>
          <p:nvCxnSpPr>
            <p:cNvPr id="31" name="Connecteur droit avec flèche 2"/>
            <p:cNvCxnSpPr/>
            <p:nvPr/>
          </p:nvCxnSpPr>
          <p:spPr>
            <a:xfrm>
              <a:off x="323528" y="5727447"/>
              <a:ext cx="2194005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"/>
            <p:cNvCxnSpPr/>
            <p:nvPr/>
          </p:nvCxnSpPr>
          <p:spPr>
            <a:xfrm flipV="1">
              <a:off x="1653437" y="4723939"/>
              <a:ext cx="0" cy="10035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10"/>
            <p:cNvSpPr txBox="1"/>
            <p:nvPr/>
          </p:nvSpPr>
          <p:spPr>
            <a:xfrm>
              <a:off x="1619672" y="4809599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n_e0</a:t>
              </a:r>
              <a:endParaRPr lang="fr-FR" dirty="0"/>
            </a:p>
          </p:txBody>
        </p:sp>
        <p:sp>
          <p:nvSpPr>
            <p:cNvPr id="37" name="ZoneTexte 11"/>
            <p:cNvSpPr txBox="1"/>
            <p:nvPr/>
          </p:nvSpPr>
          <p:spPr>
            <a:xfrm>
              <a:off x="2524948" y="55151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8" name="ZoneTexte 12"/>
            <p:cNvSpPr txBox="1"/>
            <p:nvPr/>
          </p:nvSpPr>
          <p:spPr>
            <a:xfrm>
              <a:off x="2072906" y="5804059"/>
              <a:ext cx="1707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x_ant</a:t>
              </a:r>
              <a:r>
                <a:rPr lang="fr-FR" dirty="0" smtClean="0"/>
                <a:t>=</a:t>
              </a:r>
              <a:r>
                <a:rPr lang="fr-FR" dirty="0" err="1" smtClean="0"/>
                <a:t>x_plasma</a:t>
              </a:r>
              <a:endParaRPr lang="fr-FR" dirty="0"/>
            </a:p>
          </p:txBody>
        </p:sp>
        <p:sp>
          <p:nvSpPr>
            <p:cNvPr id="39" name="ZoneTexte 13"/>
            <p:cNvSpPr txBox="1"/>
            <p:nvPr/>
          </p:nvSpPr>
          <p:spPr>
            <a:xfrm>
              <a:off x="1486537" y="5782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40" name="Connecteur droit 15"/>
            <p:cNvCxnSpPr/>
            <p:nvPr/>
          </p:nvCxnSpPr>
          <p:spPr>
            <a:xfrm flipV="1">
              <a:off x="1653437" y="5021263"/>
              <a:ext cx="0" cy="7061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17"/>
            <p:cNvCxnSpPr/>
            <p:nvPr/>
          </p:nvCxnSpPr>
          <p:spPr>
            <a:xfrm>
              <a:off x="497967" y="5021263"/>
              <a:ext cx="1160965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18"/>
            <p:cNvSpPr txBox="1"/>
            <p:nvPr/>
          </p:nvSpPr>
          <p:spPr>
            <a:xfrm>
              <a:off x="1384773" y="429309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n_e</a:t>
              </a:r>
              <a:endParaRPr lang="fr-FR" dirty="0"/>
            </a:p>
          </p:txBody>
        </p:sp>
        <p:cxnSp>
          <p:nvCxnSpPr>
            <p:cNvPr id="43" name="Connecteur droit 15"/>
            <p:cNvCxnSpPr/>
            <p:nvPr/>
          </p:nvCxnSpPr>
          <p:spPr>
            <a:xfrm flipV="1">
              <a:off x="2195736" y="5384765"/>
              <a:ext cx="0" cy="32944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ZoneTexte 10"/>
          <p:cNvSpPr txBox="1"/>
          <p:nvPr/>
        </p:nvSpPr>
        <p:spPr>
          <a:xfrm>
            <a:off x="2627784" y="3513782"/>
            <a:ext cx="19785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ANTITER uses a </a:t>
            </a:r>
            <a:r>
              <a:rPr lang="fr-FR" dirty="0" err="1" smtClean="0"/>
              <a:t>slightly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system </a:t>
            </a:r>
          </a:p>
        </p:txBody>
      </p:sp>
      <p:sp>
        <p:nvSpPr>
          <p:cNvPr id="45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39" y="3635024"/>
            <a:ext cx="3599996" cy="2701899"/>
          </a:xfrm>
          <a:prstGeom prst="rect">
            <a:avLst/>
          </a:prstGeom>
        </p:spPr>
      </p:pic>
      <p:sp>
        <p:nvSpPr>
          <p:cNvPr id="34" name="ZoneTexte 10"/>
          <p:cNvSpPr txBox="1"/>
          <p:nvPr/>
        </p:nvSpPr>
        <p:spPr>
          <a:xfrm>
            <a:off x="377209" y="2777003"/>
            <a:ext cx="197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endParaRPr lang="fr-FR" dirty="0" smtClean="0"/>
          </a:p>
          <a:p>
            <a:r>
              <a:rPr lang="fr-FR" dirty="0" smtClean="0"/>
              <a:t>n_e0=1e18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n_e0=5e18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2D41FD"/>
                </a:solidFill>
              </a:rPr>
              <a:t>n_e0=10 e18</a:t>
            </a:r>
            <a:endParaRPr lang="fr-FR" dirty="0">
              <a:solidFill>
                <a:srgbClr val="2D41FD"/>
              </a:solidFill>
            </a:endParaRPr>
          </a:p>
        </p:txBody>
      </p:sp>
      <p:sp>
        <p:nvSpPr>
          <p:cNvPr id="47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Plasma: </a:t>
            </a:r>
            <a:r>
              <a:rPr lang="fr-FR" dirty="0" err="1" smtClean="0"/>
              <a:t>const</a:t>
            </a:r>
            <a:r>
              <a:rPr lang="fr-FR" dirty="0" smtClean="0"/>
              <a:t> profile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52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Plasma: </a:t>
            </a:r>
            <a:r>
              <a:rPr lang="fr-FR" dirty="0" err="1" smtClean="0"/>
              <a:t>const</a:t>
            </a:r>
            <a:r>
              <a:rPr lang="fr-FR" dirty="0" smtClean="0"/>
              <a:t> profile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900"/>
          </a:xfrm>
          <a:prstGeom prst="rect">
            <a:avLst/>
          </a:prstGeom>
        </p:spPr>
      </p:pic>
      <p:sp>
        <p:nvSpPr>
          <p:cNvPr id="16" name="ZoneTexte 10"/>
          <p:cNvSpPr txBox="1"/>
          <p:nvPr/>
        </p:nvSpPr>
        <p:spPr>
          <a:xfrm>
            <a:off x="7526387" y="1509166"/>
            <a:ext cx="118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D41FD"/>
                </a:solidFill>
              </a:rPr>
              <a:t>n_e0=10 </a:t>
            </a:r>
            <a:r>
              <a:rPr lang="fr-FR" sz="1400" dirty="0" smtClean="0">
                <a:solidFill>
                  <a:srgbClr val="2D41FD"/>
                </a:solidFill>
              </a:rPr>
              <a:t>e18</a:t>
            </a:r>
            <a:endParaRPr lang="fr-FR" sz="1400" dirty="0">
              <a:solidFill>
                <a:srgbClr val="2D41FD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44813"/>
              </p:ext>
            </p:extLst>
          </p:nvPr>
        </p:nvGraphicFramePr>
        <p:xfrm>
          <a:off x="1500336" y="43651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1.74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4.0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0.22+i96.86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1.74+i97.47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4+i97.12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0.044+i19.37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0.348+i19.49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0.8+i19.42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ZoneTexte 10"/>
          <p:cNvSpPr txBox="1"/>
          <p:nvPr/>
        </p:nvSpPr>
        <p:spPr>
          <a:xfrm>
            <a:off x="1515194" y="593952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R_A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aperture (</a:t>
            </a:r>
            <a:r>
              <a:rPr lang="fr-FR" dirty="0" err="1" smtClean="0"/>
              <a:t>Poynting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Z_A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strap</a:t>
            </a:r>
            <a:endParaRPr lang="fr-FR" dirty="0" smtClean="0"/>
          </a:p>
        </p:txBody>
      </p:sp>
      <p:sp>
        <p:nvSpPr>
          <p:cNvPr id="19" name="ZoneTexte 10"/>
          <p:cNvSpPr txBox="1"/>
          <p:nvPr/>
        </p:nvSpPr>
        <p:spPr>
          <a:xfrm>
            <a:off x="7529760" y="2261245"/>
            <a:ext cx="118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n_e0=5e18</a:t>
            </a:r>
            <a:endParaRPr lang="fr-FR" sz="1400" dirty="0" smtClean="0"/>
          </a:p>
        </p:txBody>
      </p:sp>
      <p:sp>
        <p:nvSpPr>
          <p:cNvPr id="20" name="ZoneTexte 10"/>
          <p:cNvSpPr txBox="1"/>
          <p:nvPr/>
        </p:nvSpPr>
        <p:spPr>
          <a:xfrm>
            <a:off x="7526386" y="2809041"/>
            <a:ext cx="118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n_e0=1e18</a:t>
            </a:r>
          </a:p>
        </p:txBody>
      </p:sp>
      <p:sp>
        <p:nvSpPr>
          <p:cNvPr id="21" name="ZoneTexte 10"/>
          <p:cNvSpPr txBox="1"/>
          <p:nvPr/>
        </p:nvSpPr>
        <p:spPr>
          <a:xfrm>
            <a:off x="3779510" y="3779165"/>
            <a:ext cx="181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1e18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below</a:t>
            </a:r>
            <a:r>
              <a:rPr lang="fr-FR" sz="1400" dirty="0" smtClean="0"/>
              <a:t> </a:t>
            </a:r>
            <a:r>
              <a:rPr lang="fr-FR" sz="1400" dirty="0" err="1" smtClean="0"/>
              <a:t>cut</a:t>
            </a:r>
            <a:r>
              <a:rPr lang="fr-FR" sz="1400" dirty="0" smtClean="0"/>
              <a:t>-off</a:t>
            </a:r>
          </a:p>
        </p:txBody>
      </p:sp>
      <p:cxnSp>
        <p:nvCxnSpPr>
          <p:cNvPr id="4" name="Straight Arrow Connector 3"/>
          <p:cNvCxnSpPr>
            <a:stCxn id="21" idx="0"/>
          </p:cNvCxnSpPr>
          <p:nvPr/>
        </p:nvCxnSpPr>
        <p:spPr>
          <a:xfrm flipV="1">
            <a:off x="4687662" y="3198167"/>
            <a:ext cx="1396506" cy="580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3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Plasma: </a:t>
            </a:r>
            <a:r>
              <a:rPr lang="fr-FR" dirty="0" err="1" smtClean="0"/>
              <a:t>const</a:t>
            </a:r>
            <a:r>
              <a:rPr lang="fr-FR" dirty="0" smtClean="0"/>
              <a:t> profile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900"/>
          </a:xfrm>
          <a:prstGeom prst="rect">
            <a:avLst/>
          </a:prstGeom>
        </p:spPr>
      </p:pic>
      <p:sp>
        <p:nvSpPr>
          <p:cNvPr id="16" name="ZoneTexte 10"/>
          <p:cNvSpPr txBox="1"/>
          <p:nvPr/>
        </p:nvSpPr>
        <p:spPr>
          <a:xfrm>
            <a:off x="7526387" y="1509166"/>
            <a:ext cx="118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D41FD"/>
                </a:solidFill>
              </a:rPr>
              <a:t>n_e0=10 </a:t>
            </a:r>
            <a:r>
              <a:rPr lang="fr-FR" sz="1400" dirty="0" smtClean="0">
                <a:solidFill>
                  <a:srgbClr val="2D41FD"/>
                </a:solidFill>
              </a:rPr>
              <a:t>e18</a:t>
            </a:r>
            <a:endParaRPr lang="fr-FR" sz="1400" dirty="0">
              <a:solidFill>
                <a:srgbClr val="2D41FD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21614"/>
              </p:ext>
            </p:extLst>
          </p:nvPr>
        </p:nvGraphicFramePr>
        <p:xfrm>
          <a:off x="1500336" y="4365104"/>
          <a:ext cx="66202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8"/>
                <a:gridCol w="1655068"/>
                <a:gridCol w="1655068"/>
                <a:gridCol w="1655068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0.74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3.50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0.017 + i99.4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0.74 + i100.14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3.5 + i101.55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0.0035 + i19.88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0.15 + i20.03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0.7 + i20.31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Z11 = Z22 </a:t>
                      </a:r>
                      <a:r>
                        <a:rPr lang="en-GB" sz="1400" dirty="0" smtClean="0"/>
                        <a:t>(ohm)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0.218</a:t>
                      </a:r>
                      <a:r>
                        <a:rPr lang="en-GB" baseline="0" dirty="0" smtClean="0"/>
                        <a:t> + i23.31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1.68 + i23.52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2.62 + i22.39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Z21 =</a:t>
                      </a:r>
                      <a:r>
                        <a:rPr lang="en-GB" sz="1800" baseline="0" dirty="0" smtClean="0"/>
                        <a:t> Z21 </a:t>
                      </a:r>
                      <a:r>
                        <a:rPr lang="en-GB" sz="1400" dirty="0" smtClean="0"/>
                        <a:t>(ohm)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0.215</a:t>
                      </a:r>
                      <a:r>
                        <a:rPr lang="en-GB" baseline="0" dirty="0" smtClean="0"/>
                        <a:t> + i3.42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1.53 + i3.49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1.92 + i2.08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ZoneTexte 10"/>
          <p:cNvSpPr txBox="1"/>
          <p:nvPr/>
        </p:nvSpPr>
        <p:spPr>
          <a:xfrm>
            <a:off x="7529760" y="2261245"/>
            <a:ext cx="118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n_e0=5e18</a:t>
            </a:r>
            <a:endParaRPr lang="fr-FR" sz="1400" dirty="0" smtClean="0"/>
          </a:p>
        </p:txBody>
      </p:sp>
      <p:sp>
        <p:nvSpPr>
          <p:cNvPr id="20" name="ZoneTexte 10"/>
          <p:cNvSpPr txBox="1"/>
          <p:nvPr/>
        </p:nvSpPr>
        <p:spPr>
          <a:xfrm>
            <a:off x="7526386" y="2809041"/>
            <a:ext cx="118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n_e0=1e18</a:t>
            </a:r>
          </a:p>
        </p:txBody>
      </p:sp>
      <p:sp>
        <p:nvSpPr>
          <p:cNvPr id="21" name="ZoneTexte 10"/>
          <p:cNvSpPr txBox="1"/>
          <p:nvPr/>
        </p:nvSpPr>
        <p:spPr>
          <a:xfrm>
            <a:off x="3779510" y="3779165"/>
            <a:ext cx="181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1e18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below</a:t>
            </a:r>
            <a:r>
              <a:rPr lang="fr-FR" sz="1400" dirty="0" smtClean="0"/>
              <a:t> </a:t>
            </a:r>
            <a:r>
              <a:rPr lang="fr-FR" sz="1400" dirty="0" err="1" smtClean="0"/>
              <a:t>cut</a:t>
            </a:r>
            <a:r>
              <a:rPr lang="fr-FR" sz="1400" dirty="0" smtClean="0"/>
              <a:t>-off</a:t>
            </a:r>
          </a:p>
        </p:txBody>
      </p:sp>
      <p:cxnSp>
        <p:nvCxnSpPr>
          <p:cNvPr id="4" name="Straight Arrow Connector 3"/>
          <p:cNvCxnSpPr>
            <a:stCxn id="21" idx="0"/>
          </p:cNvCxnSpPr>
          <p:nvPr/>
        </p:nvCxnSpPr>
        <p:spPr>
          <a:xfrm flipV="1">
            <a:off x="4687662" y="3198167"/>
            <a:ext cx="1396506" cy="580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0"/>
          <p:cNvSpPr txBox="1"/>
          <p:nvPr/>
        </p:nvSpPr>
        <p:spPr>
          <a:xfrm>
            <a:off x="1529426" y="4221420"/>
            <a:ext cx="135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4709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Second case:</a:t>
            </a:r>
            <a:br>
              <a:rPr lang="en-GB" dirty="0" smtClean="0"/>
            </a:br>
            <a:r>
              <a:rPr lang="en-GB" dirty="0" smtClean="0"/>
              <a:t>linear </a:t>
            </a:r>
            <a:r>
              <a:rPr lang="en-GB" dirty="0"/>
              <a:t>profile</a:t>
            </a:r>
            <a:br>
              <a:rPr lang="en-GB" dirty="0"/>
            </a:br>
            <a:r>
              <a:rPr lang="en-GB" dirty="0" smtClean="0"/>
              <a:t>Single &amp; Double strap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60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30" name="ZoneTexte 33"/>
          <p:cNvSpPr txBox="1"/>
          <p:nvPr/>
        </p:nvSpPr>
        <p:spPr>
          <a:xfrm>
            <a:off x="7222289" y="1384517"/>
            <a:ext cx="16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Lengths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!! ANTITIER 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cm-3</a:t>
            </a:r>
          </a:p>
        </p:txBody>
      </p:sp>
      <p:sp>
        <p:nvSpPr>
          <p:cNvPr id="44" name="ZoneTexte 10"/>
          <p:cNvSpPr txBox="1"/>
          <p:nvPr/>
        </p:nvSpPr>
        <p:spPr>
          <a:xfrm>
            <a:off x="2492581" y="4522231"/>
            <a:ext cx="19785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ANTITER uses a </a:t>
            </a:r>
            <a:r>
              <a:rPr lang="fr-FR" dirty="0" err="1" smtClean="0"/>
              <a:t>slightly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system </a:t>
            </a:r>
          </a:p>
        </p:txBody>
      </p:sp>
      <p:sp>
        <p:nvSpPr>
          <p:cNvPr id="45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39" y="3635024"/>
            <a:ext cx="3599995" cy="2701899"/>
          </a:xfrm>
          <a:prstGeom prst="rect">
            <a:avLst/>
          </a:prstGeom>
        </p:spPr>
      </p:pic>
      <p:sp>
        <p:nvSpPr>
          <p:cNvPr id="34" name="ZoneTexte 10"/>
          <p:cNvSpPr txBox="1"/>
          <p:nvPr/>
        </p:nvSpPr>
        <p:spPr>
          <a:xfrm>
            <a:off x="377209" y="2708920"/>
            <a:ext cx="2428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err="1" smtClean="0"/>
              <a:t>x_core-x_plasma</a:t>
            </a:r>
            <a:r>
              <a:rPr lang="fr-FR" dirty="0" smtClean="0"/>
              <a:t>=0.30</a:t>
            </a:r>
          </a:p>
          <a:p>
            <a:endParaRPr lang="fr-FR" dirty="0" smtClean="0"/>
          </a:p>
          <a:p>
            <a:r>
              <a:rPr lang="fr-FR" dirty="0" smtClean="0"/>
              <a:t>n_e0=1e15</a:t>
            </a:r>
          </a:p>
          <a:p>
            <a:r>
              <a:rPr lang="fr-FR" dirty="0" smtClean="0"/>
              <a:t>n_e1=10 e18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n_e0=1e15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n_e1=5 e18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7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Plasma: </a:t>
            </a:r>
            <a:r>
              <a:rPr lang="fr-FR" dirty="0" err="1" smtClean="0"/>
              <a:t>linear</a:t>
            </a:r>
            <a:r>
              <a:rPr lang="fr-FR" dirty="0" smtClean="0"/>
              <a:t> profile</a:t>
            </a:r>
            <a:endParaRPr lang="fr-FR" dirty="0"/>
          </a:p>
        </p:txBody>
      </p:sp>
      <p:cxnSp>
        <p:nvCxnSpPr>
          <p:cNvPr id="48" name="Connecteur droit avec flèche 19"/>
          <p:cNvCxnSpPr/>
          <p:nvPr/>
        </p:nvCxnSpPr>
        <p:spPr>
          <a:xfrm>
            <a:off x="2979417" y="2497584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20"/>
          <p:cNvCxnSpPr/>
          <p:nvPr/>
        </p:nvCxnSpPr>
        <p:spPr>
          <a:xfrm flipV="1">
            <a:off x="2979417" y="1494076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21"/>
          <p:cNvSpPr txBox="1"/>
          <p:nvPr/>
        </p:nvSpPr>
        <p:spPr>
          <a:xfrm>
            <a:off x="2227807" y="1951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51" name="ZoneTexte 22"/>
          <p:cNvSpPr txBox="1"/>
          <p:nvPr/>
        </p:nvSpPr>
        <p:spPr>
          <a:xfrm>
            <a:off x="6938237" y="24975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52" name="ZoneTexte 23"/>
          <p:cNvSpPr txBox="1"/>
          <p:nvPr/>
        </p:nvSpPr>
        <p:spPr>
          <a:xfrm>
            <a:off x="3337837" y="25741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53" name="ZoneTexte 24"/>
          <p:cNvSpPr txBox="1"/>
          <p:nvPr/>
        </p:nvSpPr>
        <p:spPr>
          <a:xfrm>
            <a:off x="2820127" y="257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54" name="Connecteur droit 25"/>
          <p:cNvCxnSpPr/>
          <p:nvPr/>
        </p:nvCxnSpPr>
        <p:spPr>
          <a:xfrm flipV="1">
            <a:off x="3481853" y="2144492"/>
            <a:ext cx="0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26"/>
          <p:cNvCxnSpPr/>
          <p:nvPr/>
        </p:nvCxnSpPr>
        <p:spPr>
          <a:xfrm flipV="1">
            <a:off x="3481853" y="1888574"/>
            <a:ext cx="2170267" cy="2559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27"/>
          <p:cNvSpPr txBox="1"/>
          <p:nvPr/>
        </p:nvSpPr>
        <p:spPr>
          <a:xfrm>
            <a:off x="2584890" y="112474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57" name="ZoneTexte 31"/>
          <p:cNvSpPr txBox="1"/>
          <p:nvPr/>
        </p:nvSpPr>
        <p:spPr>
          <a:xfrm>
            <a:off x="4383385" y="16067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Dn_e0</a:t>
            </a:r>
            <a:endParaRPr lang="fr-FR" dirty="0"/>
          </a:p>
        </p:txBody>
      </p:sp>
      <p:cxnSp>
        <p:nvCxnSpPr>
          <p:cNvPr id="58" name="Connecteur droit 25"/>
          <p:cNvCxnSpPr/>
          <p:nvPr/>
        </p:nvCxnSpPr>
        <p:spPr>
          <a:xfrm flipH="1" flipV="1">
            <a:off x="5657348" y="1882183"/>
            <a:ext cx="642844" cy="63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23"/>
          <p:cNvSpPr txBox="1"/>
          <p:nvPr/>
        </p:nvSpPr>
        <p:spPr>
          <a:xfrm>
            <a:off x="5306930" y="2574196"/>
            <a:ext cx="8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x_core</a:t>
            </a:r>
            <a:endParaRPr lang="fr-FR" dirty="0"/>
          </a:p>
        </p:txBody>
      </p:sp>
      <p:cxnSp>
        <p:nvCxnSpPr>
          <p:cNvPr id="60" name="Connecteur droit 25"/>
          <p:cNvCxnSpPr/>
          <p:nvPr/>
        </p:nvCxnSpPr>
        <p:spPr>
          <a:xfrm flipV="1">
            <a:off x="5652120" y="1888575"/>
            <a:ext cx="0" cy="60900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21"/>
          <p:cNvSpPr txBox="1"/>
          <p:nvPr/>
        </p:nvSpPr>
        <p:spPr>
          <a:xfrm>
            <a:off x="5973019" y="14910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04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Plasma: </a:t>
            </a:r>
            <a:r>
              <a:rPr lang="fr-FR" dirty="0" err="1" smtClean="0"/>
              <a:t>linear</a:t>
            </a:r>
            <a:r>
              <a:rPr lang="fr-FR" dirty="0" smtClean="0"/>
              <a:t> profile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89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48514"/>
              </p:ext>
            </p:extLst>
          </p:nvPr>
        </p:nvGraphicFramePr>
        <p:xfrm>
          <a:off x="395536" y="4386808"/>
          <a:ext cx="49685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1e15 to 10e18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1e15 to</a:t>
                      </a:r>
                      <a:r>
                        <a:rPr lang="en-GB" baseline="0" dirty="0" smtClean="0"/>
                        <a:t> 5e18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0.23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0.60+i96.63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0.23+i96.78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0.12+i19.32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0.046+i19.35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ZoneTexte 10"/>
          <p:cNvSpPr txBox="1"/>
          <p:nvPr/>
        </p:nvSpPr>
        <p:spPr>
          <a:xfrm>
            <a:off x="410394" y="5961230"/>
            <a:ext cx="452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R_A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aperture (</a:t>
            </a:r>
            <a:r>
              <a:rPr lang="fr-FR" dirty="0" err="1" smtClean="0"/>
              <a:t>Poynting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Z_A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strap</a:t>
            </a:r>
            <a:endParaRPr lang="fr-FR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804248" y="4869160"/>
            <a:ext cx="0" cy="2979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55793" y="4869160"/>
            <a:ext cx="0" cy="2979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10"/>
          <p:cNvSpPr txBox="1"/>
          <p:nvPr/>
        </p:nvSpPr>
        <p:spPr>
          <a:xfrm>
            <a:off x="2259491" y="3861048"/>
            <a:ext cx="3040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Different</a:t>
            </a:r>
            <a:r>
              <a:rPr lang="fr-FR" sz="1400" dirty="0" smtClean="0"/>
              <a:t> </a:t>
            </a:r>
            <a:r>
              <a:rPr lang="fr-FR" sz="1400" dirty="0" err="1" smtClean="0"/>
              <a:t>cut</a:t>
            </a:r>
            <a:r>
              <a:rPr lang="fr-FR" sz="1400" dirty="0" smtClean="0"/>
              <a:t>-off position:</a:t>
            </a:r>
          </a:p>
          <a:p>
            <a:pPr algn="ctr"/>
            <a:r>
              <a:rPr lang="fr-FR" sz="1400" dirty="0" smtClean="0"/>
              <a:t>2.5cm            </a:t>
            </a:r>
            <a:r>
              <a:rPr lang="fr-FR" sz="1400" dirty="0" smtClean="0">
                <a:solidFill>
                  <a:srgbClr val="FF0000"/>
                </a:solidFill>
              </a:rPr>
              <a:t> 4cm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16388" y="4024364"/>
            <a:ext cx="1671836" cy="48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9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Plasma: </a:t>
            </a:r>
            <a:r>
              <a:rPr lang="fr-FR" dirty="0" err="1" smtClean="0"/>
              <a:t>linear</a:t>
            </a:r>
            <a:r>
              <a:rPr lang="fr-FR" dirty="0" smtClean="0"/>
              <a:t> profile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89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72378"/>
              </p:ext>
            </p:extLst>
          </p:nvPr>
        </p:nvGraphicFramePr>
        <p:xfrm>
          <a:off x="395535" y="4386808"/>
          <a:ext cx="49685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5"/>
                <a:gridCol w="16561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1e15 to 10e18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1e15 to</a:t>
                      </a:r>
                      <a:r>
                        <a:rPr lang="en-GB" baseline="0" dirty="0" smtClean="0"/>
                        <a:t> 5e18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0.096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 + i99.51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0.096 + i99.56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Z_A </a:t>
                      </a:r>
                      <a:r>
                        <a:rPr lang="en-GB" sz="1400" dirty="0" smtClean="0"/>
                        <a:t>(ohm)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 + i19.90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0.019 + i19.91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Z11</a:t>
                      </a:r>
                      <a:r>
                        <a:rPr lang="en-GB" sz="1800" baseline="0" dirty="0" smtClean="0"/>
                        <a:t> = Z22 </a:t>
                      </a:r>
                      <a:r>
                        <a:rPr lang="en-GB" sz="1400" dirty="0" smtClean="0"/>
                        <a:t>(ohm)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0.50 + i23.01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0.32 + i23.13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Z21 = Z12 </a:t>
                      </a:r>
                      <a:r>
                        <a:rPr lang="en-GB" sz="1400" dirty="0" smtClean="0"/>
                        <a:t>(ohm)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0.45 + i3.12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0.31 + i3.22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ZoneTexte 10"/>
          <p:cNvSpPr txBox="1"/>
          <p:nvPr/>
        </p:nvSpPr>
        <p:spPr>
          <a:xfrm>
            <a:off x="626217" y="4221420"/>
            <a:ext cx="135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804248" y="4869160"/>
            <a:ext cx="0" cy="2979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55793" y="4869160"/>
            <a:ext cx="0" cy="2979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16388" y="4024364"/>
            <a:ext cx="1671836" cy="48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0"/>
          <p:cNvSpPr txBox="1"/>
          <p:nvPr/>
        </p:nvSpPr>
        <p:spPr>
          <a:xfrm>
            <a:off x="2259491" y="3861048"/>
            <a:ext cx="3040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Different</a:t>
            </a:r>
            <a:r>
              <a:rPr lang="fr-FR" sz="1400" dirty="0" smtClean="0"/>
              <a:t> </a:t>
            </a:r>
            <a:r>
              <a:rPr lang="fr-FR" sz="1400" dirty="0" err="1" smtClean="0"/>
              <a:t>cut</a:t>
            </a:r>
            <a:r>
              <a:rPr lang="fr-FR" sz="1400" dirty="0" smtClean="0"/>
              <a:t>-off position:</a:t>
            </a:r>
          </a:p>
          <a:p>
            <a:pPr algn="ctr"/>
            <a:r>
              <a:rPr lang="fr-FR" sz="1400" dirty="0" smtClean="0"/>
              <a:t>2.5cm            </a:t>
            </a:r>
            <a:r>
              <a:rPr lang="fr-FR" sz="1400" dirty="0" smtClean="0">
                <a:solidFill>
                  <a:srgbClr val="FF0000"/>
                </a:solidFill>
              </a:rPr>
              <a:t> 4cm</a:t>
            </a:r>
          </a:p>
        </p:txBody>
      </p:sp>
    </p:spTree>
    <p:extLst>
      <p:ext uri="{BB962C8B-B14F-4D97-AF65-F5344CB8AC3E}">
        <p14:creationId xmlns:p14="http://schemas.microsoft.com/office/powerpoint/2010/main" val="81479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Boundary</a:t>
            </a:r>
            <a:r>
              <a:rPr lang="fr-FR" dirty="0" smtClean="0"/>
              <a:t> conditions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 t="14162" r="32811" b="13567"/>
          <a:stretch/>
        </p:blipFill>
        <p:spPr bwMode="auto">
          <a:xfrm>
            <a:off x="611560" y="1524746"/>
            <a:ext cx="3456384" cy="323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6" r="27610"/>
          <a:stretch/>
        </p:blipFill>
        <p:spPr bwMode="auto">
          <a:xfrm>
            <a:off x="5029200" y="1597477"/>
            <a:ext cx="3370521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115616" y="5085184"/>
            <a:ext cx="314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Radiation </a:t>
            </a:r>
            <a:r>
              <a:rPr lang="fr-FR" dirty="0" err="1" smtClean="0"/>
              <a:t>around</a:t>
            </a:r>
            <a:r>
              <a:rPr lang="fr-FR" dirty="0" smtClean="0"/>
              <a:t> the </a:t>
            </a:r>
            <a:r>
              <a:rPr lang="fr-FR" dirty="0" err="1" smtClean="0"/>
              <a:t>dielectric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(5 faces)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11440" y="5454530"/>
            <a:ext cx="340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Radiation </a:t>
            </a:r>
            <a:r>
              <a:rPr lang="fr-FR" dirty="0" err="1" smtClean="0"/>
              <a:t>around</a:t>
            </a:r>
            <a:r>
              <a:rPr lang="fr-FR" dirty="0" smtClean="0"/>
              <a:t> the vacuum gap </a:t>
            </a:r>
            <a:br>
              <a:rPr lang="fr-FR" dirty="0" smtClean="0"/>
            </a:br>
            <a:r>
              <a:rPr lang="fr-FR" dirty="0" smtClean="0"/>
              <a:t>(4 faces)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8399721" y="3139940"/>
            <a:ext cx="60711" cy="5770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90184" y="2031949"/>
            <a:ext cx="125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  <a:latin typeface="Courier (W1)" pitchFamily="49" charset="0"/>
              </a:rPr>
              <a:t>h_strap</a:t>
            </a:r>
            <a:r>
              <a:rPr lang="fr-FR" dirty="0" smtClean="0">
                <a:solidFill>
                  <a:schemeClr val="tx2"/>
                </a:solidFill>
                <a:latin typeface="Courier (W1)" pitchFamily="49" charset="0"/>
              </a:rPr>
              <a:t>  </a:t>
            </a:r>
            <a:r>
              <a:rPr lang="fr-FR" dirty="0" smtClean="0">
                <a:solidFill>
                  <a:schemeClr val="tx2"/>
                </a:solidFill>
              </a:rPr>
              <a:t>200mm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5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0" y="3282950"/>
            <a:ext cx="85217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32656" y="-171496"/>
            <a:ext cx="8229600" cy="1143000"/>
          </a:xfrm>
        </p:spPr>
        <p:txBody>
          <a:bodyPr/>
          <a:lstStyle/>
          <a:p>
            <a:r>
              <a:rPr lang="fr-FR" dirty="0" smtClean="0"/>
              <a:t>Aperture </a:t>
            </a:r>
            <a:r>
              <a:rPr lang="fr-FR" dirty="0" err="1" smtClean="0"/>
              <a:t>resistance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6152" y="721663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Defined</a:t>
            </a:r>
            <a:r>
              <a:rPr lang="fr-FR" dirty="0" smtClean="0"/>
              <a:t> as : 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88" y="673816"/>
            <a:ext cx="2628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15072" y="1121491"/>
            <a:ext cx="5087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But I</a:t>
            </a:r>
            <a:r>
              <a:rPr lang="fr-FR" baseline="-25000" dirty="0" smtClean="0"/>
              <a:t>HFSS </a:t>
            </a:r>
            <a:r>
              <a:rPr lang="fr-FR" dirty="0" smtClean="0"/>
              <a:t>= </a:t>
            </a:r>
            <a:r>
              <a:rPr lang="fr-FR" dirty="0" err="1" smtClean="0"/>
              <a:t>I</a:t>
            </a:r>
            <a:r>
              <a:rPr lang="fr-FR" baseline="-25000" dirty="0" err="1" smtClean="0"/>
              <a:t>peak</a:t>
            </a:r>
            <a:r>
              <a:rPr lang="fr-FR" dirty="0" smtClean="0"/>
              <a:t> = </a:t>
            </a:r>
            <a:r>
              <a:rPr lang="fr-FR" dirty="0" err="1" smtClean="0"/>
              <a:t>sqrt</a:t>
            </a:r>
            <a:r>
              <a:rPr lang="fr-FR" dirty="0" smtClean="0"/>
              <a:t>(2) </a:t>
            </a:r>
            <a:r>
              <a:rPr lang="fr-FR" dirty="0" err="1" smtClean="0"/>
              <a:t>I</a:t>
            </a:r>
            <a:r>
              <a:rPr lang="fr-FR" baseline="-25000" dirty="0" err="1" smtClean="0"/>
              <a:t>rms</a:t>
            </a:r>
            <a:r>
              <a:rPr lang="fr-FR" dirty="0" smtClean="0"/>
              <a:t> but </a:t>
            </a:r>
            <a:r>
              <a:rPr lang="fr-FR" dirty="0" err="1" smtClean="0"/>
              <a:t>P</a:t>
            </a:r>
            <a:r>
              <a:rPr lang="fr-FR" baseline="-25000" dirty="0" err="1" smtClean="0"/>
              <a:t>rad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time-</a:t>
            </a:r>
            <a:r>
              <a:rPr lang="fr-FR" dirty="0" err="1" smtClean="0"/>
              <a:t>averaged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fr-FR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x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sqrt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(2)^2 to match ANTITER ?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6" r="39336" b="7619"/>
          <a:stretch/>
        </p:blipFill>
        <p:spPr bwMode="auto">
          <a:xfrm>
            <a:off x="7092280" y="631094"/>
            <a:ext cx="2285950" cy="218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>
            <a:stCxn id="18" idx="3"/>
          </p:cNvCxnSpPr>
          <p:nvPr/>
        </p:nvCxnSpPr>
        <p:spPr>
          <a:xfrm>
            <a:off x="8100302" y="400004"/>
            <a:ext cx="792178" cy="128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974784" y="138394"/>
            <a:ext cx="212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</a:rPr>
              <a:t>Power rad </a:t>
            </a:r>
            <a:r>
              <a:rPr lang="fr-FR" sz="1400" dirty="0" err="1" smtClean="0">
                <a:solidFill>
                  <a:schemeClr val="tx2"/>
                </a:solidFill>
              </a:rPr>
              <a:t>from</a:t>
            </a:r>
            <a:r>
              <a:rPr lang="fr-FR" sz="1400" dirty="0" smtClean="0">
                <a:solidFill>
                  <a:schemeClr val="tx2"/>
                </a:solidFill>
              </a:rPr>
              <a:t> aperture : </a:t>
            </a:r>
            <a:br>
              <a:rPr lang="fr-FR" sz="1400" dirty="0" smtClean="0">
                <a:solidFill>
                  <a:schemeClr val="tx2"/>
                </a:solidFill>
              </a:rPr>
            </a:br>
            <a:r>
              <a:rPr lang="fr-FR" sz="1400" dirty="0" err="1" smtClean="0">
                <a:solidFill>
                  <a:schemeClr val="tx2"/>
                </a:solidFill>
              </a:rPr>
              <a:t>int</a:t>
            </a:r>
            <a:r>
              <a:rPr lang="fr-FR" sz="1400" dirty="0" smtClean="0">
                <a:solidFill>
                  <a:schemeClr val="tx2"/>
                </a:solidFill>
              </a:rPr>
              <a:t>(</a:t>
            </a:r>
            <a:r>
              <a:rPr lang="fr-FR" sz="1400" dirty="0" err="1" smtClean="0">
                <a:solidFill>
                  <a:schemeClr val="tx2"/>
                </a:solidFill>
              </a:rPr>
              <a:t>Re</a:t>
            </a:r>
            <a:r>
              <a:rPr lang="fr-FR" sz="1400" dirty="0" smtClean="0">
                <a:solidFill>
                  <a:schemeClr val="tx2"/>
                </a:solidFill>
              </a:rPr>
              <a:t>[</a:t>
            </a:r>
            <a:r>
              <a:rPr lang="fr-FR" sz="1400" dirty="0" err="1" smtClean="0">
                <a:solidFill>
                  <a:schemeClr val="tx2"/>
                </a:solidFill>
              </a:rPr>
              <a:t>Poynting</a:t>
            </a:r>
            <a:r>
              <a:rPr lang="fr-FR" sz="1400" dirty="0" smtClean="0">
                <a:solidFill>
                  <a:schemeClr val="tx2"/>
                </a:solidFill>
              </a:rPr>
              <a:t>].</a:t>
            </a:r>
            <a:r>
              <a:rPr lang="fr-FR" sz="1400" dirty="0" err="1" smtClean="0">
                <a:solidFill>
                  <a:schemeClr val="tx2"/>
                </a:solidFill>
              </a:rPr>
              <a:t>dS</a:t>
            </a:r>
            <a:r>
              <a:rPr lang="fr-FR" sz="1400" dirty="0" smtClean="0">
                <a:solidFill>
                  <a:schemeClr val="tx2"/>
                </a:solidFill>
              </a:rPr>
              <a:t>)</a:t>
            </a:r>
            <a:endParaRPr lang="fr-FR" sz="1400" dirty="0">
              <a:solidFill>
                <a:schemeClr val="tx2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0" y="1967211"/>
            <a:ext cx="5439474" cy="129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4408350" y="4690987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 ~ 1,1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2xRa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2,23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220072" y="5070475"/>
            <a:ext cx="0" cy="100161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8" y="1772816"/>
            <a:ext cx="490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~ constant </a:t>
            </a:r>
            <a:r>
              <a:rPr lang="fr-FR" dirty="0" err="1" smtClean="0"/>
              <a:t>independently</a:t>
            </a:r>
            <a:r>
              <a:rPr lang="fr-FR" dirty="0" smtClean="0"/>
              <a:t> of </a:t>
            </a:r>
            <a:r>
              <a:rPr lang="fr-FR" dirty="0" err="1" smtClean="0"/>
              <a:t>dielectric</a:t>
            </a:r>
            <a:r>
              <a:rPr lang="fr-FR" dirty="0" smtClean="0"/>
              <a:t> size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0" y="2852936"/>
            <a:ext cx="85217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8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Comparison ATT-HFSS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27-07-2018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5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ZoneTexte 66"/>
          <p:cNvSpPr txBox="1"/>
          <p:nvPr/>
        </p:nvSpPr>
        <p:spPr>
          <a:xfrm>
            <a:off x="2339752" y="276568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sp>
        <p:nvSpPr>
          <p:cNvPr id="43" name="Rectangle 42"/>
          <p:cNvSpPr/>
          <p:nvPr/>
        </p:nvSpPr>
        <p:spPr>
          <a:xfrm>
            <a:off x="6444208" y="2708920"/>
            <a:ext cx="864096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Single </a:t>
            </a:r>
            <a:r>
              <a:rPr lang="fr-FR" dirty="0" err="1" smtClean="0"/>
              <a:t>Strap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22900" y="184482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475656" y="2708920"/>
            <a:ext cx="0" cy="12961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475656" y="2708920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70772" y="4005064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29404" y="400506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9752" y="2708920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15816" y="1844824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504846" y="3639487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629404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629404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991804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473499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60232" y="2715776"/>
            <a:ext cx="417799" cy="120071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2492896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4149080"/>
            <a:ext cx="8382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7596336" y="2715776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2060848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6869131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6869131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31531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13226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740352" y="3023706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2730604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312563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4252446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475656" y="4365104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411760" y="2803788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13034" y="443711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127958" y="1783849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195737" y="2715776"/>
            <a:ext cx="144016" cy="128928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32158" y="3212976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0" idx="3"/>
          </p:cNvCxnSpPr>
          <p:nvPr/>
        </p:nvCxnSpPr>
        <p:spPr>
          <a:xfrm flipH="1">
            <a:off x="2339753" y="3219832"/>
            <a:ext cx="161210" cy="140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494554" y="308633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439674" y="2636912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084168" y="237530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  <p:sp>
        <p:nvSpPr>
          <p:cNvPr id="44" name="ZoneTexte 65"/>
          <p:cNvSpPr txBox="1"/>
          <p:nvPr/>
        </p:nvSpPr>
        <p:spPr>
          <a:xfrm>
            <a:off x="1404906" y="5085184"/>
            <a:ext cx="166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r>
              <a:rPr lang="fr-FR" dirty="0" smtClean="0"/>
              <a:t>=0.16</a:t>
            </a:r>
          </a:p>
          <a:p>
            <a:r>
              <a:rPr lang="fr-FR" dirty="0" err="1" smtClean="0"/>
              <a:t>d_strap</a:t>
            </a:r>
            <a:r>
              <a:rPr lang="fr-FR" dirty="0" smtClean="0"/>
              <a:t>=0.04</a:t>
            </a:r>
            <a:endParaRPr lang="fr-FR" dirty="0"/>
          </a:p>
          <a:p>
            <a:r>
              <a:rPr lang="fr-FR" dirty="0" err="1" smtClean="0"/>
              <a:t>e_strap</a:t>
            </a:r>
            <a:r>
              <a:rPr lang="fr-FR" dirty="0" smtClean="0"/>
              <a:t>=(0.015)</a:t>
            </a:r>
          </a:p>
        </p:txBody>
      </p:sp>
      <p:sp>
        <p:nvSpPr>
          <p:cNvPr id="47" name="ZoneTexte 65"/>
          <p:cNvSpPr txBox="1"/>
          <p:nvPr/>
        </p:nvSpPr>
        <p:spPr>
          <a:xfrm>
            <a:off x="5494068" y="4808185"/>
            <a:ext cx="2994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r>
              <a:rPr lang="fr-FR" dirty="0" smtClean="0"/>
              <a:t>=0.20</a:t>
            </a:r>
          </a:p>
          <a:p>
            <a:r>
              <a:rPr lang="fr-FR" dirty="0" err="1" smtClean="0"/>
              <a:t>w_box</a:t>
            </a:r>
            <a:r>
              <a:rPr lang="fr-FR" dirty="0" smtClean="0"/>
              <a:t>=0.20</a:t>
            </a:r>
          </a:p>
          <a:p>
            <a:r>
              <a:rPr lang="fr-FR" dirty="0" err="1" smtClean="0"/>
              <a:t>h_strap</a:t>
            </a:r>
            <a:r>
              <a:rPr lang="fr-FR" dirty="0" smtClean="0"/>
              <a:t>=0.20 (</a:t>
            </a: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h_box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 smtClean="0"/>
              <a:t>w_strap</a:t>
            </a:r>
            <a:r>
              <a:rPr lang="fr-FR" dirty="0" smtClean="0"/>
              <a:t>=0.12</a:t>
            </a:r>
          </a:p>
          <a:p>
            <a:r>
              <a:rPr lang="fr-FR" dirty="0" err="1" smtClean="0"/>
              <a:t>d_wall</a:t>
            </a:r>
            <a:r>
              <a:rPr lang="fr-FR" dirty="0" smtClean="0"/>
              <a:t>=0.04</a:t>
            </a:r>
          </a:p>
        </p:txBody>
      </p:sp>
      <p:sp>
        <p:nvSpPr>
          <p:cNvPr id="49" name="ZoneTexte 33"/>
          <p:cNvSpPr txBox="1"/>
          <p:nvPr/>
        </p:nvSpPr>
        <p:spPr>
          <a:xfrm>
            <a:off x="7222289" y="1384517"/>
            <a:ext cx="167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</p:txBody>
      </p:sp>
      <p:sp>
        <p:nvSpPr>
          <p:cNvPr id="50" name="ZoneTexte 27"/>
          <p:cNvSpPr txBox="1"/>
          <p:nvPr/>
        </p:nvSpPr>
        <p:spPr>
          <a:xfrm rot="5400000">
            <a:off x="2430631" y="3879843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  <p:sp>
        <p:nvSpPr>
          <p:cNvPr id="57" name="ZoneTexte 26"/>
          <p:cNvSpPr txBox="1"/>
          <p:nvPr/>
        </p:nvSpPr>
        <p:spPr>
          <a:xfrm>
            <a:off x="3275856" y="1926228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x_plasma</a:t>
            </a:r>
            <a:endParaRPr lang="fr-FR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8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444208" y="2708920"/>
            <a:ext cx="1512168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334508" y="2715776"/>
            <a:ext cx="417799" cy="120071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Straps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275856" y="1926228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x_plasma</a:t>
            </a:r>
            <a:endParaRPr lang="fr-FR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60232" y="2715776"/>
            <a:ext cx="417799" cy="120071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2492896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4149080"/>
            <a:ext cx="148629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8070589" y="2715776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2060848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7197172" y="3532366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7197172" y="3244334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468255" y="3275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7041267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8214605" y="3023706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2730604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312563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4252446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7060540" y="2636912"/>
            <a:ext cx="26958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106298" y="2308230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delta_strap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6439674" y="2636912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084168" y="237530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  <p:sp>
        <p:nvSpPr>
          <p:cNvPr id="63" name="ZoneTexte 65"/>
          <p:cNvSpPr txBox="1"/>
          <p:nvPr/>
        </p:nvSpPr>
        <p:spPr>
          <a:xfrm>
            <a:off x="5494068" y="4808185"/>
            <a:ext cx="2994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r>
              <a:rPr lang="fr-FR" dirty="0" smtClean="0"/>
              <a:t>=0.20</a:t>
            </a:r>
          </a:p>
          <a:p>
            <a:r>
              <a:rPr lang="fr-FR" dirty="0" err="1" smtClean="0"/>
              <a:t>w_box</a:t>
            </a:r>
            <a:r>
              <a:rPr lang="fr-FR" dirty="0" smtClean="0"/>
              <a:t>=0.43</a:t>
            </a:r>
          </a:p>
          <a:p>
            <a:r>
              <a:rPr lang="fr-FR" dirty="0" err="1" smtClean="0"/>
              <a:t>h_strap</a:t>
            </a:r>
            <a:r>
              <a:rPr lang="fr-FR" dirty="0" smtClean="0"/>
              <a:t>=0.20 (</a:t>
            </a: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h_box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 smtClean="0"/>
              <a:t>w_strap</a:t>
            </a:r>
            <a:r>
              <a:rPr lang="fr-FR" dirty="0" smtClean="0"/>
              <a:t>=0.12</a:t>
            </a:r>
          </a:p>
          <a:p>
            <a:r>
              <a:rPr lang="fr-FR" dirty="0" err="1" smtClean="0"/>
              <a:t>d_wall</a:t>
            </a:r>
            <a:r>
              <a:rPr lang="fr-FR" dirty="0" smtClean="0"/>
              <a:t>=0.045</a:t>
            </a:r>
          </a:p>
          <a:p>
            <a:r>
              <a:rPr lang="fr-FR" dirty="0" err="1" smtClean="0"/>
              <a:t>delta_strap</a:t>
            </a:r>
            <a:r>
              <a:rPr lang="fr-FR" dirty="0" smtClean="0"/>
              <a:t>=0.1</a:t>
            </a:r>
          </a:p>
        </p:txBody>
      </p:sp>
      <p:sp>
        <p:nvSpPr>
          <p:cNvPr id="65" name="ZoneTexte 33"/>
          <p:cNvSpPr txBox="1"/>
          <p:nvPr/>
        </p:nvSpPr>
        <p:spPr>
          <a:xfrm>
            <a:off x="7222289" y="1384517"/>
            <a:ext cx="167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</p:txBody>
      </p:sp>
      <p:sp>
        <p:nvSpPr>
          <p:cNvPr id="69" name="ZoneTexte 66"/>
          <p:cNvSpPr txBox="1"/>
          <p:nvPr/>
        </p:nvSpPr>
        <p:spPr>
          <a:xfrm>
            <a:off x="2339752" y="276568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cxnSp>
        <p:nvCxnSpPr>
          <p:cNvPr id="72" name="Connecteur droit 5"/>
          <p:cNvCxnSpPr/>
          <p:nvPr/>
        </p:nvCxnSpPr>
        <p:spPr>
          <a:xfrm>
            <a:off x="2622900" y="184482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6"/>
          <p:cNvCxnSpPr/>
          <p:nvPr/>
        </p:nvCxnSpPr>
        <p:spPr>
          <a:xfrm>
            <a:off x="1475656" y="2708920"/>
            <a:ext cx="0" cy="12961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"/>
          <p:cNvCxnSpPr/>
          <p:nvPr/>
        </p:nvCxnSpPr>
        <p:spPr>
          <a:xfrm>
            <a:off x="1475656" y="2708920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11"/>
          <p:cNvCxnSpPr/>
          <p:nvPr/>
        </p:nvCxnSpPr>
        <p:spPr>
          <a:xfrm>
            <a:off x="1470772" y="4005064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12"/>
          <p:cNvCxnSpPr/>
          <p:nvPr/>
        </p:nvCxnSpPr>
        <p:spPr>
          <a:xfrm>
            <a:off x="2629404" y="400506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13"/>
          <p:cNvCxnSpPr/>
          <p:nvPr/>
        </p:nvCxnSpPr>
        <p:spPr>
          <a:xfrm>
            <a:off x="2339752" y="2708920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25"/>
          <p:cNvCxnSpPr/>
          <p:nvPr/>
        </p:nvCxnSpPr>
        <p:spPr>
          <a:xfrm>
            <a:off x="2915816" y="1844824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27"/>
          <p:cNvSpPr txBox="1"/>
          <p:nvPr/>
        </p:nvSpPr>
        <p:spPr>
          <a:xfrm>
            <a:off x="1504846" y="3639487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  <p:cxnSp>
        <p:nvCxnSpPr>
          <p:cNvPr id="83" name="Connecteur droit avec flèche 29"/>
          <p:cNvCxnSpPr/>
          <p:nvPr/>
        </p:nvCxnSpPr>
        <p:spPr>
          <a:xfrm>
            <a:off x="2629404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31"/>
          <p:cNvCxnSpPr/>
          <p:nvPr/>
        </p:nvCxnSpPr>
        <p:spPr>
          <a:xfrm flipV="1">
            <a:off x="2629404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39"/>
          <p:cNvSpPr txBox="1"/>
          <p:nvPr/>
        </p:nvSpPr>
        <p:spPr>
          <a:xfrm>
            <a:off x="2991804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6" name="ZoneTexte 40"/>
          <p:cNvSpPr txBox="1"/>
          <p:nvPr/>
        </p:nvSpPr>
        <p:spPr>
          <a:xfrm>
            <a:off x="2473499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87" name="Connecteur droit avec flèche 61"/>
          <p:cNvCxnSpPr/>
          <p:nvPr/>
        </p:nvCxnSpPr>
        <p:spPr>
          <a:xfrm>
            <a:off x="1475656" y="4365104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63"/>
          <p:cNvCxnSpPr/>
          <p:nvPr/>
        </p:nvCxnSpPr>
        <p:spPr>
          <a:xfrm>
            <a:off x="2411760" y="2803788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65"/>
          <p:cNvSpPr txBox="1"/>
          <p:nvPr/>
        </p:nvSpPr>
        <p:spPr>
          <a:xfrm>
            <a:off x="1713034" y="443711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90" name="ZoneTexte 67"/>
          <p:cNvSpPr txBox="1"/>
          <p:nvPr/>
        </p:nvSpPr>
        <p:spPr>
          <a:xfrm>
            <a:off x="1127958" y="1783849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91" name="Rectangle 90"/>
          <p:cNvSpPr/>
          <p:nvPr/>
        </p:nvSpPr>
        <p:spPr>
          <a:xfrm>
            <a:off x="2195737" y="2715776"/>
            <a:ext cx="144016" cy="128928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avec flèche 75"/>
          <p:cNvCxnSpPr/>
          <p:nvPr/>
        </p:nvCxnSpPr>
        <p:spPr>
          <a:xfrm>
            <a:off x="2032158" y="3212976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77"/>
          <p:cNvCxnSpPr>
            <a:endCxn id="91" idx="3"/>
          </p:cNvCxnSpPr>
          <p:nvPr/>
        </p:nvCxnSpPr>
        <p:spPr>
          <a:xfrm flipH="1">
            <a:off x="2339753" y="3219832"/>
            <a:ext cx="161210" cy="140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80"/>
          <p:cNvSpPr txBox="1"/>
          <p:nvPr/>
        </p:nvSpPr>
        <p:spPr>
          <a:xfrm>
            <a:off x="1494554" y="308633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sp>
        <p:nvSpPr>
          <p:cNvPr id="95" name="ZoneTexte 65"/>
          <p:cNvSpPr txBox="1"/>
          <p:nvPr/>
        </p:nvSpPr>
        <p:spPr>
          <a:xfrm>
            <a:off x="1404906" y="5085184"/>
            <a:ext cx="166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r>
              <a:rPr lang="fr-FR" dirty="0" smtClean="0"/>
              <a:t>=0.16</a:t>
            </a:r>
          </a:p>
          <a:p>
            <a:r>
              <a:rPr lang="fr-FR" dirty="0" err="1" smtClean="0"/>
              <a:t>d_strap</a:t>
            </a:r>
            <a:r>
              <a:rPr lang="fr-FR" dirty="0" smtClean="0"/>
              <a:t>=0.04</a:t>
            </a:r>
            <a:endParaRPr lang="fr-FR" dirty="0"/>
          </a:p>
          <a:p>
            <a:r>
              <a:rPr lang="fr-FR" dirty="0" err="1" smtClean="0"/>
              <a:t>e_strap</a:t>
            </a:r>
            <a:r>
              <a:rPr lang="fr-FR" dirty="0" smtClean="0"/>
              <a:t>=(0.015)</a:t>
            </a:r>
          </a:p>
        </p:txBody>
      </p:sp>
      <p:sp>
        <p:nvSpPr>
          <p:cNvPr id="96" name="ZoneTexte 27"/>
          <p:cNvSpPr txBox="1"/>
          <p:nvPr/>
        </p:nvSpPr>
        <p:spPr>
          <a:xfrm rot="5400000">
            <a:off x="2430631" y="3879843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5833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Configurations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979417" y="4653136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79417" y="3649628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227807" y="41072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938237" y="465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37837" y="47297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820127" y="472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584890" y="328029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3385" y="376228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Dn_e0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50620" y="4023045"/>
            <a:ext cx="159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Single gradient plasma</a:t>
            </a:r>
            <a:endParaRPr lang="fr-FR" sz="1200" dirty="0"/>
          </a:p>
        </p:txBody>
      </p:sp>
      <p:sp>
        <p:nvSpPr>
          <p:cNvPr id="29" name="ZoneTexte 10"/>
          <p:cNvSpPr txBox="1"/>
          <p:nvPr/>
        </p:nvSpPr>
        <p:spPr>
          <a:xfrm>
            <a:off x="451338" y="5373216"/>
            <a:ext cx="694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endParaRPr lang="fr-FR" dirty="0" smtClean="0"/>
          </a:p>
          <a:p>
            <a:r>
              <a:rPr lang="fr-FR" dirty="0" smtClean="0"/>
              <a:t>ANTITER: Base </a:t>
            </a:r>
            <a:r>
              <a:rPr lang="fr-FR" dirty="0" err="1" smtClean="0"/>
              <a:t>density</a:t>
            </a:r>
            <a:r>
              <a:rPr lang="fr-FR" dirty="0" smtClean="0"/>
              <a:t> for vacuum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n_edge</a:t>
            </a:r>
            <a:r>
              <a:rPr lang="fr-FR" dirty="0" smtClean="0"/>
              <a:t>=1e11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made for </a:t>
            </a:r>
            <a:r>
              <a:rPr lang="fr-FR" dirty="0" err="1" smtClean="0"/>
              <a:t>numerics</a:t>
            </a:r>
            <a:r>
              <a:rPr lang="fr-FR" dirty="0" smtClean="0"/>
              <a:t> but has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 impact on </a:t>
            </a:r>
            <a:r>
              <a:rPr lang="fr-FR" dirty="0" err="1" smtClean="0"/>
              <a:t>kperp</a:t>
            </a:r>
            <a:r>
              <a:rPr lang="fr-FR" dirty="0" smtClean="0"/>
              <a:t> in vacuum</a:t>
            </a:r>
            <a:endParaRPr lang="fr-FR" dirty="0"/>
          </a:p>
        </p:txBody>
      </p:sp>
      <p:sp>
        <p:nvSpPr>
          <p:cNvPr id="30" name="ZoneTexte 33"/>
          <p:cNvSpPr txBox="1"/>
          <p:nvPr/>
        </p:nvSpPr>
        <p:spPr>
          <a:xfrm>
            <a:off x="7222289" y="1384517"/>
            <a:ext cx="167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</p:txBody>
      </p:sp>
      <p:cxnSp>
        <p:nvCxnSpPr>
          <p:cNvPr id="31" name="Connecteur droit 25"/>
          <p:cNvCxnSpPr/>
          <p:nvPr/>
        </p:nvCxnSpPr>
        <p:spPr>
          <a:xfrm flipV="1">
            <a:off x="3481852" y="4291924"/>
            <a:ext cx="0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26"/>
          <p:cNvCxnSpPr/>
          <p:nvPr/>
        </p:nvCxnSpPr>
        <p:spPr>
          <a:xfrm flipV="1">
            <a:off x="3481852" y="4036006"/>
            <a:ext cx="2170267" cy="2559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25"/>
          <p:cNvCxnSpPr/>
          <p:nvPr/>
        </p:nvCxnSpPr>
        <p:spPr>
          <a:xfrm flipH="1" flipV="1">
            <a:off x="5657347" y="4039343"/>
            <a:ext cx="642844" cy="63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23"/>
          <p:cNvSpPr txBox="1"/>
          <p:nvPr/>
        </p:nvSpPr>
        <p:spPr>
          <a:xfrm>
            <a:off x="5306929" y="4721628"/>
            <a:ext cx="8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x_core</a:t>
            </a:r>
            <a:endParaRPr lang="fr-FR" dirty="0"/>
          </a:p>
        </p:txBody>
      </p:sp>
      <p:cxnSp>
        <p:nvCxnSpPr>
          <p:cNvPr id="38" name="Connecteur droit 25"/>
          <p:cNvCxnSpPr/>
          <p:nvPr/>
        </p:nvCxnSpPr>
        <p:spPr>
          <a:xfrm flipV="1">
            <a:off x="5652119" y="4036007"/>
            <a:ext cx="0" cy="60900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21"/>
          <p:cNvSpPr txBox="1"/>
          <p:nvPr/>
        </p:nvSpPr>
        <p:spPr>
          <a:xfrm>
            <a:off x="5973018" y="363844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12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Frist case:</a:t>
            </a:r>
            <a:br>
              <a:rPr lang="en-GB" dirty="0" smtClean="0"/>
            </a:br>
            <a:r>
              <a:rPr lang="en-GB" dirty="0" smtClean="0"/>
              <a:t>constant </a:t>
            </a:r>
            <a:r>
              <a:rPr lang="en-GB" dirty="0"/>
              <a:t>profile</a:t>
            </a:r>
            <a:br>
              <a:rPr lang="en-GB" dirty="0"/>
            </a:br>
            <a:r>
              <a:rPr lang="en-GB" dirty="0" smtClean="0"/>
              <a:t>Single &amp; Double strap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636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658</Words>
  <Application>Microsoft Office PowerPoint</Application>
  <PresentationFormat>Affichage à l'écran (4:3)</PresentationFormat>
  <Paragraphs>260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Port</vt:lpstr>
      <vt:lpstr>Boundary conditions</vt:lpstr>
      <vt:lpstr>Aperture resistance</vt:lpstr>
      <vt:lpstr>Current</vt:lpstr>
      <vt:lpstr>Comparison ATT-HFSS</vt:lpstr>
      <vt:lpstr>Single Strap Antenna</vt:lpstr>
      <vt:lpstr>Double Straps Antenna</vt:lpstr>
      <vt:lpstr>Plasma Configurations</vt:lpstr>
      <vt:lpstr>Frist case: constant profile Single &amp; Double strap</vt:lpstr>
      <vt:lpstr>Plasma: const profile</vt:lpstr>
      <vt:lpstr>Plasma: const profile</vt:lpstr>
      <vt:lpstr>Plasma: const profile</vt:lpstr>
      <vt:lpstr>Second case: linear profile Single &amp; Double strap</vt:lpstr>
      <vt:lpstr>Plasma: linear profile</vt:lpstr>
      <vt:lpstr>Plasma: linear profile</vt:lpstr>
      <vt:lpstr>Plasma: linear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strap – lossy water  epsr=(81-1j$Losses)</dc:title>
  <dc:creator>HILLAIRET Julien 218595</dc:creator>
  <cp:lastModifiedBy>HILLAIRET Julien 218595</cp:lastModifiedBy>
  <cp:revision>47</cp:revision>
  <dcterms:created xsi:type="dcterms:W3CDTF">2018-06-22T14:42:06Z</dcterms:created>
  <dcterms:modified xsi:type="dcterms:W3CDTF">2018-09-11T13:35:34Z</dcterms:modified>
</cp:coreProperties>
</file>