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287000" cy="14478000"/>
  <p:notesSz cx="9799638" cy="1435576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5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141A"/>
    <a:srgbClr val="77B800"/>
    <a:srgbClr val="00693E"/>
    <a:srgbClr val="CC092F"/>
    <a:srgbClr val="EBFDEB"/>
    <a:srgbClr val="FBEDED"/>
    <a:srgbClr val="66FFCC"/>
    <a:srgbClr val="FF6600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90" autoAdjust="0"/>
    <p:restoredTop sz="99520" autoAdjust="0"/>
  </p:normalViewPr>
  <p:slideViewPr>
    <p:cSldViewPr>
      <p:cViewPr>
        <p:scale>
          <a:sx n="50" d="100"/>
          <a:sy n="50" d="100"/>
        </p:scale>
        <p:origin x="-2928" y="370"/>
      </p:cViewPr>
      <p:guideLst>
        <p:guide orient="horz" pos="4560"/>
        <p:guide pos="32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48735" cy="71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739" tIns="68870" rIns="137739" bIns="68870" numCol="1" anchor="t" anchorCtr="0" compatLnSpc="1">
            <a:prstTxWarp prst="textNoShape">
              <a:avLst/>
            </a:prstTxWarp>
          </a:bodyPr>
          <a:lstStyle>
            <a:lvl1pPr defTabSz="1378057">
              <a:defRPr sz="1700"/>
            </a:lvl1pPr>
          </a:lstStyle>
          <a:p>
            <a:endParaRPr lang="fr-F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50904" y="1"/>
            <a:ext cx="4248735" cy="71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739" tIns="68870" rIns="137739" bIns="68870" numCol="1" anchor="t" anchorCtr="0" compatLnSpc="1">
            <a:prstTxWarp prst="textNoShape">
              <a:avLst/>
            </a:prstTxWarp>
          </a:bodyPr>
          <a:lstStyle>
            <a:lvl1pPr algn="r" defTabSz="1378057">
              <a:defRPr sz="1700"/>
            </a:lvl1pPr>
          </a:lstStyle>
          <a:p>
            <a:endParaRPr lang="fr-F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38299"/>
            <a:ext cx="4248735" cy="7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739" tIns="68870" rIns="137739" bIns="68870" numCol="1" anchor="b" anchorCtr="0" compatLnSpc="1">
            <a:prstTxWarp prst="textNoShape">
              <a:avLst/>
            </a:prstTxWarp>
          </a:bodyPr>
          <a:lstStyle>
            <a:lvl1pPr defTabSz="1378057">
              <a:defRPr sz="1700"/>
            </a:lvl1pPr>
          </a:lstStyle>
          <a:p>
            <a:endParaRPr lang="fr-F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50904" y="13638299"/>
            <a:ext cx="4248735" cy="7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739" tIns="68870" rIns="137739" bIns="68870" numCol="1" anchor="b" anchorCtr="0" compatLnSpc="1">
            <a:prstTxWarp prst="textNoShape">
              <a:avLst/>
            </a:prstTxWarp>
          </a:bodyPr>
          <a:lstStyle>
            <a:lvl1pPr algn="r" defTabSz="1378057">
              <a:defRPr sz="1700"/>
            </a:lvl1pPr>
          </a:lstStyle>
          <a:p>
            <a:fld id="{26B2260E-BD83-401C-B89D-DA87E1FEE26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4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1"/>
            <a:ext cx="4247171" cy="71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762" tIns="15382" rIns="30762" bIns="15382" numCol="1" anchor="t" anchorCtr="0" compatLnSpc="1">
            <a:prstTxWarp prst="textNoShape">
              <a:avLst/>
            </a:prstTxWarp>
          </a:bodyPr>
          <a:lstStyle>
            <a:lvl1pPr defTabSz="306530">
              <a:defRPr sz="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5550903" y="1"/>
            <a:ext cx="4247171" cy="71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762" tIns="15382" rIns="30762" bIns="15382" numCol="1" anchor="t" anchorCtr="0" compatLnSpc="1">
            <a:prstTxWarp prst="textNoShape">
              <a:avLst/>
            </a:prstTxWarp>
          </a:bodyPr>
          <a:lstStyle>
            <a:lvl1pPr algn="r" defTabSz="306530">
              <a:defRPr sz="400"/>
            </a:lvl1pPr>
          </a:lstStyle>
          <a:p>
            <a:fld id="{6CECBBB4-AF1B-4C95-8F5D-33BC293A4A32}" type="datetimeFigureOut">
              <a:rPr lang="fr-FR"/>
              <a:pPr/>
              <a:t>10/09/2018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1076325"/>
            <a:ext cx="3824288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0781" tIns="15390" rIns="30781" bIns="1539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 bwMode="auto">
          <a:xfrm>
            <a:off x="979234" y="6819956"/>
            <a:ext cx="7841171" cy="645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762" tIns="15382" rIns="30762" bIns="15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13635069"/>
            <a:ext cx="4247171" cy="7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762" tIns="15382" rIns="30762" bIns="15382" numCol="1" anchor="b" anchorCtr="0" compatLnSpc="1">
            <a:prstTxWarp prst="textNoShape">
              <a:avLst/>
            </a:prstTxWarp>
          </a:bodyPr>
          <a:lstStyle>
            <a:lvl1pPr defTabSz="306530">
              <a:defRPr sz="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5550903" y="13635069"/>
            <a:ext cx="4247171" cy="7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762" tIns="15382" rIns="30762" bIns="15382" numCol="1" anchor="b" anchorCtr="0" compatLnSpc="1">
            <a:prstTxWarp prst="textNoShape">
              <a:avLst/>
            </a:prstTxWarp>
          </a:bodyPr>
          <a:lstStyle>
            <a:lvl1pPr algn="r" defTabSz="306530">
              <a:defRPr sz="400"/>
            </a:lvl1pPr>
          </a:lstStyle>
          <a:p>
            <a:fld id="{D3B7FBCA-D98B-4770-808B-E93F26F3641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8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fr-FR"/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306530">
              <a:defRPr sz="900">
                <a:solidFill>
                  <a:schemeClr val="tx1"/>
                </a:solidFill>
                <a:latin typeface="Times New Roman" pitchFamily="18" charset="0"/>
              </a:defRPr>
            </a:lvl1pPr>
            <a:lvl2pPr marL="248093" indent="-95094" defTabSz="306530">
              <a:defRPr sz="900">
                <a:solidFill>
                  <a:schemeClr val="tx1"/>
                </a:solidFill>
                <a:latin typeface="Times New Roman" pitchFamily="18" charset="0"/>
              </a:defRPr>
            </a:lvl2pPr>
            <a:lvl3pPr marL="381967" indent="-75437" defTabSz="306530">
              <a:defRPr sz="900">
                <a:solidFill>
                  <a:schemeClr val="tx1"/>
                </a:solidFill>
                <a:latin typeface="Times New Roman" pitchFamily="18" charset="0"/>
              </a:defRPr>
            </a:lvl3pPr>
            <a:lvl4pPr marL="534967" indent="-75437" defTabSz="306530">
              <a:defRPr sz="900">
                <a:solidFill>
                  <a:schemeClr val="tx1"/>
                </a:solidFill>
                <a:latin typeface="Times New Roman" pitchFamily="18" charset="0"/>
              </a:defRPr>
            </a:lvl4pPr>
            <a:lvl5pPr marL="688498" indent="-75969" defTabSz="306530">
              <a:defRPr sz="900">
                <a:solidFill>
                  <a:schemeClr val="tx1"/>
                </a:solidFill>
                <a:latin typeface="Times New Roman" pitchFamily="18" charset="0"/>
              </a:defRPr>
            </a:lvl5pPr>
            <a:lvl6pPr marL="841497" indent="-75969" defTabSz="30653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18" charset="0"/>
              </a:defRPr>
            </a:lvl6pPr>
            <a:lvl7pPr marL="994496" indent="-75969" defTabSz="30653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18" charset="0"/>
              </a:defRPr>
            </a:lvl7pPr>
            <a:lvl8pPr marL="1147495" indent="-75969" defTabSz="30653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18" charset="0"/>
              </a:defRPr>
            </a:lvl8pPr>
            <a:lvl9pPr marL="1300495" indent="-75969" defTabSz="30653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AF7906-0CD1-4130-9194-75392FB989FC}" type="slidenum">
              <a:rPr lang="fr-FR" sz="400"/>
              <a:pPr/>
              <a:t>1</a:t>
            </a:fld>
            <a:endParaRPr lang="fr-FR" sz="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1525" y="4497388"/>
            <a:ext cx="8743950" cy="310356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3050" y="8204200"/>
            <a:ext cx="7200900" cy="37004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EC5F-29EE-4FA3-9160-6BF46004E7A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57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1B7E-78F2-4C35-A49E-289001DE9E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52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29488" y="1287463"/>
            <a:ext cx="2185987" cy="11582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1525" y="1287463"/>
            <a:ext cx="6405563" cy="11582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56A17-957A-4EE0-8107-671EA4B6A7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3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6CEC1-ADDA-4BFD-A848-3CF19F9EDAF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6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9302750"/>
            <a:ext cx="8743950" cy="2876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6135688"/>
            <a:ext cx="8743950" cy="31670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519E5-6976-4968-88A9-7A66BAF375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06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71525" y="4183063"/>
            <a:ext cx="4295775" cy="868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19700" y="4183063"/>
            <a:ext cx="4295775" cy="868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7BAEE-7396-4A81-928B-D57BE10C11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4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579438"/>
            <a:ext cx="9258300" cy="241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4350" y="3240088"/>
            <a:ext cx="4545013" cy="1350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350" y="4591050"/>
            <a:ext cx="4545013" cy="8342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226050" y="3240088"/>
            <a:ext cx="4546600" cy="1350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226050" y="4591050"/>
            <a:ext cx="4546600" cy="8342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41A5A-59BE-4E39-A4BC-C16D9AFCE5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32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53230-4F67-413C-BB1F-0127FD028C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1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8ADA5-AC7B-405E-826D-56FA6E7897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0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576263"/>
            <a:ext cx="3384550" cy="2452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22725" y="576263"/>
            <a:ext cx="5749925" cy="12357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14350" y="3028950"/>
            <a:ext cx="3384550" cy="9904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C6E7C-9F1C-4EE0-8B30-104CCC81D0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1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6125" y="10134600"/>
            <a:ext cx="6172200" cy="1196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16125" y="1293813"/>
            <a:ext cx="6172200" cy="868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16125" y="11331575"/>
            <a:ext cx="6172200" cy="1698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AC233-1BB8-446A-85C1-326AD673BF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7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1287463"/>
            <a:ext cx="874395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1502" tIns="70751" rIns="141502" bIns="70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4183063"/>
            <a:ext cx="8743950" cy="868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13190538"/>
            <a:ext cx="2143125" cy="965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>
            <a:lvl1pPr>
              <a:defRPr sz="2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13190538"/>
            <a:ext cx="3257550" cy="965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>
            <a:lvl1pPr algn="ctr">
              <a:defRPr sz="2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13190538"/>
            <a:ext cx="2143125" cy="965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>
            <a:lvl1pPr algn="r">
              <a:defRPr sz="2200"/>
            </a:lvl1pPr>
          </a:lstStyle>
          <a:p>
            <a:pPr>
              <a:defRPr/>
            </a:pPr>
            <a:fld id="{7553B4C3-1211-4B88-9AE7-AB39D8A49F7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2pPr>
      <a:lvl3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3pPr>
      <a:lvl4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4pPr>
      <a:lvl5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5pPr>
      <a:lvl6pPr marL="4572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6pPr>
      <a:lvl7pPr marL="9144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7pPr>
      <a:lvl8pPr marL="13716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8pPr>
      <a:lvl9pPr marL="18288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9pPr>
    </p:titleStyle>
    <p:bodyStyle>
      <a:lvl1pPr marL="530225" indent="-530225" algn="l" defTabSz="1414463" rtl="0" eaLnBrk="0" fontAlgn="base" hangingPunct="0">
        <a:spcBef>
          <a:spcPct val="20000"/>
        </a:spcBef>
        <a:spcAft>
          <a:spcPct val="0"/>
        </a:spcAft>
        <a:buChar char="•"/>
        <a:defRPr sz="5000">
          <a:solidFill>
            <a:schemeClr val="tx1"/>
          </a:solidFill>
          <a:latin typeface="+mn-lt"/>
          <a:ea typeface="+mn-ea"/>
          <a:cs typeface="+mn-cs"/>
        </a:defRPr>
      </a:lvl1pPr>
      <a:lvl2pPr marL="1149350" indent="-441325" algn="l" defTabSz="1414463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768475" indent="-354013" algn="l" defTabSz="1414463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</a:defRPr>
      </a:lvl3pPr>
      <a:lvl4pPr marL="2476500" indent="-354013" algn="l" defTabSz="1414463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4pPr>
      <a:lvl5pPr marL="3182938" indent="-352425" algn="l" defTabSz="141446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5pPr>
      <a:lvl6pPr marL="36401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6pPr>
      <a:lvl7pPr marL="40973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7pPr>
      <a:lvl8pPr marL="45545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8pPr>
      <a:lvl9pPr marL="50117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3" r="11359" b="54967"/>
          <a:stretch/>
        </p:blipFill>
        <p:spPr bwMode="auto">
          <a:xfrm>
            <a:off x="3179691" y="6153416"/>
            <a:ext cx="3404877" cy="185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7" r="14712" b="48043"/>
          <a:stretch/>
        </p:blipFill>
        <p:spPr bwMode="auto">
          <a:xfrm>
            <a:off x="83347" y="5868211"/>
            <a:ext cx="3058557" cy="207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4" b="53251"/>
          <a:stretch/>
        </p:blipFill>
        <p:spPr bwMode="auto">
          <a:xfrm>
            <a:off x="4613711" y="5582816"/>
            <a:ext cx="2329989" cy="133778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96" y="12117359"/>
            <a:ext cx="3116908" cy="23376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-12169" y="-15409"/>
            <a:ext cx="10314254" cy="1219668"/>
          </a:xfrm>
          <a:prstGeom prst="rect">
            <a:avLst/>
          </a:prstGeom>
          <a:gradFill flip="none" rotWithShape="1">
            <a:gsLst>
              <a:gs pos="0">
                <a:srgbClr val="CC092F"/>
              </a:gs>
              <a:gs pos="100000">
                <a:srgbClr val="8C141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>
            <a:off x="895028" y="-71839"/>
            <a:ext cx="61206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Ion Cyclotron and Lower Hybrid</a:t>
            </a:r>
            <a:br>
              <a:rPr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Cold Magnetized Plasma Modelling </a:t>
            </a:r>
            <a:br>
              <a:rPr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ANSYS HFSS</a:t>
            </a:r>
            <a:endParaRPr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18964" y="865705"/>
            <a:ext cx="7301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J.Hillairet</a:t>
            </a:r>
            <a:r>
              <a:rPr lang="en-US" sz="1600" kern="1000" baseline="30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1</a:t>
            </a:r>
            <a:r>
              <a:rPr lang="en-US" sz="1600" kern="1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, R.Ragona</a:t>
            </a:r>
            <a:r>
              <a:rPr lang="en-US" sz="1600" kern="1000" baseline="30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2</a:t>
            </a:r>
            <a:r>
              <a:rPr lang="en-US" sz="1600" kern="1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, L.Colas</a:t>
            </a:r>
            <a:r>
              <a:rPr lang="en-US" sz="1600" kern="1000" baseline="30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1</a:t>
            </a:r>
            <a:r>
              <a:rPr lang="en-US" sz="1600" kern="1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, W.Helou</a:t>
            </a:r>
            <a:r>
              <a:rPr lang="en-US" sz="1600" kern="1000" baseline="30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1</a:t>
            </a:r>
            <a:r>
              <a:rPr lang="en-US" sz="1600" kern="1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, F.Bocquet</a:t>
            </a:r>
            <a:r>
              <a:rPr lang="en-US" sz="1600" kern="1000" baseline="30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3</a:t>
            </a:r>
            <a:endParaRPr lang="en-US" sz="1600" kern="1000" baseline="30000" dirty="0">
              <a:solidFill>
                <a:schemeClr val="bg1"/>
              </a:solidFill>
              <a:latin typeface="Arial"/>
              <a:ea typeface="MS Mincho"/>
              <a:cs typeface="Times New Roman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1" name="ZoneTexte 90"/>
          <p:cNvSpPr txBox="1"/>
          <p:nvPr/>
        </p:nvSpPr>
        <p:spPr>
          <a:xfrm>
            <a:off x="7873664" y="7656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8894480" y="7855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AutoShape 2" descr="data:image/png;base64,iVBORw0KGgoAAAANSUhEUgAAAmgAAAHOCAYAAAAsQvUnAAAABHNCSVQICAgIfAhkiAAAIABJREFUeJzsvQm4LUV5LtxM4nThHOCggglHUGPUmN84xcQoGbwaNcaADGqico0R4o3J1cRgkhv2UcEpweHeeB04iMGj4BQcokhMxEgSBQQOZ56nPY9rrz2uvfbe/de3unrvWr26e3V1V62q6n7f53k5rP6qqmv1t77qd9fo+b7vgSAIgiAIgvbQeAVAEARBEATBdhqvAAiCIAiCINhO4xUAQRAEQRAE22m8AiAIgiAIgmA7jVcABEEQBEEQbKfxCoAgCIIgCILtNF4BEARBEARBsJ3GKwCCIAiCIAi203gFQBAEQRAEwXYarwAIgiAIgiDYTuMVAEEQBEEQBNtpvAIgCIIgCIJgO41XAARBEARBEGyn8QqAIAiCIAiC7TReARBUSYaTGV/H+DXG44yLjHOM+xk/z/gy03V0mQz0n6Om62G6/gwPMh4UPj+Rl/13Cekfw/j7jB9n/E/GBZ7+FgPP4M383kncm5L3vzF+kL47j60hxlsZL+xyz+cw/hPjGP/uuxivZTwtJc9JjFcz/pTH8CTjXYy/afp3pNAHfabrAtpL4xUAQVVk2MxfnPRhlfEBxq8wfpVxu/AC+qqh+hlvlPkzov+5O2f+ygs0hkczNhm/IFx7LS/78oQ8/1+CGLrFwDMIf4cP0f1j+IGEfBu4sGo9Q8bbuXiiz9P0HRPyvZJxiaf7EeOXGUf45+/HiTQuzr7A09S94A8uEmfLPLbfYvq3pMgHfabrAtpL4xUAQRVkeBzjAG/0qCG/KCbNhfyv/QcN1dF4owyBpkSgvYiX8yfCtb/j1y5IyHMR41bGaxifx/gOCwRan2S+rTzfNxkfIVx/D79O4u2USJ4zGSe4/XXC9TMY7+XX3xNzrz/gtsOM5wnXX8zFXiPpWbtAG9oC0H4arwAIqiDD13mD92+Mp3ZJ+yJDdTTeKEOgKRFo7+LlPF+4dg/jsEQZV7sk0BjO9YLeK+o5fELERr1dO3iZvxuxvZNf/3ZMmc/jtrEYYfcwt702Jt8/cNtHTf+eeukDsHo0XgEQLEqGn/OCYQ/68PScZTzbC4Zshvhf6PTvbV7ysE04zENz3v6M9x7QnBwaurmF8XGR9Hd7yXN++oR0r2K8iZdX84L5OvsY/57xnJT60/DT33rBEO8M4yzP92nGZ/I0fSl1uDvjcwq/96mMf8XvQd97kN/r3Jg8Gxn/J+N3GY/w9DUuat6ccJ+LQwHjBb0wNHfrhBf0nFCvyhYvQYiTgPCC3p4R/vxIPLzdC4SECoF2O/8Oj+CfT2OcZ/yWRBmuCbQ38Tz/lmD/W26/OXL9B/z6GxPyHeb2FwvXNvNrC57QUyfYX8zth3N8999j/A7jKP8t9fPf5RuENLt5+b+YUMap/PdObc6TIrYnM37KC+boUf1p3hxNtXgf49lZfcBwGeO/8PwNXt5HKJZi0tLv7w8Z/4v/5hf59/oh49/0+vcFqqPxCoBgUXrrf6XnGrrkjWE4R+Y+xi8y3s8/U+N4SUyeUKhs4w3xnV4wT2bQWx/uOV1ITxOi7/Hi5/68Rkg37gXi6sdeMH+OhpOO83wkbjbF1OUp3EYfJnier/DvsBy+BOg+XjAfjz4MR+pwbcZnRf855gUTvhf5y+124XvTMzkvkudV3Ebf418Zv+QFPZ2L/Po/xNznYm67wwtemKP8+X6HPx+ybY3J90TheZGgI5H9ff4cPu7lEGheurBNYuo9PDsE2rcYP8z4GcYbuJ9OScjzUZ7nIwn20Mc/jVyf4tefkZAv/D2Kw8W/y6/dl5DnscJzPiPjd6Y/pG7leei3QLFIcf4DHjNHhbR/wtN9MqGsS7j9zsh1qvc8tx3ygrl29Iz38WsXx/igL1IG/RHxeW6jsn7In9FBfo3KOjeS50vcRnHxXf69KM7oj8zlXv++QHU0XgEQLEqh4b0pR97zhRf+GyO2P/TWJylHh3XCFwQ1nBcI18W5NW+K5IltlCNpqPF/TOQa/cX+Pp73UxHbKYw7ue1zjI+O2EmwPEf4vNkrPsQZCrynCdcf6QWijT58PZKH5l/9SkxZj/fWF3X8csR2sXCvb4rfi+Gp3CfUg7E5ku+bPA8JVFEgv1Dw81HJ7/xqL+jVvEko/17hWrgA5Xbh2ge7lGmDQIsjCYCOniNvfQrBnyaUGS6CGI/EQljumQn5PsbtfydcC+fn/VPKd6jxNM/M+J2v9dbntD0jYjud8bcj9abfynQ0Frn9e7ws8Q8rmt86x3+Tf8x4UiQPrWJ9YowP+iLpwj82f8L4s8J1EpjXc9uXhOubvfU/ms6JlEV5fr3Xvy9QHY1XAASL0gv+aqT/iV191iXvdV7CHBluv4vb/3fkevjieUVMnsu47XOR67GNskRdaRHEWORauHqQRFrq3DuePmzQ785Zh/B7/3GM7Twv6BWjl9QFGct7qRfTM+OtCzQaro0bNg3nIb0p8t3o3tSj+biYPB/xCg5xMvwRL0N8of+zFwjGrs9fyGNSoL3MC3oFf8kLhsbP4X4I/7AYE8UEzxPGwR8mlPlkbm9Efg/h7yVpOPr93P5p4dpf8WtfSPkO/TzNCzN830d4wVBhxx8CKXk+zdO/NXL9Qv4bo/ufIlz/v17MH1Ap5Xe0BV7whxj1FFNv/s/G5CHBRb3v1AN4Nr8WzuO7o9e/I1A/jVcABIvSKybQ/pXnvTLB/npu/37kOv2nGffiYfgFbv9e5HpHo5xwzwu84K9w6l2guVS3cIZbE2wU0oYvkndn/L6bPTUCLalHJPTFGyLXaejmJYx/w/hJL+jto+/0NZ7+G5H0F6fV01sfhnqPcC1c+fedhDy/6BUXaF/iL9DH8s/Ug0k9Ld+VLMeYQEupEwmEH3kxw86e2wLthTztbolnEf5W7o9c/0BcDHvrw5jPz1h+R1vgrYut/0rJFwrBl/HPYW8ftUXvZjzf9O8IVEfjFQDBovSKDXHu5XlfkGD/ZW7fE7lO/zmekGdznLiIa5Rj8tILa1l4scXxAiF9KIhek/Y9u9VN4nnRf6ZS7P+Pp/lL4RoNZf64y3f6QaSci/n1f0y4T9wLLhzG+n8Jec70igs0mtfzH8Ln50a/b8Zycgs0L+jxuiWGmX4DXcoO55IdiVx3doiT4QovRy8T+Znnew7/TJPxh3l8nh9JG248vCFj2XG/38u7xIjIN0TyTQu2IxQ3XjAn7uSivwnQHI1XAASL0iuwSMArJtCOJuTZ7OUQaN76cOUAf6n8jNc+j+o/uX2zcM0FgfZtfu0bjL/KeJbHh4e8YD5Z3LO62EsRMAkvuFCgJU3ulhZoXvrq2yTG1jlSbhGBtjnhvrG/K8myQ380ItedXSTg5Rdob+D5PsM/X5ZUjqdGoF0Z/j69eAEu8kWR8iim3ugFf6weE54P/X4TT2sA7abxCoBgUXoFttnwug9xvo7b44Y4jybkCV+gd0eudzTKEftt3P6qBPuo1ynQTA1xxr4YvXXB+Pv8Mx1xtOIFw7MdKwQZXpHwrC725AVaOMT5zwl5pIc4vUD0hS/FcNf8bwrXaL7WXOTlGTsMGCnXuiFOXq8X8HpNRq6/iV93bpsNL8cQJ8/3CB5zNA+Sjrj6F17Ob8ekVTHE+ateTG9yTj9Sz2648vNq078rMKcfTVcABFXQW19BKLVRrdd9kcCd3B63SOBoQp7wBXN35Ho4n+39CfnCeT5xq+jCyfRRgRb2utHGnrFbJETKCecF3ZPzOYd16Gj0vWAoM1wksDlyv9jeTS/YpkSVQHuS8GKPW1jwoTS/Zfju1DtB888ezT/TpG0aarszR1m2CrRwIcVdkevOblTrtS8SyCSghLzhnLO/579rEpQdw4be+tyw2N7bjL/fsJ70+328Al++m9+jYxsb0A0arwAIqqDXftQTLYPvOLzZC1ZgfUEUC177Nhu/H0l/Fb8+E/NSyiPQQtHxtYR8n+D2z4gvAS/YpuKQFy/QaGJ3eD4ibe/wqEiZ0W02TuMig+bSZF51GPneRNr37KnCddpmIxyu+oZwnSbRT/GX+8Uxzzfs+Ux6Vrck1KPjBcev/zO/Tr2R4nFEL+B+LCLQaH+1/xI+P5uX13FUUYayjAg0LzhH9M89YdNUfp3E5tu99fmPHb24XvJRT+HQMu1Xl3bU05XC9Z4e9eStH0dFcfTzERtts/HyhHwXeEEPsJ9UV56OYnSep32bl3+bjb/g12nO5tNi7kPzD/8o8hukP9JOj6SjOA97/KTmR4L20HgFQFAVvaAH5SHeKNGLnzZqpc0io4el3xbJJ25USy8N2ujxPv6ZriduVJtQj81evOigF8Ewt/27F6xkJFH1am6nlXDhZN/9XiAy7uIvI9qwMpy0vDlSLg3xhpuz0ka33+Dfu22jWiH9Hd76C/VWXoe/yPiM6T/HeBnUW0Ybx9L+XwOCLbpFQ/jSoZfXv/HnG/a4hD0U0Wd1sZdPoP2st77Cj57Jl/iLinp+cm1UK/y26H8+JFz7U36tY4+3hDKol/fHnOHQ3phwjfgE2bpJfo8N/L7ku3v48/mWtz5vieLmupS84mHpt3nrGzrTNiNph6U3hd+9eFg6TTFIOiw97F2lmKDVvt/z1g9L7zqMHCnvZG99Q9dlXo8v8t9j20a1MXm/5a23BR09s0I62sMwnIt2kMcFiVnZjWo/y230zO7j5dC+fg/yuteE9K/x1v+I/AF/ZhSbQ/z6AS/m9AHQDRqvAAiqJG+IX89fhif4i2ieN5K3MP5WQr5f4i+OYd4wDvOG8dkJ6aUFGrfRX7w0T2vSW+896hPsT+aN8QBv7GkRQ58XiLu7vRiBxvPRJGFaAbqTf19qsPd4waT96Macm7xAHA546z0mHXVN+95e8Bc6zTsiIdngLwTq+YsdmvGCidokfulFXuMvk1ckPSsvp0DjtvP59xvl/idR8Q6vwFFPwv1eKVwj0UDzzzJNwubPze/CDt8qjg8aRqNNj0m0HuO/lUVv/VSMVLHpBXOxaKj4EPc7xQn1Sl/UJR/1INEfDuP8fvTHwXvSnh33Fx0u/wCvZ43X+zdzfveT+O9QPEKJ2gjqdX1dSr5QiN+e4R5P84KeRnq2JOhI/NHcRTqa7Kwsv19u/21vXWhROSTkSaDRHxnifL3H8+d4F7/nAn/GdM+/9BJWz4Ju0HgFQBAEQdBWeuurp7ErP9hTGq8ACIIgCNpIht/i4uxh03UBq0fjFQBBEARBm+gF8zK/zIew6ULHkW4gqJvGKwCCIAiCNtFbX0xAcyz/h+n6gNWk8QqAIAiCIAiC7TReARAEQRAEQbCdxisAgiAIgiAIttN4BcpGvtfORsZHgSAIgiBYKdL7/yQlesK0oCkbuXO6bUYJgiAIgmA5qeT0BuOCpmz0AgXt33rrrf7MzIw/Pz+vlFTm7bffnqts2bxZ02dJl5YmySZ73TR11atouab8ntcOvxcvN0/eonGcJY2sDT7Xmx+xrvb5TkxMhALtUUr0hGlBUzaGAo2cuLy87KsGlXnHHXfkKls2b9b0WdKlpUmyyV43DV31KlquKb/ntcPvxcvNk7doHGdJI2uDz/XmR6zLoVu9SKRBoFlMCDT5NFUJXlPlotHWCxv9DoGmFzb6PE9+xLocINAcJwSafJqqBK+pctFo64WNfodA0wsbfZ4nP2JdDhBojhMCTT5NVYLXVLlotPXCRr9DoOmFjT7Pkx+xLgcINMcJgSafpirBa6pcNNp6YaPfIdD0wkaf58mPWJcDBJrjhECTT1OV4DVVLhptvbDR7xBoemGjz/PkR6zLAQLNcUKgyaepSvCaKheNtl7Y6HcINL2w0ed58iPW5QCB5jgh0OTTVCV4TZWLRlsvbPQ7BJpe2OjzPPkR63KAQHOcEGjyaaoSvKbKRaOtFzb6HQJNL2z0eZ78iHU5QKA5Tgg0+TRVCV5T5aLR1gsb/Q6Bphc2+jxPfsS6HCDQHCcEmnyaqgSvqXLRaOuFjX6HQNMLG32eJz9iXQ4QaI4TAk0+TVWC11S5aLT1wka/Q6DphY0+z5MfsS4HCDTHCYEmn6YqwWuqXDTaemGj3yHQ9MJGn+fJj1iXAwSa44RAk09TleA1VW5a/oWlZb/RXPFXVlal74dGO4CNfodA0wsbfZ4nP2JdDhBojhMCTT5NVYLXVLlJ+WcWm/7DJ2pr3DlQ8/cO1f39Q7VW+uPjM/7I9II/PrPo1+aX/FmWfrG57K+urmaqFxptc+VCoOmFjT7Pkx8CTQ4QaI4TAk0+TVWC11S5sS++lVV/z9B0m0AL+dCxiVZ6+jfOTkLu+MScPzGzgEbbt9PvEGh6YaPP8+SHQJMDBJrjhECTT1OV4DVVblz+E5NzseIri0CLpjs6Wvdrc0ttw6RZ6q3a70vLK60h217DRr9DoOmFjT7Pkx8CTQ4QaI4TAk0+TVWC11S50fzTC0uZhFdWgRam29Ff84+Nz/lTc42WWOtVo03Drv1T86377xuurw3B9go2+h0CTS9s9Hme/BBocoBAc5wQaPJpqhK8psoV8zeXV/zdg/FDm0UFmkgSS4dHplv2xlJT6ntlvT7fWG4Jwui9J2YbuZ5TXtjodwg0vbDR53nyQ6DJAQLNcUKgyaepSvCaKlfMT3PH0kSXKoEm2rcfn/CPjM36k0w40TBkt+/V7frU7IJ/aHQmsV4kQKPDrTpho98h0PTCRp/nyQ+BJgcINMcJgSafpirBa6rcMP9EfaGrONMh0KJ2WpxAPV9DU3Mte7PZjK1v9PtS/bPUizjC0vYKNvodAk0vbPR5nvwQaHKAQHOcEGjyaaoSvKbKDfPvODHZJmJ2HTji73v43ta/WYWXmCevQIvrYTswMuMPTM235q/NLTbWvi/1hNE2H7T9R7fyxLrRStOm0FunEzb6HQJNL2z0eZ78EGhygEBznBBo8mmqErymyg3zh8Jm746f+tNbL/FXrzvT9687g/27ofWZricJq7g8k1svUyLQovbw+qHh6bb5cknpk77PyOGHlfqh2/O1ye8QaHpho8/z5IdAkwMEmuOEQJNPU5XgNVXu2PT8mrAhMbP8/vP91b6NLTETkj7TdbJHhVBSnuaWc1vpdm+/L5MAi/bYdRNoO/Yd6pq+2/dpDO9V6os42Oh3CDS9sNHnefJDoMkBAs1xQqDJp6lK8JoolyblP3xiXdi0epoiYkYUNWSPCqGkPMt9Z7fSUU9amkAjARfXw0XX4wRaeL3Zd07X9N2+z9wtr1XqizjY6HcINL2w0ed58kOgyQECzXFCoMmnqUrwmij38NhsW49UKJKSSHZKFwoh6r1KyhMKNBJS0XlsokBrXL85toeLrsf1iIXXqfy09Gl1E7/PQm1UqT+isNHvEGh6YaPP8+SHQJMDBJrjhECTT1OV4A1B51rSOZiqy42C9gMThdKeh36SKmZCUrpQCNEQY1K6UKDRv5QuSaDRUGhc/nCINNojFl4XBVpc+rS6iezf94DUc5OFjS9rCDS9sNHnefJDoMkBAs1xQqDJp6lK8BJoc1XaxHXXwHRrB3xV5UZBZdN9onO6uvc4bcjRg7YptgctLCcqtKL5KZ3YIyYKvyzpu30fSicjiGVh48saAk0vbPR5nvwQaHKAQHOcEGjyaaoSvEuRXfz3D9czbaia5/uKG7mKc8p6OQct7InrJtAondgj1k2ghemzzEEjO6WjbTx0wcaXNQSaXtjo8zz5IdDkAIHmOCHQ5NNUIXhJiJFIiIqYo+OzhcqNw9jMYuJqyl6u4tTdg5ZlFWe4dQiRDnTXARtf1hBoemGjz/Pkh0CTAwSa44RAk09TheCNOzMy5Mh0+q73Mt93YWl9aDNpu4u4fcNqWy+V3gdtYuvlHel6OQctrW7i9wmp6yB1G1/WEGh6YaPP8+SHQJMDBJrjhECTT1P24B2e7n7EEi0ckC03ChIfcb10SfuN9eokAV2rONPqlvSc6VQC1bDxZQ2Bphc2+jxPfgg0OUCgOU4INPk0ZQ5eOrqomzhrDQf211q9X1GQ6KrPL3Z/viuriQeIZz1bUzZ9VoEWtw8a9XDJ7IOWll6GOg5St/FlDYGmFzb6PE9+CDQ5QKA5Tgg0+TSuBS8JqeMTc62eMer5ajRXYus112h2DDemkc6bpPMjKR8d9k17mNGZkqHQGZycjR2io8UHtOCgqODSJdCyniRA379/at6fmAkORV+uj/r+yJ7WPmY0r+7g8HRhgUZUfZC6jS9rCDS9sNHnefJDoMkBAs1xQqDJp9ERvCRaaDhrtL6odN4RCTISTdGXPl07MFRr1YuOVqJtHcQVm0UoChkSYrRVRwjaToOEjQrBpVugdTKwj9Tm2rYc6eb3ydmFlpDr9r2TqPogdRtf1hBoemGjz/Pkh0CTAwSa44RAk0+jKnhJlLV6WiJDfXuGppWs4Os2l0xWCOURaPSZeuWGagv+LBOBtJ+aKsGlW6CRMCLf0KII6iVsNpuF/U7CjnxOvY0yvZWDtfnCv4du9TVZLgSaXtjo8zz5IdDkAIHmOCHQ5NMUCd4kURZHmkBPwkAWNL/rCBMAqoVQXoGmO7+sQNs1MNl6trRlCPVskZCl3stwqHJ+cSl23pfqRpvuQffP8h1JzIVD00Vh48saAk0vbPR5nvwQaHKAQHOcEGjyaWSDlF74dH3/UD7BQ/PHsr6cab5Z1qG0rMImy2pDWwQaDdOS+A3n3E3ONlrDt/RcGkvxPWBZfxc6Gm0S7Fl70ug7qYCNL2sINL2w0ed58kOgyQECzXFCoMmnyRKkJKhoPhn11KjoqQqHCZdTVvTRsKjMsFm3esXt10Wfo/t19VKg0fej/cGoh3Bgar7VGxn2fC0tpfc22tpok/DK+mziVs7KwsaXNQSaXtjo8zz5IdDkAIHmOCHQ5NMk2cI5SvsG1QqWtt6sgenWcFx0IQGJN5VCSGbH+7wCTXZfs30JR0253miT6MrqMxKmRWHjyxoCTS9s9Hme/K7Heq8BgeY4IdDk08TZaBhtz+BUrLDQMdeLVkfWF5ZaPWqHM8w3kxVSWc+MzCPQuvXMxeWnnjNxNagOv5tstLPMGQxZ9CB1G1/WEGh6YaPP8+QvQ6z3EhBojhMCTT6NaKOhzPBYpCRhomsyPjFuC42iAi08YzJOnK2JNGbfu/NB6Z3985ytSUzbC6wMjTaJrqx+K3qQuo0vawg0vbDR53nylyHWewkINMcJgSafJrQNTrVvlWBCoBWhWC9xuJH+TRNnokiL6wELDx0XDwkPy61/9ne69sxFnxedONALv5tutA+MZN8nrchcNBtf1hBoemGjz/PkL0us9woQaI4TAk0+zdTsgpQQs12gTW69rE1s1T/zqgw9aJ3iavl9T/BnPvVyn448onKbfZvY55e1rq2X3130hQKvJRwHplsrHXvhd9ONNi3yyOq74S4H1qfBxpc1BJpe2OjzPPnLEuu9AgSa44RAy56GhjNp7yxZIWarQFs7Q3LLuR1iK2QWcSZeJ4FFh4a3nh37dzWDKItyz0M/WXteaYeyq/a76UabFn5k3SKFFkzkhY0vawg0vbDR53nylyXWewUItGTh08e/eBp/LZLnUsafMM4zTjB+mfHClHu8jfFhxgXGYcabGM+VrCcEWpc09OKk3eTD4cyyCDTqOQuFVKfY2hAr0rKILVGgyQiz8L5hD9qxsWwipEyNNq3Qzeq/pEUT3WDjyxoCTS9s9Hme/GWK9V4AAi1Z+FzMRVqUH+QPpMb4SCH91fx6P+ONjFu5UBtjfFJM+WE5+xg/zPhFxmXGA4wbJeoJgZaShs5RjPZqlEGg0ZywcCgySUiRGGvNGVsbnkwf9iwq0KJz0Lrta6ba7zY02rSNSJbjsIi0tUoe2PiyhkDTCxt9nid/mWK9F4BAkxduV/AH8hnh2ibGWcYhsQeMi7xVxq9Hyngm4wrvPXu0cP2NvOwbJeoDgRaDucVGoqhyTaDF7TdGn7MIKXHhAK3azCLS8gg0cRXn9uMTlW60u52hGpL+cMgDG1/WEGh6YaPP8+QvW6zrBgSavED7Dn8gvyJcezu/dm1M+rt4z9g5wrWP8PRXxqSnHrVxxlMz1gcCTQD1YNALMhQJLgu0tP3GsvWgbejYQiNtfzRZgbYq3Ke29dK1VaC0OrbKjXZT4vinXGe1WviyhkDTCxt9nid/2WJdNyDQ5MTZ47nY2h+5fht/SM+LyfNubnu1cO3H/NqmmPSf5LZnZawTBBoHTUjfMzTdVVS5INCy7DeWOgctYTPaxHIFwZVFoFF+Wi0a7dmjLTXQaPuph6iLPaKDtXnpsm18WUOg6YWNPs+Tv4yxrhMQaHIC7c/5w/jryPX7+fWzYvJcym3vFK5RD1k94R7v4ukvyVinygu0xeZyx07uJgSa7KHkacxyEkDaKs6045zieubqn3p5a5uNVt4uqziTyg+31ECjHfwmMz33my/1/bH9UmXb+LKGQNMLG32eJ38ZY10nINDkBNoOPnfsZyPX9/OH1DEsyfBSbtsiXFti7E+4x1t5+qsS7KdxURZyYyjQGo1Gy5EqSWXSDyRP2bJ5s6YP0y0sLPoDE7Ot4UwSTyIfODLaSkP/ZrXJXg9JQol6s2jIkUQN7R9Gn+l6XPqQtNqRtqSgf6PXw7KSSPbtew606jW29cq2e09svbzrvePuH36PxS1PaJW7uOU8f+pTr/RrjFnKp0PPe+H3pHR57bLXs/LwyHTbb6Rx/eaWmG7zI/vc/MBmf3l4b09i0pZYz5qnaBpZm65na9I3OstFrJv1+8zMDAQaF0a/xB/E92NsvRRofV7Mlh8k0MiRIAiCIAiWn/Teh0ALhNHH+YP4gxhbz4Y4q96DNrvQ8PcPTrbSJfVo9bIHrdVzFukVEXtHyB7tbUvqSaHrZM/Wg7ZprQct7TnkYbcewyjpkHnaUgN/VXdy/1Atc4/ocn1Ue0zaEutZ86AHzV6f58lf5lg34Xf0oK2LItrPrO4J22IIdiwSUJA3LT0SVCwjAAAgAElEQVStzqQJ1bQ6LsucsF7MQct6KLk4Jy3L3LKs6XQtXpApl/wR3XBVpd9l0uW1y16XAS1cyXo2qj+yJ1OZKuqlutw8ebPkKZpG1qbr2RaFjT7Pk7/Msa4D3eqFOWiBCPpd/hBuTrBjmw0FeZPST801/N2D01ICohcCLeuLl9LJCrosqzhtEGgj9c7NVtFot+PA0WPd/d63wffnJjKVZ+PLGgJNL2z0eZ78ZY911YBAyyaCvs4fwosT7OFGtYNe+0a1L/GwUW3u4F1YWvYPjs7kEhD29KCt70UmK+jiVv2J+42ZEmg7B2r+ick5f2Yxfg8vNNrtmJhtdO0RrTO/0pFkWWDjyxoCTS9s9Hme/GWPddWAQOsugM5mbDAeYjwpJd01XvtRT3SuZtpRTx/y2o962ubhqKdgvH2p6Q9MzSdu9qlLoIVnSNK/WcvKOmSZR9CJ+eK270irF/U40tYjtGnv9MJSqxeSRFW4T1wegUZ7nFE5NNysw+9lbbRJeB3c/UDXHlHyUxbY+LKGQNMLG32eJ3/ZY101INC6C6D/yR/AdRnSvpbxXi7MJhm/wnhRQtqTvOCwdNq6Y5FxxAvO76z8Yek7TkwWHoKTEWhhT1W4Mz9NwA937O9WVpahyLyCTkZI7Ruur4kx2ossDbRHFx3qfWx8rtUb1u35kFCmXiDdfi9zo01Dwd16RI9PzGUqy8aXNQSaXtjo8zz5qxDrKgGB5jjLItBoovm+wVqmITuVAk0UWG0btErM9er24i0i6LI8B9oHjoaD84B6w8aYWBN71qLCT7ZsNNox92bPOewRTuoRJbGcZZjTxpc1BJpe2OjzPPmrEOsqAYHmOF0XaHRuYXgsTtY5VSoFmtijFT3iSHa1ZNaTBGQEXZbnMDg5W8TFLZAwoF4yOsA7LPfoaL3rcGYc0GjHYyDl+KeQtOqzG2x8WUOg6YWNPs+TvyqxrgoQaI7TZYFGgoCOB5IRXioFGs01E+eExZ1BSfZwbprqyfhFj4YKv0ezKX/gdhJIqI3X59Fo5/ge3dBodj9EPcswp40vawg0vbDR53nyVyXWVQECzXG6KNDmGk3/wEg9l/BSKdDomCNxmDHpkHBKp0OgFSUNbaLRLm7vZaNNAizNpyTgVC/CyAoINHdf1KbKRazrBQSa43RJoNFwJq0kLCK8et+DtkFbD1pR0jmkaLSL23vZaNNcy25+rc2lD3Pa+LKGQNMLG32eJ3+VYl0FINAcpwsCjYbgaCJ63IpBkwJN9Ry0XpIm79PxSmi0i9t73WgfHptN9S2trk2DjS9rCDS9sNHnefJXLdaLAgLNcbog0PYOTmUSHSYEmopVnCY4u9hEo63I3utGu76wlOpbGuZcThnmtNHvEGh6YaPP8+SvWqwXBQSa47RVoNFeXLQKUEbYmBBo9DluH7Re7Nifl7TqtYhvdPk8b/4qNtrdNgymDYGTYKPfIdD0wkaf58lfxVgvAgg0x2mbQKNVgKP1YDhTVtiYEmhrPRc5ThLoNenFHk4iR6Otxm6i0R6qLaT6mU6BSIKNfodA0wsbfZ4nfxVjvQgg0BynTQKNzmakuVF5hU3W9ElCqqhAk71ugnXhOCA02mrsJhpt2vw39TeeMsxpo98h0PTCRp/nyV/FWC8CCDTHaYNAo/2daGJzXsGVNX23I5nKLtCie2Sh0VZjN9Vo7x/u3GpG5GTC8Vo2+h0CTS9s9Hme/FWN9byAQHOcJgUaDWfSGYNFDjXPmj7LZP4yCzQ6/Dzao4JGW43dVKNNUwHSfH44YZjTRr9DoOmFjT7Pk7+qsZ4XEGiO05RAo6G2fV16AFQKtCzbYbgm0EjY0kv46PhsqweSSL1kRNovjkgLAuiIIBo+zuobXT7Xlb+qjTYtpOn2+2jGHHxvo98h0PTCRp/nyV/VWM8LCDTH2WuBRsOZJCiKCi6Z9HQUUpYjmcQjk2wVaPTSJSFGZy7mOecyzTeqgEY73/fIg0OjM6m/l/GZxczfoygg0Nx9UZsqF7GuFxBojrNXAo02RR2ZTh7O1CnQ6LzKLEcyUTobBdqaKJsrLsrifINGu5jdZKNN59Gm/XZIwGX9HkUBgebui9pUuYh1vYBAc5y9Emi7B7JtNmuuB22DVT1oJMqop5H2s1IpyuJ8g0a7mN1ko03zCrv90bMUGea00e8QaHpho8/z5K9yrOcBBJrj1C3QxuvzuXuPqjgHjfavIlGWthO8KqDRVmM33Wh3mzIwFhnmtNHvEGh6YaPP8+SveqzLAgLNceoWaCO1OSsEmu2rOGmyP+1t1Uug0VZjN91o03zEtLg4GBnmtNHvEGh6YaPP8+SveqzLAgLNcVZFoIUiLe1IJhMC7cBIPXaFZS+ARluN3XSjTdvV0MkbabFBi3N01wsCzd0XtalyEet6AYHmOKsk0ELacJLA3qF6a9K/SaDRVmO3odGmLVXSfvO0Z5ruekGgufuiNlUuYl0vINAcZxUFWpZ0ugTaroHp1tYH1OthGmi01dhtaLSpFzbtN0/z1HTXCwLN3Re1qXIR63oBgeY4IdB6J9AGJ2e1rcjMAzTaauy2NNp7hqYTf890koTuekGgufuiNlUuYl0vINAcJwSaXoFGWyAcH59xMnhNlYtGOx8Ga/Opv/twHpqNfodA0wsbfZ4nP2JdDhBojhMCTZ9Ao81lF5vLzgavqXLRaOcDrQJO+92Hcx5t9DsEml7Y6PM8+RHrcoBAc5wQaOoF2oGhmj/XWF+Z6WrwmioXjXZ+7E8535bOZNVZLwg0xLru/Ih1OTgj0Bg+o4ifVvFFbCEEmhqBRkOZR0bqpQpeU+Wi0c6PkfpC4m/6wMiM1npBoCHWdedHrMvBJYG2yrjC/y3CFRVfxBZCoBUTaHTWIZ2HSDv/ly14TZWLRjs/aJ5Z9PdKR5jRObO7Dx5prR620e8QaHpho8/z5Eesy8E1gfZdxt8swDsh0ORQRoG2Z3CqZZtfbN/HrGzBa6pcNNrFQCcH0O803Jg5PIeWzpttfuFyf3l4r3V+h0DTC8S6Grttsd4Nrgm0mwvd3PM+B4Emh7IINNq/rH9qvjW3rCrBa6pcNNrFQPvsiUebkTgL2Tra7ANPss7vEGh6gVhXY7ct1rvBJYH2I8ZrC93c895D5aj4IrYQAi09zeGR6dZZh+LGslUJXlPlotEuhubyStBzFhFnIZff+zjr/A6BpheIdTV222K9G5wRaCAEWtZ0NJk6rLdMo1224DVVLhrtgpibWBvWjBVofWcH9aqPKr0tBBpiXXd+xLocINAcJwRacI3OxhyeXmjtW0bI02iXLXhNlYtGuyBG9iSKszaBNrhL6W0h0BDruvMj1uUAgeY4qyzQHj4x0Tpkenax2VFvCDRz5aLRLgj0oClLA4Gmt1zEul44I9AYTi5CFZW3kVUWaM1mpzALAYFmrlw02gqw7YrEOWjNLeda53cINL1ArKuxWxnrKXBJoK0U4LKKytvIKgs01Y122YLXVLlotBVgbL+/en38Ks6lGzZb53cINL1ArKuxWxnrKXBJoGFzWgg0Tgg0AhptNXZr/c5EWv3mS9v2QattvdTfu+M+6/wOgaYXiHU1dmtjPQEuCbRTJHg24wcZZ7lAm1NReRtZRYFGZ2VCoKHRVmW32e+Dtfm1kwTo36w9yHkAgWaHz+OAWFdjtznW4+CMQMtUuOc9hvGvGSf40GaD8ZOM5+m8r0lWUaD1T8xAoPlotFXZbfb7fGM51xB/HkCg2eHzOCDW1dhtjvU4lEKgMZzO+E7GES7Mmow3M16g4342sYoCbbw+D4Hmo9FWZbfd7/uG6xBoEGjW+TxPfsS6HJwWaAynMl7D2C8sCPgS41NV3sdmVlGgzS02INB8NNqq7Lb7fWR6AQINAs06n+fJj1iXg5MCjW+dcRXjYS7KaJ7ZHYy/oKJ8l1g1gbZzoKat0S5b8JoqF422WtDmy3Fx0lhK3mYmDyDQ7PF5FIh1NXbbYz0K5wQaw5WMewVhdifjc1VUzkVWTaAdGp2BQONAo63G7oLf6fiyaJxMzS4ovQcEml0+F4FYV2N3IdZFOCPQGF7DuF0QZj9k/DUVlXKZVRNoQ7UFCDQONNpq7C74fWxmsSNOBidnld4DAs0un4tArKuxuxDrIlwSaKtcnM3yLTR+Q4YqKm8jqybQanNLEGgcaLTV2F3w+8LSckecHBqeVnoPCDS7fC4Csa7G7kKsi3BRoOEkgQoLtEZzBQKNA422Grsrft8zNN0WJztOTCotHwLNPp+HQKyrsbsS6yFcEmj3MP4oL1VU3kZWSaDtGgh6DCDQAqDRVmN3xe8nJuc64oQWEKgCBJp9Pg+BWFdjdyXWQzgj0EAItMNjwZwbCLQAaLTV2F3xe21+qSNOpuYaysqHQLPP5yEQ62rsrsR6CAg0x1klgUYLBAgQaAHQaKuxu+L35ZVVf0d/e5z0T82rKx8CzTqfh0Csq7G7EushINAcZ5UEGvUgECDQAqDRVmN3ye8HR2fa4uTASF1Z2RBodvqcgFhXY3cp1gkQaI6zSgKNFggQINACoNFWY3fJ7yP1hbY4oR61lZVVJWVDoNnpcwJiXY3dpVgnOCPQGJYYP1Po5p53E2NDMg8dJ/WnjPfzLT6mGR9kvC4m7aWMP2Gc94ID27/MeGFK2W9jfJhxgXGY1+9cyfpVQqDtHlzfUgACLQAabTV2l/xOh6dH42R2Uc2JAhBodvqcgFhXY3cp1gkuCTTaZuPmQjf3vM/RthsS6R/N+AP+AP6d8cOMH2X8NuP2SNqreTo6F/RGxq1cqI0xPimm7A/y9Pt4uV+k7UAYDzBulKhjJQTakbH1TTkh0AKg0VZjd83vtL2GGCej9UUl5UKg2etzxLoau2ux7ppAo16svyrAn0oKtE95wT5ql8fYThX+fxPvXRsSe8AYLub1/nok7zN5udR79mjh+hv5w75Roo6VEGjD0+vH2kCgBUCjrcbumt+Pjtbb4uTY+JySciHQ7PU5Yl2N3bVYd02gqWAmgcZwARdRn8uQ9u38IV0bY7uL94ydI1z7CE9/ZUx66lEbFwVgl3tXQqBNLyyt1QkCLQAabTV21/w+Xp9vixPawFYFINDs9TliXY3dtVh3SaC9RRUz3u9/8S/+Kt5D9ockwLzgsPYzImlv42mfF1POu7nt1cK1H/Nrm2LSf5LbnpWxnpUQaEvLK2t1gkALgEZbjd01vy82ljriRIyPvIBAs9fniHU1dtdi3RmB1msyfIF/8Xd5wcIAXyD1cP2mkPZ+fv2smHIu5bZ3Ctcofz3hvu/i6S/JWM/SCzRxgQABAi0AGm01dlf9LsYJnVGrqlwINHt9jlgvZnc11iHQOoXPnfyL0/DkTXzI8yzGaxgXuWg7j6fdz9N2DEsyvJTbtgjXaEVqf8J938rTX5VgP42LspAbQ4HWaDRajlTJwYlgvssDR0ZbLwQZUh6ZvEnpD49Mt9WJvielS/u+aWmSbLLXTVNXvYqWK5s/a/pu6fLaXfW7GCf9EzNG/Z4nb9E4zpJG1ma7zxHrxeyuxnpSvWZmZior0O7iX5wWFpwUsX2A2/63AYHWF+nN80OBRo4EQRAEQbD8pPd+VQXaV6LCSrD9CrfdwT/3bIizij1ok7ML0n/toAfNXLn4q7o3fn/o2HqcbD8+4TebTWN+Rw9ab3yOWC9mdzXW0YPWKYSujworwfYMbvse/4xFAhrnoDUjE6Dpe1K6tO+blibJJnvdNHTVq2i5svmzpu+WLq/dVb/T0L8YJ7SJrYpy83zfPHmLxnGWNLI2232OWC9mdzXWk+pV5Tlo4dDkZ2NsrxVtHrbZ0CbQ4rYQgEALgEZbjd1Vv49Oz7fFz/hMsQ1rIdDs9zlivZjd1ViHQOsUPqfyuWV0GsDPC9cfKwxpvpxfCzeqHfTaN6p9iYeNagsJtKPjsx11gkALgEZbjd1Vv88vLrXFz/GJYhvWQqDZ73PEejG7q7EOgRYvfl7sBSs2615wTNQnGA/xB3JrJO01XvtRTzd56Uc9fchrP+ppm4ejnjrS0+HQUUCgBUCjrcbust/3DdfXYmXvUF1Zub3IC4GWHYh1NXaXYz0OlRZofiCAnuMFZ2/WuFijXq93MJ4ck5aGPu/lwmzSCxYaXJRQ7klecFj6Dl7uiBec34nD0oX09YXO/Z0g0AKg0VZjd9nvg7X2Yc7ofM285fYiLwRadiDW1dhdjvU4VF6g2c6yC7TlldWOOkGgBUCjrcbust/pDxgxhqZj/qDJU24v8kKgZQdiXY3d5ViPgzUCzQv2DsvLhorK28gyC7SkIRsItABotNXYXfb76uqqv6N/PYaGpzunBOQptxd5IdCyA7Guxu5yrMfBJoFGc7tOxFA8CL3OKV5rpVNReRtZZoF2bDx+0jMEWgA02mrsrvv9yNjsWgwdHutcVJO3XN15IdCyA7Guxu56rEdhjUDrKMjzTuFzvIb5nLCzBBsdyfQnjEM8zSmq7msbyyzQRuvx2wZAoAVAo63G7rrfx2YW12Jo50BNWbm680KgZQdiXY3d9ViPwmaB9ld8Mv5TU9L8HE/z16ruaxvLLNBmFpuxdYJAC4BGW43ddb8vLC23xRF9VlGu7rwQaNmBWFdjdz3Wo7BZoNH2FN/OkI5WYO5XdV/bWGaBFrdAgACBFgCNthp7GfxOGzqHcTQ521BWrs68EGjZgVhXYy9DrIuwWaAtMN6eId3tlFbVfW1jWQVa2p5OEGgB0GirsZfB7/1T69ttnJjMt2EtBJpbPrehXMS6Xrgs0E7w+WePSUnzGJ4GiwRywpRAS9sVHQItABptNfYy+L02v77dxv7hfBvWQqC55XMbykWs64XLAu1jfJXmv3rCUUyC/WmM3/eCI5U+puq+trGsAi1pgQABAi0AGm019jL4naYDhNtt0L8rCdMDZMvVmRcCLTsQ62rsZYh1ETYLtDO9YBd+Eml0RNJDjN9gvIPxQX6NbDsprar72sayCrTZhAUCBAi0AGi01djL4vdDozNrsZS0wCZPubryQqBlB2Jdjb0ssR7CWoHmB+LkDMZPMs5F9j5b5as3P8W4QeU9bWNZBVpaDwAEWgA02mrsZfE7nVsbxlLcGbZ5y9WVFwItOxDrauxlifUQVgu0tUKDuWYXM76Bk/7/sTruZRvLKND2DE6l1gkCLQAabTX2svh9vrG+3cbRcfkNayHQ3PO56XIR63pRCoFWZZZRoB0dTZ/kDIEWAI22GnuZ/L57MNhuY++ho/7qyG7fn5tQUq6OvBBo2YFYV2MvU6wTINAsZxkF2nAtfZsACLQAaLTV2Mvk98GD2/3prZf4q9ed6fvXneH7fRt8f9sVvj+2v1C5OvJCoGUHYl2NvUyxTrBeoDGczvhSxrczvoefMBDle1Tf1xaWUaBNzyWv4CRAoAVAo63GXhq/MxG2ev35/mrfxkCchdxylu/f8MSuIg0CzUGfGy4Xsa4XTgs0hksZR/hWGiFX4z6rvK9NLKNAW1pKX4EGgRYAjbYae2n8vu0Kf5XEmCjORJFGPWl5yi1Sp4J5INACINbV2EsT6xzWCjSGFzI2GacZP8j4H1yQXcN4I+MRLs4+zvgWVfe1jWUUaEWDt1uaqgSvqXLRaOtFbL1orlk4rJnIM1PnpEGgOeZzC8pFrOuFywLt61yQvYB//pzYU8aHPrdyAfcUVfe1jRBo8mmqErymykWjrRex9RrZ00WccVI6mXKL1ElBHgi0AIh1NfZSxLoAmwXaEONPhM9tAo1fewTjAOMXVN3XNkKgyaepSvCaKheNtl7E1itLDxotGEAPWqrNKZ9bUC5iXS9cFmgNxi8Jnz/Ne9QeE0n3ZcZBVfe1jRBo8mmqErymykWjrReJ9aI5Zklz0GjhAOagdbU553PD5SLW9cJlgUY9Y98WPl/PBdrTI+no+Kc5Vfe1jWUSaNuPQ6DJAI22Gntp/E6rNGm1ZkSktVZ1YhVnJptzPjdcLmJdL1wWaLQo4GHh8yV8UcAW4dq5fA7aLlX3tY1lEmj7Bqcg0CSARluNvVR+JxFGqzn5cOfqdRv82Vtei33QINC0lItY1wuXBVof7zHb7K8LFZqXRoekb2P8EONhnuZ/q7qvbSyTQDs2VodAkwAabTX2Mvq9MT3m73v4Xn/XgSP+jv6av5xytq1MuSrzQqBlB2Jdjb1ssW6zQHsK40dpuw3h2osZx7z2Q9PvpMUCqu5rG8sk0Ean5yHQJIBGW429rH7fO1Rfi63a3JKyclXlhUDLDsS6GnvZYt1agZZ4g+Dg9Fcy/gHj83TfzzTLJNBm5hsQaBJAo63GXla/n5icW4ut4xPpx6fJlKsqLwRadiDW1djLFuvOCbSqsSwCjYZhms0mBJoE0GirsZfV79RrFsbXzoGav7qaPswJgea+z3tdLmJdL0oj0PiCgGdznqvrPraxLALtwMiMsuDtlqYqwWuqXDTaepG1Xs3llfYe6sXiR6ipzAuBlh2IdTX2ssW69QKN4Y8Y93jt528SdzO+VfX9bGNZBFr/1DwEmiTQaKuxl9nv+4fX56ENsBhTVa6KvBBo2YFYV2MvW6xbLdDohABv/UB02rj2AOeit35oemlPEfBLJNAmZhsQaJJAo63GXma/kygLY2zP0LSyclXkhUDLDsS6GnvZYt1agcbwZi7CjvMFAacItpMZf5/bSKS9SdV9bWNZBNrC0jIEmiTQaKuxl9nvtfmltjibbxQTQyrzQqBlB2Jdjb1ssW6zQLuHcY7xwpQ0F/I0P1J1X9tYBoFGCwRoAjMEmhzQaKuxl9nvtP8ZxVcYayPTC0rKVZEXAi07EOtq7GWLdZsFWo3xWxnSfYtxWtV9bWMZBBotECBAoMkBjbYae9n9TvG1Hmt1ZeUWzQuBlh2IdTX2ssW6zQJtnvG2DOluo7Sq7msbyyDQwsnLEGhyQKOtxl52vw/VFtrirdFcUVJu0bwQaNmBWFdjL1us2yzQdnnBgemnp6Q5nafZreq+trEMAm1yttG6FwSaHNBoq7GX3e/1hfZ5aGMzi0rKLZoXAi07EOtq7GWLdZsF2vv5IoGvxe17xvdF+xpfJPA+Vfe1jWUQaLRAgACBJgc02mrsZff7SmQe2uGxWSXlFs0LgZYdiHU19rLFus0C7UzG/Vyk0UKAbzJ+nPOb/BrZ9jKeoeq+ttF1gUYvjhAQaHJAo63GXgW/HxydaYu5uMPTIdDK5fNelItY1wtnBZofiJPH80UAqwkk2xNU3tM2ui7Q6MURAgJNDmi01dir4Pfh6fZ5aFNzDSXlFskLgZYdiHU19rLFutUCba1Qz7uI74v215z0/xfpuJdtdF2gibubQ6DJAY22GnsV/D672GyLu2PjnYenQ6CVy+e9KBexrhelEGhVpusCTfxLHgJNDmi01dir4HfaZ1CchxZ3eDoEWrl83otyEet6AYHmOF0XaOECAQIEmhzQaKuxV8XvtDhAjD1a3ami3Lx5IdCyA7Guxl62WLdGoDG8vghVVN5GuizQ6K94ERBockCjrcZeFb+P1NvnofVHDk+HQCufz3WXi1jXC5cEWnj4uSxb+VRU3ka6LNAOCQsECBBockCjrcZeFb/PNdrnoe0ebD88HQKtfD7XXS5iXS9cEmi079n78lJF5W2kywJtsJbvL3gItABotNXYq+J3mnNGvdZiDIqHp0Oglc/nustFrOuFMwINLJ9Aq83lmwMDgRYAjbYae5X8fnS8fR7asHB4OgRaOX2us1zEul5AoDlOlwXaYjNfkECgBUCjrcZeJb/TMU9iDO4fXj88HQKtnD7XWS5iXS8g0BynqwItukCAAIEmBzTaauxV8jutmk76QwkCrZw+11kuYl0vINAcp6sCLe48QAg0OaDRVmOvmt93DUy3xWJ4eDoEWnl9rqtcxLpeQKA5TlcF2lBtoeNeEGhyQKOtxl41v9MpAnGrqSHQyutzXeUi1vUCAs1xuirQogsECBBockCjrcZeNb9PzDbaYpFOGGgur0Cg5fwevQBiXY29bLEOgWY5dQu00aH+1g9kx75DSgVao7nScS8INDmg0VZjr5rfac5ZNB4nmWiDQCuvz3WVi1jXCwg0x6lNoI3t9/1tV/jNvnNaP5Bm3yZ/eusl/t4dPy0s0GgOTBwg0OSARluNvYp+3zPUPg+Ntt+AQCu3z3WUi1jXCwi0dPHjp/DlMekvZfwJ4zzjBOOXGS9MKf9tjA8zLjAOM97EeK5kHdULNBJnNzzR97ec5S/3nR38QNi/q30b/eX3n59ZpCUJtLgFAgQINDmg0VZjr6Lfj0+0z0OjYc6lpSYEWol9rqNcxLpeOC/QGE5mfAXjFsZ/YHyTYHsc49MZT81ZNv3nKGNfDJ8cSXs1T9/PeCPjVi7UxhifFFP2B3n6fYwfZvwi4zLjAcaNEnVUL9C2XdESZ/51Z7QJNPpMIo160ooINHFzTBEQaHJAo63GXkW/T0bmoQXDnAsQaCX2uY5yEet64bRAY3gB40FPOHOT8WbBfjm/9pqc5dN/7s6QbhPjLOOQ2APGcDGv19cj6Z/J60W9Z48Wrr+R3/NGiTqqFWhzE0yIndkSY3ECrSXSmH3XgSO5BVptvnOBAAECTQ5otNXYq+h3mgMajddjY3UItBL7XEe5iHW9cFagMTyFcZqxyXvOruRiSBRoj2ScY/zHnPfIKtDeztNeG2O7i/eMnSNc+whPf2VMeupRG8/a66dcoI3sWRNiSQKNuO/he3MLtLgFAgQINDmg0VZjr6rf9w7VI3NDJyHQSu5z1eUi1vXCZYF2K++F+h3hWptA49d+xLgr5z3oP9v58OVfMV7F+DMx6W7jaZ8XY3s3t71auPZjfm1TTPpPctuzMtbRQA/ahtw9aLsH4xcIECDQ5IBGW429qn7vn5qPjVcItPL6XHW5iHW9cFmgDTLeG7kWJ9BobtdUznvELQ6gHjuaM3aSkO5+bjsrpoxLue2dwhISCkYAACAASURBVDXqIasn3PNdPP0lCfbTuCgLuTEUaI1GsFS+MLe93l9+7+Naoqyx5fGtHwj9S5+bW871J7de1mrMu/GBI6OtvPRveO3Q8HTifan+rXt1+R5Z0qWlSbLJXjdNXfUqWq5sflV+z2uvqt8n6gux8Zqn3Dx1KhrHWdLI2sruc9XlItbN+n1mZsZagdagnqsMAu3rjPM570FC7LmMZzKezfgqxr38gbxHSLefX+sYlmR4KbdtEa4tMfYn3POtPP1VCfa+OOFIAo0cCYIgCIJg+UnvfVsF2gDjTzIItF2MBxXe94nUI+cF899OMyDQ9PegEYf3tnrSFrc8ofVDWNxynj+x9XJ/9/b7MvWeJfWg0Uox3X9ddUtTlb+uTJWLv6rd8fvewam12Ny+50AQ65ODPakTetDM+FxluYh1s363uQftdi+YfP/8JIHG8Fv82mdV3ZeX+2VPmCfWyyHOmPROnSSwtBy/QIBA9af03b5HlnRpaZJsstdNQ1e9ipYrm1+V3/Paq+z3gan51r6GtHXO2qbUWzYFW+3Qfoga61Q0jrOkkbVVwecqy0Ws60W3etk8B+15XKDRBq+XMJ4eCjTGk7xgb7QBPhT6DFX35fcOJ/K/kH8uzyKBCFSexZm2QIAAgSYHNNpq7FX2+0z/rtbm061NqMUFQbQPIm1WnVGkQaDpBWJdjb1ssW6tQPMDcXINF2m0mnOB/0v7kc3x/yfbW1Tek9/3Xv5QzuOfy7PNRgQqBRodJ5MGCDQ5oNFWY6+y31e3XdESZ7ErtkmkUU+apjpBoGUHYl2NvWyxbrVA8wOB8kLGb3Jhtsq5yHgn468WKJdOIHhEzPVwCPJHwrVwo1paWSpuVPsSz7WNaiNQKdBGEk4QCAGBJgc02mrslfV7hi11WnZKp6FOEGjZgVhXYy9brFsv0NYK9rxTGJ/AeL7HJ+8XLO9jXnBM09cYP8r4Ccb7+MMYZfz5SPprvPajnuhczbSjnj7ktR/1tM2z5agnASoFWn0h/gSBEBBockCjrcZeWb9n3JS6lU5DnSDQsgOxrsZetlh3RqCpJsPLvWCLjiN8yHSRiykSbk9IyPNaPvxJwmyS8SuMFyWkpXlydFj6Dl72iBec32n+sHQBKgVaM2WBAAECTQ5otNXYK+v3LD1ofRvQg2YBEOtq7GWL9coKNFfoikDbM5S+QIAAgSYHNNpq7JX2O81Bo7lmcQKN5qZhDpoVQKyrsZct1q0VaHzyfRZ+m/HzjH+W1PPlMl0RaMfG57reCwJNDmi01dgr7XdapXnDEztWcdLn1RvOxypOS4BYV2MvW6zbLNDCBQErwv9HGbXRSs9rVNXBBroi0Ebq6QsECBBockCjrcZeeb8zEbb4+cv8tX3Q+jb5ta2X+tPHd2mtEwRadiDW1djLFus2C7SL+GR8OhuTNq19DeMvcdL/38ZtNMGfVlP+rRestKSJ+BerqodpuiLQui0QIECgyQGNtho7/O77s4vN1mbUVG64KfXxie693kXqBIGWHYh1NfayxbrNAu0SLrZemZLmlTzNa/nn/8570u5QVQ/TdEWgLa+sdr0XBJoc0GirscPvvr+6uupvP96+qCfLvNEidYJAyw7Euhp72WLdZoH2X4w/zJDuh4w/Fj5vZxxWVQ/TdEGg7R6YynQvCDQ5oNFWY4ffAxwcnu6I9YUltT6UzQOBFgCxrsZetli3WaDNMG7LkI72F5sRPn+VsaGqHqbpgkA7MlLPdC8INDmg0VZjh98DDE7NdsT62MyitjpBoGUHYl2NvWyxbrNAm2DclSHdLkorfL5D/Ow6XRBoQ1PZ5rJAoMkBjbYaO/weYHah0RHr3Y5nK1InCLTsQKyrsZct1m0WaP/EV2m+j/HkGPvJjO/1IkctecHGsA+rqodpuiDQanNq/wqHQAuARluNHX5vL1eM9Z0Dtdb8NB11gkDLDsS6GnvZYt1mgUZnZda5SDvKV3T+GSf9/2FuozRP53ku5ILt46rqYZouCLTGUjPTvSDQ5IBGW40dfm8vNxrrc43u8QuBpheIdTX2ssW6tQLND8TJ8xn3eu37nol7n+2hNEL6DYzPYTxHZT1M0gWB1uvg7ZamKsFrqlw02nrRa4E2Mq1uD0PZPBBoARDrauxli3WrBZrvr51p+VLGLYyf5dzCr52k+n62EQJNPk1VgtdUuWi09UK333f2T7bF8cHRGS11gkDLDsS6GnvZYt16gVZ1QqDJp6lK8JoqF422Xuj2+/HxmbY43tFf81e67GMIgaYXiHU19rLFOgSa5YRAk09TleA1VS4abb3Q7fep2YWOWJ7uchIIBJpeINbV2MsW604INC5SnsH4QsZfiaOO+9pACDT5NFUJXlPlotHWC91+bzab/q6B6bZYHpiaV14nCLTsQKyrsZct1q0WaF5wHuc3GZeEBQKxVHlfm2izQNszOAWBphFotNXY4ffOcukcTjGW9w+nbzYNgaYXiHU19rLFurUCjeFnGMf4as0fMx7iYowOTv+pFxyUTp9pY9pbVd3XNtos0I6O1iHQNAKNtho7/N5Zbm1+qSOel5ZXlNYJAi07EOtq7GWLdZsF2qe4OLuGf/6c2FPG8EzG+71gY9rHqrqvbbRZoA3zvBBoeoBGW40dfu8slxYF0OIAMZ6n5hpK6wSBlh2IdTX2ssW6zQKNesz2CZ/bBBq/9jgvOLPzw6ruaxttFmj1+UUINI1Ao63GDr/Hl3tsvH2Yk4Y9VdYJAi07EOtq7GWLdZsF2iLj14TPN/EhzUdE0n2L8YCq+9pGWwUa/fW9tNSEQNMINNpq7PB7fLnUYybG9O7BaaV1gkDLDsS6GnvZYt1mgTYeEWh/zwXaBZF0NCdtXtV9baOtAo0mFZsK3m5pqhK8pspFo60XvfL7csww58JSvmefNw8EWgDEuhp72WLdZoH2EC0OED6/hQu0NwnXTvOCczqPqLqvbbRVoJ2YnINA0ww02mrs8HtyuYfHZtviemxmUVmdINCyA7Guxl62WLdZoP0f6hljPJN/PpdxgXGS8a2Mv81XcJJo26rqvrbRVoE2zhpyCDS9QKOtxg6/J5c7Mds+zHmECTZVdYJAyw7Euhp72WLdZoH2YsYHGV8hXPsTr/PQ9H5aLKDqvrbRVoE212hCoGkGGm01dvg9udzm8kpbXO8cqPmrq53HPkGg6QViXY29bLFurUBLvIHn/TLjR6jXjPEvGM/SfU+TtFGg0bwVasQh0PQCjbYaO/yeXi4dli7G9+xiU0mdINCyA7Guxl62WLdWoDE8WlWlXKaNAu3ASLDrOASaXqDRVmOH39PLHa0vtsX3yPSCkjpBoGUHYl2NvWyxbrNAo+HLe1WV5yptFGi0QIAAgaYXaLTV2OH39HIbzfZhTupRU1EnCLTsQKyrsZct1m0WaDXGL6gqz1XaKNBoYjEBAk0v0GirscPv3culXnFxCgOdNFC0ThBo2YFYV2MvW6zbLNDuYfyRqvJcpY0Cbb4R1AMCTS/QaKuxw+/dy6VhTTHGpxeWCtcJAi07EOtq7GWLdZsF2pV8pebFqsp0kbYJtHCBAAECTS/QaKuxw+/dy6UNasU4H5iaL1wnCLTsQKyrsZct1m0WaOcx/gPfC+3jjL/BeBG/3kFV97WNtgm0AyPr81Mg0PQCjbYaO/yerdx9w+vDnPT/ResEgZYdiHU19rLFus0CLdzvTNz3LInLqu5rG20TaP3CX9YQaHqBRluNHX7PVu5QrX2Yc2l5pVCdINCyA7Guxl62WLdZoLXmoGWlqvvaRtsE2iRfIECAQNMLNNpq7PB7tnJp82lVsZ41DwRaAMS6GnvZYt1agQbaKdDEw5Qh0PQCjbYaO/yevdw9Q9NrsX58Yq5QnSDQsgOxrsZetliHQLOcNgk0cYEAAQJNL9Boq7HD79nLpcUBYbzvGphe224DAk0vEOtq7GWLdWcEGsOpjJs8fnh6VWiTQItuYAmBphdotNXY4ffs5c4srg9z7jpwxJ84st335yYg0DQDsa7GXrZYt16gMVxFJwowLvEFATcLtt9j/DKt7lR9X1tok0AruvQeAk0OaLTV2OH37OVSD/mBXQ/401sv8VevY38LX3eGv9q3wV/e9noINI1ArKuxly3WrRVoDCcx3sZFGYmzPXxFpyjQnsqvvUfVfW2jTQJNnDRMgEDTCzTaauzwu0S5Y/v9levPZ6JsY0uchVx+7+OCvMN7ld4PAi0AYl2NvWyxbrNAu4aLr++F+5xFBRq/dpDx31Xd1zbaJNDEBQIECDS9QKOtxg6/S5S77Qp/dctZbeKsJdD6zg7ybnu90vtBoAVArKuxly3WbRZo9zGOMJ4hXIsTaN9gPK7qvrbRFoFGCwSigEDTCzTaauzwe8Zy5yaYGDuzQ5y1CbS+c4J0Ku6nIA0Emt5yEet64bJAmyXxFbkWJ9C+wLio6r620RaBFl0gQIBA0ws02mrs8HvGckf2xIqzdoF2dpBOxf0UpIFA01suYl0vXBZodcZ/jlyLE2h3M06ouq9ttEWgDdbmO/JCoOkFGm01dvg9Y7lZetC2bEIPmgYg1tXYyxbrNgu0+xmHGB8pXIsuEtjAWCORpuq+ttEWgTY11+jIC4GmF2i01djhd4lyt13h+ylz0Ja2vU7p/SDQAiDW1djLFus2C7S/5ILsk4wn+/EC7TN8lefVqu5rG20RaNEFAgQINL1Ao63GDr9LlDu23/dveGKHSGtuObeVd+jgdqX3g0ALgFhXYy9brNss0EiYbOcC7AHGLVyg0Rmd72H8Cf9Me6Sdpuq+ttEGgbZzoHOBAAECTS/QaKuxw++S5ZJIo9Wc4T5o123wJ7Ze3sq7/fiE3xQOUS96Pwi0AMZ9rig/Yl0Ozgo0PxAndHLAd7gQi+OdjGervKdttEGgHYpZIECAQNMLNNpq7PB7vnKb9TF//457WycKUPsQthNx81Hz3g8CLYAtPi+aH7EuB6cF2lqhnvdsxmsZP834Wca/ZfxlHfeyjTYItKQGGQJNL9Boq7HD7/nLpT/OqA0QBRptubOUoRcNAi07bPJ5kfyIdTmUQqBVmTYItNrcUmxeCDS9QKOtxg6/5y93fGaxQ6DFHfuW934QaAFs8nmR/Ih1OTgr0Bj+lIY4VZXnKm0QaIvNfEGUNz0EWgA02mrs8Hv+cqmnLE6gUS9ao5neiwaBlh02+bxIfsS6HFwWaDTHrMH4TcbLGB+hqmyXaFqg7RqYTswLgaYXaLTV2OH3YuXSMGdUoBH7u/SiQaBlh20+z5sfsS4HlwUaba8xzoUareSc4nPQfk3VPWLu+U/8YQwn2C/lq0fnaXNcxi8zXphS3tsYH2ZcoDIZb2I8V7JORgXa4bHZxLwQaHqBRluNHX4vVu7YzGKsQOvWiwaBlh22+TxvfsS6HJwVaH4gTk5jfA3j17jICcXaIcY+xicrvNflvOyFOIFGe63xB9XPeCPjVi7UxhifFJP+gzz9PsYPM36RcZnxAONGiXoZFWhDtYXEvBBoeoFGW40dfi9WLg1zxgk04onJuUL3g0ALYJvP8+ZHrMvBaYHWVnBwagD1SN0jbLNBguo/6XrBss/2goPZP854NCrQvGC7DzobdEjsAWO4mNfj65H0z+R1o96zRwvX38gf9o0SdTMq0Grz8QsECBBoeoFGW40dfi9e7v6hWmw7Qb1oReaoQqAFsNHnefIj1uVQGoHWdhPP28z4N4x7uUBaLlgeHbh+nPGxCQLt7fwhXRuT9y7eM3aOcO0jPP2VMempR42Gbk/NWDejAq3oEEae9BBoAdBoq7HD78XLHU5pJ45PxPeiQaBlh40+z5MfsS6Hsgo0Ei2v94KNals9aQXKeiV/AK/kn+ME2m08zfNi8r+b214tXPsxv9axCtUL5tbR/zxL4rsaEWhpCwQIEGh6gUZbjR1+L17uQmMpsZ2gXrS8R8FBoAWw0ed58iPW5VAagcZwEuNvMX6esc6HEFf5sGPmIcNImWcwnmC8XbgWJ9Du5w/prJgyLuW2dwrXqIesnnDPd/H0lyTYT+OiLOTGUKA1Go2WI1VycKLe+oE8cGS01fiKPDQ8nZqX6kN5s9Yra/os6dLSJNlkr5umrnoVLdeU3/Pa4ffi5YZ549oJ4tHReq776Yr1JBt8rjc/Yl3t852ZmbFboDH8ghdMsu8XRNmcF0y6f7nHD1LPWTatCp1kfFwXgbafP6SOYUmGl3LbFuHaEtU34Z5v5emvSrD3cXsbSaCRI0EQBEEQLD/pvW+lQGP4c8aHBFFG//4b45sZ/5uC8i/m5b4lct20QLOmB21iZsHKv666panKX1emysVf1dXze7ceNOKRkbr0/dCDZq/P8+RHrKt9vtb2oHnrKzV3ecE5nD+jsOxTGQ8y3s14UgaB1rMhzpj0xuagdTtvj+pDebPWK2v6LOnS0iTZZK+bhq56FS3XlN/z2uH34uWGefcNxp82ElKci1Y0jrOkkbXB53rzI9bl0K1e1s5BY/gY43NUlRcpe0PcMGIMazx95RYJ7B5MXyBAgEDTCzTaauzwe/Fyw7xDU3OpAu3o+GxHHgi07rDR53nyI9bl4KxAk7qp5/2GZHoSPTclcMYLNqCl//8ET1+5bTaOpJwgEAICTS/QaKuxw+/Fyw3zzi8upQo08exeCLTssNHnefIj1uVQWoHG8GTG9/EhyWWF5cYNcYYb1Q567RvVvsQr6Ua1I9PJJwiEgEDTCzTaauzwe/FyxbwHRuqpAm2An9EJgZYdNvo8T37EuhxKJdC8YFsMmmT/H1wAhQsIYs/OzHmPDoHGr1/jtR/1dJOXftTTh7z2o562eQ4d9TS9kHyCQAgINL1Ao63GDr8XL1fMO1JfSBVotC/a8soqBJoEbPR5nvyIdTk4L9C8YP8z2k7jS16wvUYoymgvtH9kfBnjKQrvFyvQuO21jPdyYUbbc3yF8aKUetPRVDsYF73gKKmtniOHpXdbIECAQNMLNNpq7PB78XLFvDSE2W2Yk0QcBFp22OjzPPkR63JwVqAxPJ33Qon7n1EP1AL//EhV97KZJgTanqHuCwQIEGh6gUZbjR1+L15uNG+3YU5aZNRsNiHQMsJGn+fJj1iXg1MCjeEsL5iQf19kCHMn418yns/4I6/A0U6u0YRAE1dipQECTS/QaKuxw+/Fy43m7TbMSRybnodAywgbfZ4nP2JdDs4INIav8aHAUJSNMn7Ci2y1AYGmFnECLcsCAQIEml6g0VZjh9+LlxvNm2WYc+/gFARaRtjo8zz5EetycEmghacF0NmYv+clbEMBgaYWcQKtnmGBAAECTS/QaKuxw+/Fy43Lu3+4c5hz14Ej/r6H7239S20KBFo22OjzPPkR63JwSaA1BZFGB6D/PeMvxqSDQFOIOIHWzLBAgACBphdotNXY4ffi5cblpZ72td6yHT/1p7de4q9ed6bvX3cG+3eDP7n1Mgi0jLDR53nyI9bl4JJAO5fxnV5w/uaqINa28+uP9yHQYp1YBFGBlnWBAAECTS/QaKuxw+/Fy43LS8c6heJs+f3n+6t9G1viLGRzy7mtPHMDuwrVCQLNXLmIdb1wRqC1FeJ5v8j4UdruQhBqdAD5d/k2GBBoihAVaMfG5zLnhUDTCzTaauzwe/Fyk/LSMGer5ywizojLfWe38szcckWhOkGgmSsXsa4XTgq0tcI87xTGVzF+lS8gEHvWPsf4Ui9y2HnZ2GuBRquzsgICTS/QaKuxw+/Fy03KOzo8sDasmSTQmn3n+M36WO46QaCZKxexrhdOC7S2gj1vI+Mfe8FB5KJQo+OXMh+d5Bp7LdBmFpuZ80Kg6QUabTV2+L14uUl5Fwd2xoozUaDRv2OHH8pdJwg0c+Ui1vWiNAKt7Sae93OMH2A8Hgq1XtzXBHst0OiIlqyAQNMLNNpq7PB78XIT885NZOhB2+TvPXTUX4lpWyDQAtjo8zz5EetyKKVAW7tZcJwSDXPe2sv79vg79kyg7R2qS+WFQNMLNNpq7PB78XLT8i58/rLUOWi0mpP++JuYbeSqEwSauXIR63pRaoFWBfZSoB2fyL5AgACBphdotNXY4ffi5ablXRzak7qKc/f2+1oCbd9w5x+AEGgBbPR5nvyIdTlAoDnOXgq00fqiVF4INL1Ao63GDr8XL7db3sN7HuzYB21i6+Vt0yeI05FNsCHQAtjo8zz5EetygEBznL0UaDILBAgQaHqBRluNHX4vXm63vMN809q4kwREgXZodEa6ThBo5spFrOsFBJrj7KVAk1kgQIBA0ws02mrs8Hvxcru+SBqdZ3PGCTQipZWpEwSauXIR63oBgeY4eyXQ9gxOSeeFQNMLNNpq7PB78XKz5KVFRlkEmjjXFQItgI0+z5MfsS4HCDTH2SuBdnRUbgUnAQJNL9Boq7HD78XLzZJ3qLaQSaDt6K/5S/y8Xwi0ADb6PE9+xLocINAcZ68E2nBNbgUnAQJNL9Boq7HD78XLzZI3OsyZJNCIJOaylguBZq5cxLpeQKA5zl4JtOk5uRWcBAg0vUCjrcYOvxcvN2tecZgzTaDtHKi1Nq6FQAtgo8/z5EesywECzXH2SqAtLcmt4CRAoOkFGm01dvi9eLlZ8w7W5jMJNOLYzCIEGoeNPs+TH7EuBwg0x9krgaaz0ZZND4EWAI22Gjv8XrzcrHkXm8utOWZZBBr1tkGgBbDR53nyI9blAIHmOCHQ5NNUJXhNlYtGWy9s9LtM3v6p+UwCrXX8U30BAs230+d58iPW5QCB5jgh0OTTVCV4TZWLRlsvbPS7TF5aoUm9aFkE2r7BGgSab6fP8+RHrMsBAs1xQqDJp6lK8JoqF422Xtjod9m8tEozi0AL00Cg2efzPPkR63KAQHOcugXa6PQ8BJqjwWuqXDTaemGj36V9vrLq7zgxCYGWETb6PE9+xLocINAcp26BVp9fhEBzNHhNlYtGWy9s9HuevINTs5kFGv2hmOfeEGh6y0Ws6wUEmuPULdBoew0INDeD11S5aLT1wka/58kbti1ZBBr1tiWdBQyBZq5cxLpeQKA5Tt0CrZeNNgSaHNBoq7HD78XLzZM3zJNFoNG/A1PxvWgQaObKRazrBQSa44RAk09TleA1VS4abb2w0e9FBNrugalMAo1Wfi4sFRdhaTb4XG9+xLocINAcJwSafJqqBK+pctFo64WNfi8i0Mbr84kCbce+Q8EQJ/uXPh8em5W6NwSa3nIR63oBgeY4IdDk01QleE2Vi0ZbL2z0exGBRv8eGKm3CbO9O37qT2+9xG/2ndNK0+zb1PpM12vzS5nvDYGmt1zEul5AoDlOCDT5NFUJXlPlotHWCxv9XlSg1ReW2sTZ8vvP91f7NvrLfWcHadi/rc/s+qE9D/qrq6ux5cjUCwINsZ73e/QKEGiOEwJNPk1VgtdUuWi09cJGvxcVaIRDozMtgUY9ZSTG/OvOaBNo9Jmuk31keiHTvSHQ9JaLWNcLCDTHCYEmn6YqwWuqXDTaemGj31UItLlG09914Ii/et2ZLTEWJ9BaIo3Zdx880joyqtu9IdD0lotY1wsINMcJgSafpirBa6pcNNp6YaPfVQg0Qv++B9aEWJJAI+57+F7/+MRc13tDoOktF7GuFxBojhMCTT5NVYLXVLlotPXCRr+rEmgLtdEMPWgbWj1tNBw6u9iEQDNYLmJdLyDQHCcEmnyaqgSvqXLRaOuFjX5XJdAIc7e8tusctHBBAa3+hEAzVy5iXS8g0BwnBJp8mqoEr6ly0WjrhY1+VynQGsN7Uldx0ipPcUsOOqcTAs1MuYh1vYBAc5wQaPJpqhK8pspFo60XNvpdpUAjDB96uGMftNrWSzvEWWsz2xOTEGiGykWs6wUEmuOEQJNPU5XgNVUuGm29sNHvqgUardCko52iJwmkHQcFgdb7chHregGB5jgh0OTTVCV4TZWLRlsvbPS7aoFGGJ5eaDuLs5tAm11oSN0DAg2xnvd79AoQaI4TAk0+TVWC11S5aLT1wka/6xBoyyura8OXWQTagaGa1D0g0BDreb9HrwCB5jgh0OTTVCV4TZWLRlsvbPS7DoFGGJqayyzQ6N+i53TC53rzI9blAIHmOCHQ5NNUJXhNlYtGWy9s9Lsugba01JQSaHuGpv2VlfzndMLnevMj1uUAgeY4IdDk01QleE2Vi0ZbL2z0uy6BFqbZfjybQKPPRc7phM/15q9CrNMfCNSTe2JyrvUHQxFAoDlOCDT5NHhR6y0XjbZe2Oh33QKNhjqzCjRa/bmwtNz1HhBoiPW83yOKRnPFH59Z9A+PzbZ+f+Lvswgg0BwnBJp8Gryo9ZaLRlsvbPS7boFG/x4bjxdpcSs9D4zM+KurqxBomsutcqzTMWNDtQV//3A98Y8HCLSKEwJNPg1e1HrLrXKj3QvY6PdeCDRa1bkv5mWYtBUHDXVCoOkttwqxTkOWi83lliCbmmv4xyfm/F0D06miLCSdGeuP7PH9uYnU75v3OUCgWU4INPk0eFHrLbcKjbZJ2Oj3Xgg0Ag1dRoeQogKNXor7Hr7X333wiD8z34BA01iuy7EuCq+J+kLr+sDEbEuAHRqdaf0xsHOguwiLI514QSdhrF53ZusMWb9vg+9vu8L3x/Znek5ZvycEmuWEQJNPgxe13nJdbrSLfI9ewUa/90qgEagXI06g7d5+X9tLcfW6DX7t5ssh0DSWa0usU+/qXKPpTy8stX4fw7Vge5YT4zMtwXVkbLY17L1ncKp1PbroJMuGyDLiLDxLtiXOQm45y/dveKKUSINASxY+ZzH+H8Z7GUcZG4xHGL/K+JyEPJcy/oRxnnGC8cuMF6bc422MDzMuMA4z3sR4rmQ9IdAk0+BFrbdcWxrtrHb4vXi5vRRohP6p+Y6Xa+P6zR0vxeaWc4P8w3szlQ2f681fNNZpXiH1oo7X51v2Q8PTrZWSWYe9Za/nYeuPhKg4E0Ua9aQprRX0jgAAGSxJREFUer5VFmhPY5xh/B7jJxk/wPhFxjnGFcbLIumv5g+qn/FGxq1cqI0xPimm/A/y9PsYP8zLXmY8wLhRop4QaJJp8KLWWy4Eml7Y6PdeCzR6UVOPiPhyJTEWfSEu953dsi3e+rpMZcPnevPLxvrU7II/Wl9s9YIdGKmvDW93E1S6BFo4fE7/JtnXhjUTeWbmOWkQaMnC51RizPWn8R6vQ8K1TYyzjENiDxjDxYyrjF+PlPFMLvKo9+zRwvU38od9o0Q9IdAk0+BFrbdcCDS9sNHvvRZoBNragCZrhweqkxhLEmjNvnP8lZnxrmXD53rzpwlumgtGYuzo+Ky/sz/9iK+keYehcMoixMQ83QRadE4ZDZ/TZ7oupqPy0sUZJy0cUPB8KyvQUr+E5z3ABdZJ/PPb+UO6NibtXbxn7Bzh2kd4+itj0lOP2nicOEyoCwSaZBq8qPWWC4GmFzb63YRAI9QXlvw9D/2kq0Cjf4cOPNC1bPhcb/4w/UJjya/NLfmDtflWT2i3hR9JAi1u3iF9putpAm1y62Vteehz0v2S5pTRZ7ouirRMPWi0YAA9aNrE2WbeW7ZTuHYbf0jPi0n/bm57tXDtx/zappj0n+S2Z2WsDwSaZBq8qPWWC4GmFzb63ZRAIwwNnsjQg7ap9fKkSeRpZcPn6vNT79h8Y7m1kevR0XqmocSwV5T+TRNocfMO6TNdj7tPKNyiw+HhXEWyy8wpo+tkzzwHja5jDppSQXYeYx/j+xhvYazxuWm/LqS5nz+ks2LyX8pt7xSuUQ9ZPeF+7+LpL8lYPwg0yTR4UestFwJNL2z0u0mBFqZJm4NGPSStF/TgtN9cXkksGz4vnp+eLwlh2sSVtqsQe8eyDiXSkHQorOOGEtPmHYqCK3qfsKcsKuajvxOZHjGyi3PSEldx0mes4lQu0J7LH0BIWtH50kia/dwWN2ftpdy2Rbi2xNifcL+38vRXJdhP46Is5MZQoDUajZYjVZLKbP2lkqNs2bxZ02dJl5YmySZ73TR11atouab8ntcOvxcvN0/eonEcTTN/w1NaL2Z62YZcfO/5LdvOB+9tvayJR0bqiWXD5/nyD03OtHrHaBuL8DmHpF4wGoamfx84MtpKT/9G01HvFfV8kQ8bWx4f1Iv92/rMrpM9TLt9z4E1u+jvkGF+SifWY3HLE2LzhenJTunCPFTvuPKjpHTR70Jij4RmK82WTf7yF9/QWk2s0j8zMzPVFmiCMHoE4897wVYYNKfsakMCrS8iGP1QoJEjQRAEQRAsP+m9D4HWKZLuZFxkPJ9/7tkQJ3rQ0IOmu17oQYPfe5FXdQ8a/TtSm8vUY7PjxKQ/O7/QUTZ83s6lpWZrqwvaYX/fYK21wav4HJOer9gb1q1HM+zdWuttEnq0xJ4usoe9W/p60M5r60EjtnrCIt9jrU7sOtmjvYEidfoHPWjxIimc+P97/DMWCSjImzV9lnRpaZJsstdNQ1e9ipZryu957fB78XLz5C0ax0lpaM+sLHOeaJPTaNlV9zkdf1Tn88fiVldGt7RIer5JE+WT5npFt6cQV9+K1yldL+egya7ibFvowJ4dbRmi0j9RVH4OWuyX8LyP8ofyO/wzttlQkBcCTQ42vqjz5IdAk4ONfrdJoJHIiG5iGyfQQluVBRr1kFG51EOWJMjS9gKL254ibWK9uC+dOLE+midOoNH9ovuc9WIVZ9J3r229NFac0XOkFavhYpQigEBLFj7PoHlnMdefxTjtBScKbOTXwo1qB732jWpf4mGjWgg0TbDxRZ0nPwSaHGz0u00CjUAvx71D9UwCbW6xUeh79AIq60Ub/JKAoPMpacgy6flk6UWKEzZpm7WKwivsDYvrdYsKtOh2FqnnrzLhJLsP2sTWyzM9h6STBOi3Njy90DqGSiUg0JKFz8d4T9Yd/P//nvHbvDeMxNVVkfTXeO1HPdFigrSjnj7ktR/1tM3DUU8QaBKw8UWdJz8Emhxs9LttAo2w2FxuzTXrJtD2D9UKfY9eoEi9wl36adhy/3C9fRiuy35jeYYss/WgbeoUOYIIFAVa3FBir08SiOPOgVrrTFh6troAgZYsfF7E+HkvWKFJ+57RYenHvODMzOcn5HmtFxyuTsJskvErjBclpD3JCw5L3+EFCw5GvOD8ThyWDoGWCTa+qPPkh0CTg41+t1GgEerzi10FGv17YnLOX1peKY3PqQdxaq7Rmo9Hx2ElDdl1228s75Cl7By0tHrFDSWaOosznFdWm19qCV/dgEBznBBo8mnwotZbLgSaXtjod1sFWmijobyklzj1HlFPyu6DR/zj4zNO+pzEwlyj6Y9ML/gHR2cyD1d266nKO2QpMyQaK4QyniRAfqXhRRqupd6skKEf6V/x+rGx4CQD+pdEOV2j46YGJ2db10en51vClgTYzGKz9Uxp2JKGhUn09kKUyfgdAs1yQqDJp8GLWm+5EGh6YaPfbRdo9OKNvuTXJoz3ndMx6Z02s6XjiWxB3Hck4TA2ww8XH0ifI5U0XNltrlfRIcvo/LCsc73EHi3qtQpF2AATVPSdaeuP1n2b8cOLVYl1CDTLCYEmn6YqwWuqXAg0vbDR77YLNPqXJnGL4iFc6SeuFIz28NBRRXXh/E5TCL/HGBOaNGxJR1Z1E0NxQ5bZVkue2SG28g5ZRkVj0lAiibB9w+sibLg210pHCzjieq0Q6wEg0CwnBJp8mqoEr6lyIdD0wka/uyDQCDSsFQqOUIyJ4iRJcBwYqfu1ud7MOyLQfRanR/368R3+4GB/6wilpJ4nmX26ZPcbUzVkGYqwvfx79E8EW1HQMCINH3bzmyp72WIdAs1yQqDJp6lK8JoqFwJNL2z0uysCjYTPsePHW71EceIkadL7mlAZqreEBe21VgQ0n4mGUGmuEw3Z0TyoY+NzrT20Du5+INN+Y916t+KGLGX3G5MdsiQRRmKWvgutGp2cbbRWOS6lHFAv69Mi9rLFOgSa5YRAk09TleA1VS4Eml7Y6HdXBBphZXh3ojhJ26erTawcOuqf2PeAf5SJvcNjs7Gk4VGRh48f8w/vur+1GCHLBP4sPVVp88OShixl56B1zN1j9T+6537/xIkTrQ1uKf/03OKaCCvq8yzpEOsBINAsJwSafJqqBK+pciHQ9MJGv7sk0Py5iQw9aJ2T3mXmeuXNU/SIpCQmrbDstooz6BGbac0Lo96w6EasiHW9gEBznBBo8mmqErymykWjrRc2+t0pgUbYdoXffO/jEgWaqjMZZfKoOCIpvgetc8gyfh+0S/2jex9sbT0xwcVYtzl3iHW9gEBznBBo8mmqErymykWjrRc2+t05gTa231/+wJM6BFrapHeZuV558qg4IilrvWhbDtovrb//eKvcmfGhXAsgEOt6AYHmOCHQ5NNUJXhNlYtGWy9s9LtzAo1sw3vXeqW67dOVZ66XbB4VRyTF9dId2vNga6802sSWFiXQEVhF/CbrnzzpEesBINAcJwSafJqqBK+pctFo64WNfndSoIW2+qg/27/DHxg44e8aiD+7M89crzx5ih6RtDbPrW+D3/zCFf7yyL7CPlCZH7EuBwg0xwmBJp+mKsFrqlw02npho9+dFmiCLbw2NDXXWolJk+TzzvXKkyfLKs5wKwvasHakvuBPLyyt7yU2N+H7I3uCfxX5QGV+xLocINAcJwSafJqqBK+pctFo64WNfi+bQAuv0X5nJIBo4vzMzZdqnYOW1hs2+49Xtuo1uxC/s35eINbzfY9eAQLNcUKgyaepSvCaKheNtl7Y6PeyCrQ2jO33V29ImOt1/fn+kT0P+vuH62ukXi5aFUm2uDwr7PrE0Z2t7Stobhht6EorJ2k/sdZGuEJvmI0+z5MfsS4HCDTHCYEmn6YqwWuqXDTaemGj3ysh0AhMpNEWHX44dNm3wfe/eGVwPQl58kh8jyJArOf7Hr0CBJrjhECTT1OV4DVVLhptvbDR75URaCEk53rlziNbrx6Xi1jXCwg0xwmBJp+mKsFrqlw02npho98rJ9B6DBt9nic/Yl0OEGiOEwJNPk1VgtdUuWi09cJGv0Og6YWNPs+TH7EuBwg0xwmBJp+mKsFrqlw02npho98h0PTCRp/nyY9YlwMEmuOEQJNPU5XgNVUuGm29sNHvEGh6YaPP8+RHrMsBAs1xQqDJp6lK8JoqF422Xtjodwg0vbDR53nyI9blAIHmOCHQ5NNUJXhNlYtGWy9s9DsEml7Y6PM8+RHrcoBAc5wQaPJpqhK8pspFo60XNvodAk0vbPR5nvyIdTlAoDlOCDT5NFUJXlPlotHWCxv9DoGmFzb6PE9+xLocINAcJwSafJqqBK+pctFo64WNfodA0wsbfZ4nP2JdDhBojhMCTT5NVYLXVLlotPXCRr9DoOmFjT7Pkx+xLgcINMcJgSafpirBa6pcNNp6YaPfIdD0wkaf58mPWJcDBJrjhECTT1OV4DVVLhptvbDR7xBoemGjz/PkR6zLAQLNcUKgyaepSvCaKheNtl7Y6HcINL2w0ed58iPW5QCB5jhDgXbrrbf6MzMzLYepJJVJ4i9P2bJ5s6bPki4tTZJN9rpp6qpX0XJN+T2vHX4vXm6evEXjOEsaWRt8rjc/Yl3t852YmIBAs5kMG7mDQBAEQRCsHjdCoFlIhpO8QKQ96AW9aTpYpGzZvFnTZ0mXlibJFnc9FMEbNT5jE77RWa4pv+e1w+/Fy82Tt2gcZ0kjY4PP9edHrKt9XlTnkyDQLCbDAzaWLZs3a/os6dLSJNnirvMgoP9R0o1si290lmvK73nt8HvxcvPkLRrHWdLI2OBz/fkR63b4PfZepr9sWcnwNhvLls2bNX2WdGlpkmxx1y0PXi1+L1quKb/ntcPvxcvNk7doHGdJI2ODz/XnR6zb4ffYe5n+siAoS5uDF4TfQfgchN+VPAfTFQBBWTKcxthH/5quCwi/g/A5CL9reQ6mKwCCIAiCIAi203gFQBAEQRAEwXYarwAIgiAIgiDYTuMVAMFek+FDjLsYZxgHGD/LeJbpeoHa/X4l448Y616r6TNfJ1Cpf09mvIFxhHGW8U7GC0zXC9Tq81LHtPEKgGCvyRvxZ/OJqOcy3sX4TdP1ArX7/WWMr2P8H2VszKtOhmsZjzD+HONjGT/D+DAJN9N1A7X5vNQxbbwCIGiaDK+iv8BM1wPsmb8vLmNjXnUyHGW8Rvi8gXGR8cWm6wZq930pY9p4BcDqkOEdjLcy7mVc5fvcPDIlPQXdD/hQZI3xu9TzpaFeH6VuctPPp6y0ze9lbcxdoK7fAsOZvKznRa7TVIZ3mP7eVWYv4r+sMW28AmB16K0fJEt/6U6lBSrDKxlXGCcZ/y8n/f98tBHm6W8Ryo/jpxLuczlvCH7J9PMpK23ze1kbcxeo67fA8DO8rKdErv8H49+Y/t5Vps74F/KVMqaNVwCsDhl+m/Ec/v93JwUqwyMYTzDOMf6ccP1p/NpPY/LQnJNzUviYmDxX8uB/ielnU2Za6PdSNuYuUNdvwVvvQXtu5Dp60Erq80jeUsa08QqA1WSXQH2ll9z78RluKzTkxfAWxgnGXzb9LKpE037nZZWyMXeNqn8LXtBDc7XwmeagNTzMQbOGuuK/rDFtvAJgNdklUD/IbZfF2C7nttx/FXvBnIhxxueYfg5Vo2G/n0L3ZfzvYR04TzL9XKpI1b8FL1jFeYjxqR5WcVpJDT4vdUwbrwBYTXYJ1K9yW8e8MBJV3PaJAvem/zS9YK8kkT9r+rmUnYb9/mYvfp7aZtPPpYpU/Vvwgn3QPsA46gVDYt+Db+2iBp+XOqaNVwCsJrsE6l3c9uQY21O47fOmvwMIv4P4LYDwubbnZboCYDWJQK0m4XcQv4XqEj6XfF6mKwBWk6q7ukE3CL+D+C1Ul/C55PMyXQGwmuwSqFoni4PwO2ie+C1Uj/C55PMyXQGwmuwSqD3ZbgGE30H8FkD43FYarwBYTXYJ1NO99A0LHzBdfxB+B/FbAOFzrc/LdAXA6tAL9im6hXOYB+qtwrVzhLR0gHnckR8LjM83/V1A+B3EbwGEz7U+O9MVAKtD4a+nJG6OpP91nof2KKt7waG5ODPTMcLvIH4L1SV8XuDZma4ACIIgCIIg2E7jFQBBEARBEATbabwCIAiCIAiCYDuNVwAEQRAEQRBsp/EKgCAIgiAIgu00XgEQBEEQBEGwncYrAIIgCIIgCLbTeAVAEARBEATBdhqvAAiCIAiCINhO4xUAQRAEQRAE22m8AiAIuk+Go5HjW+g8vRrjYcZvMP4F4+NS8vfxfG82/V3KwJjjdLQ/V7pH9L6mnwMIukzjFQBB0H0KAu1O4RDkrzL+Jz/omGxLjNcxnhKTv7BAg8hrexY+P8sw9MWLenDPFwn3m4VAA8FiNF4BEATdpyDQLo6xPYbxfzHO8zSfjklzDuPTGM8sUAcItPVnQf85avr3YPo5gKDLNF4BEATdZ5pAE9L8Bh/6pA8v01AHCLT1ZwGBBoKO03gFQBB0n1kEGk/3hXAoNHI9Vlzx3rd3MT7AOMGHS48xfo/x6pj7x/HNPM3JjK9j3Ma4j3GGcY5xB7//YxLq7PPyKf+fMe5iXGQc4cN5aXPrfp3xa4yDjA3GIca7Gd8Rk/YUxrcy3uMF8/cW+L3+hvFRkv5IFWji82Z8FuMd/PnWGb/P+Fwh7VWMP+XPapTx016Xnk4INBAsTuMVAEHQfUoItFfydPSyP0243iHQuCC6h18n8fAtxi8x/pB/Piik/TvGh3jae7z1uVDEF/E0j+X2Scb/YLyd8TtcdND1++OEkCDQtnHRdKcgunwuok6PyXe9ty4S7+N1/xcu0vxI2kcy3sXT1rhI+ifGE/zaf8qINAmB9g9eMPRMIvU2LsToOolXGnK+0QvmDv4L/87D3P6vWX4Ppn+XIOgyjVcABEH3KSHQzhdEy1OE63EC7WJB3DwqUs5pjC+OXOsoI2J/BOPv0b+R649ivJnnvTYmX1jfg4wXCNfPYLyX294UyXOlty4sfy1io56y34lc+wRPTyL0bOH66Yyf47YPSPgjq0AjvjNi+xC/vpMLsqcLtrO8oPeRPryk2+/B9O8SBF2m8QqAIOg+JQTa6YIweIFwPU6gXcavfSxjHVIFWpe8j2ZskhiMsYX1fUWMLazj5yLXd/LrV2a49yYvGP6knryOoUNet2Eu9k7O+H2yCrT/v737CbExCuM4fmiKjYWymZIsRigWJAorU1iwJSlNYiQlCkn+lI1SVhoLUXdjFGUhko2ssGQj2ZBkgRIpuxnn8T63e857z3vv+85c83Tqe+uj5pxzz/vcP+XXe8973heJvsXBax5P9J/Uvkv9vg/W30sgZ+YFAMhfg4C2MPjPf2PQngpoK1xxUYGsixr3lvSZu1ZA84/VrlhLdt0VZ85aSn52/ZkYP63hbSjRt1b7nwZtw9omdXdtKZKYox3y7vYY80jHrKz5edQNaBcr+r9r/7JE3y5XcTVu+ftg/b0EcmZeAID8NQhoS4OANhK0J8OVfxx3xYJ8+WPKe+fd9LYl5u4Z0CRgebeD4yclnif/fKqYc7n2Pw/aNmnb65rv3Zl+NQW21JyzbkA72Ofz7Dpj5zo/Pbf6fR+sv5dAzswLAJC/BgFtt46TjUyHgvbKcOWKM1JHvHuus0hd3CmN6xfQTrnOov7dOm94ocKXHgHtY8WcgwhoZ11nzVerj1U156wb0Kreq8qARUAD5oZ5AQDy1yCgTeq4x6X2noEhGDfPFfuptX+C21l3Dv94pf1rEn2yncfUgAJa058497vEOrZZfh4ENCBz5gUAyF+dgObijWpHS321Alow/oaOPx20ndO2QxXPea/9qYX4h13vnzg/VszZFdC0vX2RwJ4ar0UCnaxxk+03Gu131mNOAhqQOfMCAOSvV0BzxVWIsii/faunicSYrsCggW5H+SyUfyxyxb5d8sfeoH1M265V1PhQ+8+X2je4zhm56cTzZhLQ9mn7N1daN+aKbTZ2ldomdLxcDLA0cRxZu3egwedBQAMyZ14AgPwFAS28Wfp9V2wIG94s/UI5cOnzUwHthLbJ9hKyiavchUD2Cfuh7bJ5a7iGbFhDoJylkzsNyAUBt7zN2r9Za/i3Psx1Nr2V8ZNVoWImAU37rrZDnyv2S5vU15HaqHaB61yp+Udfm9T3wHvbrrnB50FAAzJnXgCA/AUBrU3Wc/30PrjizJUs0O91S6RUQBvxLmuI+uyKvcLkIoGX3lFvYWKeUR3/S2soz7nee+KKPcdkW403GgTnDzqgaf92ff1fNRzKhQjPvGOJsbK+Ts68Sbj8puMlzMlGvVe8dQ0+DwIakDnzAgAAg9UvoM3B8QlowCyZFwAAGCzX2cqk5YL7kf7nY24NjvebgAbMjnkBAIDBKv3cXPvq2Fkec6x8XOv3AciZeQEAAACImRcAAACAmHkBAAAAiJkXAAAAgJh5AQAAAIiZFwAAAICYeQEAAACImRcAAACAmHkBAAAAiJkXAAAAgJh5AQAAAIiZFwAAAICYeQEAAACImRcAAACAmHkBAAAAiJkXAAAAgJh5AQAAAIiZFwAAAICYeQEAAACImRcAAACA2F9Mcx3iJaBUF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8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3580" y="421859"/>
            <a:ext cx="1388505" cy="435926"/>
          </a:xfrm>
          <a:prstGeom prst="rect">
            <a:avLst/>
          </a:prstGeom>
        </p:spPr>
      </p:pic>
      <p:pic>
        <p:nvPicPr>
          <p:cNvPr id="4" name="Picture 2" descr="https://webrma.org/rmaacbe/Photos/Symbols/Logo_LP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496" y="254224"/>
            <a:ext cx="723900" cy="723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7" name="Picture 8" descr="IRFMblanc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25142" y="291541"/>
            <a:ext cx="1026670" cy="64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" name="Picture 80" descr="Bandeau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17"/>
          <a:stretch/>
        </p:blipFill>
        <p:spPr bwMode="auto">
          <a:xfrm>
            <a:off x="-12169" y="-11043"/>
            <a:ext cx="1327592" cy="12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ZoneTexte 155"/>
          <p:cNvSpPr txBox="1"/>
          <p:nvPr/>
        </p:nvSpPr>
        <p:spPr>
          <a:xfrm>
            <a:off x="6691255" y="7656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-41117" y="1204258"/>
            <a:ext cx="10328117" cy="490126"/>
          </a:xfrm>
          <a:prstGeom prst="rect">
            <a:avLst/>
          </a:prstGeom>
          <a:gradFill flip="none" rotWithShape="1">
            <a:gsLst>
              <a:gs pos="0">
                <a:srgbClr val="00693E"/>
              </a:gs>
              <a:gs pos="100000">
                <a:srgbClr val="77B8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Summary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-39941" y="3364498"/>
            <a:ext cx="10328117" cy="490126"/>
          </a:xfrm>
          <a:prstGeom prst="rect">
            <a:avLst/>
          </a:prstGeom>
          <a:gradFill flip="none" rotWithShape="1">
            <a:gsLst>
              <a:gs pos="0">
                <a:srgbClr val="00693E"/>
              </a:gs>
              <a:gs pos="100000">
                <a:srgbClr val="77B8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Ion Cyclotron Resonance Frequency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straps, dipole phasing, 50 MHz)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-41117" y="7959080"/>
            <a:ext cx="10328117" cy="490126"/>
          </a:xfrm>
          <a:prstGeom prst="rect">
            <a:avLst/>
          </a:prstGeom>
          <a:gradFill flip="none" rotWithShape="1">
            <a:gsLst>
              <a:gs pos="0">
                <a:srgbClr val="00693E"/>
              </a:gs>
              <a:gs pos="100000">
                <a:srgbClr val="77B8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Lower Hybrid Current Drive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(6 rect. waveguides, 90° phasing, 3.7 GHz)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9"/>
              <p:cNvSpPr txBox="1"/>
              <p:nvPr/>
            </p:nvSpPr>
            <p:spPr>
              <a:xfrm>
                <a:off x="-9196" y="9222303"/>
                <a:ext cx="2467293" cy="78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1400" b="0" i="1" baseline="-25000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)≈</m:t>
                      </m:r>
                      <m:d>
                        <m:dPr>
                          <m:ctrlPr>
                            <a:rPr lang="en-US" sz="1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latin typeface="Unit Offc Pro" panose="020B0504030101020102" pitchFamily="34" charset="0"/>
                </a:endParaRPr>
              </a:p>
            </p:txBody>
          </p:sp>
        </mc:Choice>
        <mc:Fallback>
          <p:sp>
            <p:nvSpPr>
              <p:cNvPr id="15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96" y="9222303"/>
                <a:ext cx="2467293" cy="7859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0"/>
              <p:cNvSpPr txBox="1"/>
              <p:nvPr/>
            </p:nvSpPr>
            <p:spPr>
              <a:xfrm>
                <a:off x="2283461" y="9327232"/>
                <a:ext cx="1577676" cy="50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</a:rPr>
                        <m:t>)≈1−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1400" b="0" i="1" baseline="-25000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1400" b="0" i="1" baseline="-2500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400" dirty="0">
                  <a:latin typeface="Unit Offc Pro" panose="020B0504030101020102" pitchFamily="34" charset="0"/>
                </a:endParaRPr>
              </a:p>
            </p:txBody>
          </p:sp>
        </mc:Choice>
        <mc:Fallback>
          <p:sp>
            <p:nvSpPr>
              <p:cNvPr id="16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61" y="9327232"/>
                <a:ext cx="1577676" cy="502702"/>
              </a:xfrm>
              <a:prstGeom prst="rect">
                <a:avLst/>
              </a:prstGeom>
              <a:blipFill rotWithShape="1">
                <a:blip r:embed="rId1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42"/>
              <p:cNvSpPr txBox="1"/>
              <p:nvPr/>
            </p:nvSpPr>
            <p:spPr>
              <a:xfrm>
                <a:off x="3939645" y="9397886"/>
                <a:ext cx="1203855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𝑛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𝑐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sz="1400" i="1" baseline="-2500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sz="1400" i="1" baseline="-2500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400" i="1" baseline="3000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sz="1400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latin typeface="Unit Offc Pro" panose="020B0504030101020102" pitchFamily="34" charset="0"/>
                </a:endParaRPr>
              </a:p>
            </p:txBody>
          </p:sp>
        </mc:Choice>
        <mc:Fallback>
          <p:sp>
            <p:nvSpPr>
              <p:cNvPr id="161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645" y="9397886"/>
                <a:ext cx="1203855" cy="4612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6" y="10214978"/>
            <a:ext cx="5133313" cy="168467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4" y="12103215"/>
            <a:ext cx="3166379" cy="237478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"/>
          <a:stretch/>
        </p:blipFill>
        <p:spPr>
          <a:xfrm>
            <a:off x="5071491" y="10153789"/>
            <a:ext cx="5230593" cy="183773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3" y="12279559"/>
            <a:ext cx="4591875" cy="206183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05"/>
          <a:stretch/>
        </p:blipFill>
        <p:spPr>
          <a:xfrm>
            <a:off x="6767808" y="8518301"/>
            <a:ext cx="2515160" cy="182476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-31897" y="11965041"/>
            <a:ext cx="8980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8C141A"/>
                </a:solidFill>
                <a:latin typeface="Unit Offc Pro" panose="020B0504030101020102" pitchFamily="34" charset="0"/>
                <a:cs typeface="Arial" panose="020B0604020202020204" pitchFamily="34" charset="0"/>
              </a:rPr>
              <a:t>Results have been compared with the ALOHA code </a:t>
            </a:r>
            <a:endParaRPr lang="en-US" sz="1400" b="1" dirty="0">
              <a:solidFill>
                <a:srgbClr val="8C141A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-9196" y="9968734"/>
            <a:ext cx="8980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8C141A"/>
                </a:solidFill>
                <a:latin typeface="Unit Offc Pro" panose="020B0504030101020102" pitchFamily="34" charset="0"/>
                <a:cs typeface="Arial" panose="020B0604020202020204" pitchFamily="34" charset="0"/>
              </a:rPr>
              <a:t>Inhomogeneous losses have been added to dump wave power</a:t>
            </a:r>
            <a:endParaRPr lang="en-US" sz="1400" b="1" dirty="0">
              <a:solidFill>
                <a:srgbClr val="8C141A"/>
              </a:solidFill>
            </a:endParaRPr>
          </a:p>
        </p:txBody>
      </p:sp>
      <p:sp>
        <p:nvSpPr>
          <p:cNvPr id="166" name="Espace réservé du contenu 11"/>
          <p:cNvSpPr txBox="1">
            <a:spLocks/>
          </p:cNvSpPr>
          <p:nvPr/>
        </p:nvSpPr>
        <p:spPr bwMode="auto">
          <a:xfrm>
            <a:off x="102940" y="1766393"/>
            <a:ext cx="10068220" cy="159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923925" algn="l" rtl="0" eaLnBrk="1" fontAlgn="base" hangingPunct="1">
              <a:spcBef>
                <a:spcPct val="0"/>
              </a:spcBef>
              <a:spcAft>
                <a:spcPts val="400"/>
              </a:spcAft>
              <a:buFont typeface="Arial" charset="0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19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20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latin typeface="Arial"/>
              </a:rPr>
              <a:t>ANSYS </a:t>
            </a:r>
            <a:r>
              <a:rPr lang="en-US" dirty="0">
                <a:latin typeface="Arial"/>
              </a:rPr>
              <a:t>HFSS allows </a:t>
            </a:r>
            <a:r>
              <a:rPr lang="en-US" dirty="0" smtClean="0">
                <a:latin typeface="Arial"/>
              </a:rPr>
              <a:t>using inhomogeneous (tabulated or analytical) </a:t>
            </a:r>
            <a:r>
              <a:rPr lang="en-US" dirty="0">
                <a:latin typeface="Arial"/>
              </a:rPr>
              <a:t>and anisotropic </a:t>
            </a:r>
            <a:r>
              <a:rPr lang="en-US" dirty="0" smtClean="0">
                <a:latin typeface="Arial"/>
              </a:rPr>
              <a:t>medi</a:t>
            </a:r>
            <a:r>
              <a:rPr lang="en-US" dirty="0">
                <a:latin typeface="Arial"/>
              </a:rPr>
              <a:t>a</a:t>
            </a:r>
            <a:endParaRPr lang="en-US" dirty="0" smtClean="0">
              <a:latin typeface="Arial"/>
            </a:endParaRPr>
          </a:p>
          <a:p>
            <a:pPr lvl="1"/>
            <a:r>
              <a:rPr lang="en-US" dirty="0" smtClean="0">
                <a:latin typeface="Arial"/>
              </a:rPr>
              <a:t>Can </a:t>
            </a:r>
            <a:r>
              <a:rPr lang="en-US" dirty="0">
                <a:latin typeface="Arial"/>
              </a:rPr>
              <a:t>be used to model ICRF and LHRF coupling to tokamak edge </a:t>
            </a:r>
            <a:r>
              <a:rPr lang="en-US" dirty="0" smtClean="0">
                <a:latin typeface="Arial"/>
              </a:rPr>
              <a:t>cold plasma</a:t>
            </a:r>
            <a:endParaRPr lang="en-US" dirty="0">
              <a:latin typeface="Arial"/>
            </a:endParaRPr>
          </a:p>
          <a:p>
            <a:pPr lvl="1"/>
            <a:r>
              <a:rPr lang="en-US" dirty="0" smtClean="0">
                <a:latin typeface="Arial"/>
              </a:rPr>
              <a:t>Default </a:t>
            </a:r>
            <a:r>
              <a:rPr lang="en-US" dirty="0">
                <a:latin typeface="Arial"/>
              </a:rPr>
              <a:t>absorbing boundary conditions </a:t>
            </a:r>
            <a:r>
              <a:rPr lang="en-US" dirty="0" smtClean="0">
                <a:latin typeface="Arial"/>
              </a:rPr>
              <a:t>(radiation or PML) are </a:t>
            </a:r>
            <a:r>
              <a:rPr lang="en-US" dirty="0">
                <a:latin typeface="Arial"/>
              </a:rPr>
              <a:t>not compatible </a:t>
            </a:r>
            <a:r>
              <a:rPr lang="en-US" dirty="0" smtClean="0">
                <a:latin typeface="Arial"/>
              </a:rPr>
              <a:t/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with </a:t>
            </a:r>
            <a:r>
              <a:rPr lang="en-US" dirty="0">
                <a:latin typeface="Arial"/>
              </a:rPr>
              <a:t>anisotropic dielectric </a:t>
            </a:r>
            <a:r>
              <a:rPr lang="en-US" dirty="0" smtClean="0">
                <a:latin typeface="Arial"/>
              </a:rPr>
              <a:t>tensors, so </a:t>
            </a:r>
            <a:r>
              <a:rPr lang="en-US" i="1" dirty="0">
                <a:latin typeface="Arial"/>
              </a:rPr>
              <a:t>Ad hoc </a:t>
            </a:r>
            <a:r>
              <a:rPr lang="en-US" dirty="0">
                <a:latin typeface="Arial"/>
              </a:rPr>
              <a:t>conditions </a:t>
            </a:r>
            <a:r>
              <a:rPr lang="en-US" dirty="0" smtClean="0">
                <a:latin typeface="Arial"/>
              </a:rPr>
              <a:t>must </a:t>
            </a:r>
            <a:r>
              <a:rPr lang="en-US" dirty="0">
                <a:latin typeface="Arial"/>
              </a:rPr>
              <a:t>be </a:t>
            </a:r>
            <a:r>
              <a:rPr lang="en-US" dirty="0" smtClean="0">
                <a:latin typeface="Arial"/>
              </a:rPr>
              <a:t>defined manually</a:t>
            </a:r>
            <a:endParaRPr lang="en-US" dirty="0">
              <a:latin typeface="Arial"/>
            </a:endParaRPr>
          </a:p>
          <a:p>
            <a:pPr lvl="1"/>
            <a:r>
              <a:rPr lang="en-US" dirty="0" smtClean="0">
                <a:latin typeface="Arial"/>
              </a:rPr>
              <a:t>Antenna S/Z-parameters have </a:t>
            </a:r>
            <a:r>
              <a:rPr lang="en-US" dirty="0">
                <a:latin typeface="Arial"/>
              </a:rPr>
              <a:t>been successfully benchmarked with the </a:t>
            </a:r>
            <a:r>
              <a:rPr lang="en-US" dirty="0" smtClean="0">
                <a:latin typeface="Arial"/>
              </a:rPr>
              <a:t>codes </a:t>
            </a:r>
            <a:r>
              <a:rPr lang="en-US" dirty="0">
                <a:latin typeface="Arial"/>
              </a:rPr>
              <a:t>ANTITER II and </a:t>
            </a:r>
            <a:r>
              <a:rPr lang="en-US" dirty="0" smtClean="0">
                <a:latin typeface="Arial"/>
              </a:rPr>
              <a:t>ALOHA</a:t>
            </a:r>
          </a:p>
          <a:p>
            <a:pPr lvl="1"/>
            <a:r>
              <a:rPr lang="en-US" dirty="0" smtClean="0">
                <a:latin typeface="Arial"/>
              </a:rPr>
              <a:t>ANSYS HFSS can be used to model 3D antenna-wave coupling problems to tokamak edge plasma.</a:t>
            </a:r>
            <a:endParaRPr lang="en-US" dirty="0" smtClean="0">
              <a:latin typeface="Arial"/>
            </a:endParaRPr>
          </a:p>
          <a:p>
            <a:pPr lvl="1"/>
            <a:endParaRPr lang="en-US" dirty="0" smtClean="0">
              <a:latin typeface="Arial"/>
            </a:endParaRPr>
          </a:p>
          <a:p>
            <a:pPr lvl="1"/>
            <a:endParaRPr lang="en-US" dirty="0" smtClean="0">
              <a:latin typeface="Arial"/>
            </a:endParaRPr>
          </a:p>
          <a:p>
            <a:pPr lvl="1"/>
            <a:endParaRPr lang="en-US" dirty="0" smtClean="0">
              <a:latin typeface="Arial"/>
            </a:endParaRPr>
          </a:p>
          <a:p>
            <a:pPr lvl="1"/>
            <a:endParaRPr lang="en-US" dirty="0">
              <a:latin typeface="Arial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503422" y="10479360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Quadratic conductivity increase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ZoneTexte 169"/>
          <p:cNvSpPr txBox="1"/>
          <p:nvPr/>
        </p:nvSpPr>
        <p:spPr>
          <a:xfrm>
            <a:off x="6007596" y="13719720"/>
            <a:ext cx="1923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 coefficients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3076155" y="1235156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296029" y="1236171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E-field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7924227" y="4516980"/>
            <a:ext cx="2259833" cy="973634"/>
            <a:chOff x="-4179464" y="4896510"/>
            <a:chExt cx="4778338" cy="2266851"/>
          </a:xfrm>
        </p:grpSpPr>
        <p:cxnSp>
          <p:nvCxnSpPr>
            <p:cNvPr id="175" name="Connecteur droit avec flèche 19"/>
            <p:cNvCxnSpPr/>
            <p:nvPr/>
          </p:nvCxnSpPr>
          <p:spPr>
            <a:xfrm>
              <a:off x="-3426437" y="6523608"/>
              <a:ext cx="388681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avec flèche 20"/>
            <p:cNvCxnSpPr/>
            <p:nvPr/>
          </p:nvCxnSpPr>
          <p:spPr>
            <a:xfrm flipV="1">
              <a:off x="-3426437" y="5520100"/>
              <a:ext cx="0" cy="100350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21"/>
            <p:cNvSpPr txBox="1"/>
            <p:nvPr/>
          </p:nvSpPr>
          <p:spPr>
            <a:xfrm>
              <a:off x="-4178047" y="5977729"/>
              <a:ext cx="785891" cy="639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e0</a:t>
              </a:r>
              <a:endParaRPr lang="en-US" sz="1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ZoneTexte 22"/>
            <p:cNvSpPr txBox="1"/>
            <p:nvPr/>
          </p:nvSpPr>
          <p:spPr>
            <a:xfrm>
              <a:off x="83771" y="6523608"/>
              <a:ext cx="515103" cy="63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ZoneTexte 23"/>
            <p:cNvSpPr txBox="1"/>
            <p:nvPr/>
          </p:nvSpPr>
          <p:spPr>
            <a:xfrm>
              <a:off x="-3073280" y="6430393"/>
              <a:ext cx="1243227" cy="639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400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plasma</a:t>
              </a:r>
              <a:endParaRPr lang="en-US" sz="1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ZoneTexte 24"/>
            <p:cNvSpPr txBox="1"/>
            <p:nvPr/>
          </p:nvSpPr>
          <p:spPr>
            <a:xfrm>
              <a:off x="-3804001" y="6436229"/>
              <a:ext cx="533156" cy="639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1" name="Connecteur droit 25"/>
            <p:cNvCxnSpPr/>
            <p:nvPr/>
          </p:nvCxnSpPr>
          <p:spPr>
            <a:xfrm flipV="1">
              <a:off x="-2924001" y="6170516"/>
              <a:ext cx="0" cy="35309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26"/>
            <p:cNvCxnSpPr/>
            <p:nvPr/>
          </p:nvCxnSpPr>
          <p:spPr>
            <a:xfrm flipV="1">
              <a:off x="-2924001" y="5914598"/>
              <a:ext cx="2170267" cy="25591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ZoneTexte 27"/>
            <p:cNvSpPr txBox="1"/>
            <p:nvPr/>
          </p:nvSpPr>
          <p:spPr>
            <a:xfrm>
              <a:off x="-4006748" y="4896510"/>
              <a:ext cx="659523" cy="639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6" name="Connecteur droit 25"/>
            <p:cNvCxnSpPr/>
            <p:nvPr/>
          </p:nvCxnSpPr>
          <p:spPr>
            <a:xfrm flipH="1" flipV="1">
              <a:off x="-748506" y="5908207"/>
              <a:ext cx="642844" cy="639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23"/>
            <p:cNvSpPr txBox="1"/>
            <p:nvPr/>
          </p:nvSpPr>
          <p:spPr>
            <a:xfrm>
              <a:off x="-1104185" y="6436233"/>
              <a:ext cx="954385" cy="639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400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lang="en-US" sz="1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8" name="Connecteur droit 25"/>
            <p:cNvCxnSpPr/>
            <p:nvPr/>
          </p:nvCxnSpPr>
          <p:spPr>
            <a:xfrm flipV="1">
              <a:off x="-753734" y="5914599"/>
              <a:ext cx="0" cy="60900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21"/>
            <p:cNvSpPr txBox="1"/>
            <p:nvPr/>
          </p:nvSpPr>
          <p:spPr>
            <a:xfrm>
              <a:off x="-4179464" y="5567187"/>
              <a:ext cx="785891" cy="639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e1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2" name="Connecteur droit 25"/>
            <p:cNvCxnSpPr/>
            <p:nvPr/>
          </p:nvCxnSpPr>
          <p:spPr>
            <a:xfrm>
              <a:off x="-3407633" y="5900465"/>
              <a:ext cx="2659127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25"/>
            <p:cNvCxnSpPr/>
            <p:nvPr/>
          </p:nvCxnSpPr>
          <p:spPr>
            <a:xfrm>
              <a:off x="-3412861" y="6170410"/>
              <a:ext cx="48886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9"/>
              <p:cNvSpPr txBox="1"/>
              <p:nvPr/>
            </p:nvSpPr>
            <p:spPr>
              <a:xfrm>
                <a:off x="7640630" y="1993198"/>
                <a:ext cx="3082603" cy="637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1100" b="0" i="1" baseline="-25000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1100" b="0" i="1" baseline="-2500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ctrlPr>
                            <a:rPr lang="en-US" sz="11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𝑗𝐷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𝑗𝐷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latin typeface="Unit Offc Pro" panose="020B0504030101020102" pitchFamily="34" charset="0"/>
                </a:endParaRPr>
              </a:p>
            </p:txBody>
          </p:sp>
        </mc:Choice>
        <mc:Fallback>
          <p:sp>
            <p:nvSpPr>
              <p:cNvPr id="19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630" y="1993198"/>
                <a:ext cx="3082603" cy="6372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avec flèche 46"/>
          <p:cNvCxnSpPr/>
          <p:nvPr/>
        </p:nvCxnSpPr>
        <p:spPr bwMode="auto">
          <a:xfrm flipV="1">
            <a:off x="443387" y="7046100"/>
            <a:ext cx="0" cy="7538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48"/>
          <p:cNvSpPr/>
          <p:nvPr/>
        </p:nvSpPr>
        <p:spPr>
          <a:xfrm>
            <a:off x="286179" y="6641333"/>
            <a:ext cx="314415" cy="428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7444" y="5886499"/>
            <a:ext cx="284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dielectric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rad. BC</a:t>
            </a:r>
            <a:endParaRPr lang="fr-FR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243470" y="6168113"/>
            <a:ext cx="334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Cold-plasma </a:t>
            </a:r>
            <a:b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Ad hoc BC</a:t>
            </a:r>
            <a:endParaRPr lang="fr-FR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18481" y="6639073"/>
            <a:ext cx="383395" cy="52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necteur droit 20"/>
          <p:cNvCxnSpPr/>
          <p:nvPr/>
        </p:nvCxnSpPr>
        <p:spPr bwMode="auto">
          <a:xfrm>
            <a:off x="0" y="12249668"/>
            <a:ext cx="507149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Connecteur droit 84"/>
          <p:cNvCxnSpPr/>
          <p:nvPr/>
        </p:nvCxnSpPr>
        <p:spPr bwMode="auto">
          <a:xfrm>
            <a:off x="-31897" y="10230205"/>
            <a:ext cx="51033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5557361" y="6446912"/>
            <a:ext cx="814356" cy="46119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83947" y="6576860"/>
            <a:ext cx="993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fr-FR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fr-F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Espace réservé du contenu 11"/>
          <p:cNvSpPr txBox="1">
            <a:spLocks/>
          </p:cNvSpPr>
          <p:nvPr/>
        </p:nvSpPr>
        <p:spPr bwMode="auto">
          <a:xfrm>
            <a:off x="115840" y="3926632"/>
            <a:ext cx="10068220" cy="170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923925" algn="l" rtl="0" eaLnBrk="1" fontAlgn="base" hangingPunct="1">
              <a:spcBef>
                <a:spcPct val="0"/>
              </a:spcBef>
              <a:spcAft>
                <a:spcPts val="400"/>
              </a:spcAft>
              <a:buFont typeface="Arial" charset="0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19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20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In ICRH range of plasma parameters, P(x) values are &gt;10</a:t>
            </a:r>
            <a:r>
              <a:rPr 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4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 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 Leads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to large computing resources (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mesh &amp; memory).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Using a equivalent dielectric K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(x)=S - D as proposed in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[</a:t>
            </a:r>
            <a:r>
              <a:rPr lang="en-US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A.Messiaen</a:t>
            </a: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R.Weynants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PPCF 53 (2011)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]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is a good/faster workaround for S-parameters evaluation.</a:t>
            </a:r>
          </a:p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Inhomogeneous cold plasma or equivalent dielectric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have been benchmarked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with ANTITER II.</a:t>
            </a:r>
          </a:p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Near-field pattern with cold-plasma is different from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equivalent-dielectric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Good agreement obtained on antenna Z-parameters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cxnSp>
        <p:nvCxnSpPr>
          <p:cNvPr id="46" name="Connecteur droit avec flèche 45"/>
          <p:cNvCxnSpPr/>
          <p:nvPr/>
        </p:nvCxnSpPr>
        <p:spPr bwMode="auto">
          <a:xfrm>
            <a:off x="8590159" y="4654369"/>
            <a:ext cx="10141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ZoneTexte 47"/>
          <p:cNvSpPr txBox="1"/>
          <p:nvPr/>
        </p:nvSpPr>
        <p:spPr>
          <a:xfrm>
            <a:off x="8815908" y="435868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>
                <a:latin typeface="Arial" panose="020B0604020202020204" pitchFamily="34" charset="0"/>
                <a:cs typeface="Arial" panose="020B0604020202020204" pitchFamily="34" charset="0"/>
              </a:rPr>
              <a:t>30 cm</a:t>
            </a:r>
            <a:endParaRPr lang="fr-F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C:\Users\JH218595\Documents\SOFT2018_Cold_Plasma_Modeling\Notebooks\IC\relative_differences.png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76" y="5582816"/>
            <a:ext cx="3426464" cy="22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Connecteur droit avec flèche 113"/>
          <p:cNvCxnSpPr/>
          <p:nvPr/>
        </p:nvCxnSpPr>
        <p:spPr bwMode="auto">
          <a:xfrm flipV="1">
            <a:off x="3323707" y="7061254"/>
            <a:ext cx="0" cy="7538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onnecteur droit 52"/>
          <p:cNvCxnSpPr/>
          <p:nvPr/>
        </p:nvCxnSpPr>
        <p:spPr bwMode="auto">
          <a:xfrm>
            <a:off x="83347" y="7779632"/>
            <a:ext cx="64087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ZoneTexte 55"/>
          <p:cNvSpPr txBox="1"/>
          <p:nvPr/>
        </p:nvSpPr>
        <p:spPr>
          <a:xfrm>
            <a:off x="5545390" y="7538065"/>
            <a:ext cx="1018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8C14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Cut-off layer</a:t>
            </a:r>
            <a:endParaRPr lang="fr-FR" sz="1200" dirty="0">
              <a:solidFill>
                <a:srgbClr val="8C14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5187425" y="5652767"/>
            <a:ext cx="1671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Quadratic conductivity increase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Espace réservé du contenu 11"/>
          <p:cNvSpPr txBox="1">
            <a:spLocks/>
          </p:cNvSpPr>
          <p:nvPr/>
        </p:nvSpPr>
        <p:spPr bwMode="auto">
          <a:xfrm>
            <a:off x="115840" y="8511754"/>
            <a:ext cx="6190791" cy="145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923925" algn="l" rtl="0" eaLnBrk="1" fontAlgn="base" hangingPunct="1">
              <a:spcBef>
                <a:spcPct val="0"/>
              </a:spcBef>
              <a:spcAft>
                <a:spcPts val="400"/>
              </a:spcAft>
              <a:buFont typeface="Arial" charset="0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19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20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In the LH range  of plasma parameters, plasma-facing dielectric tensor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ε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 can be approximated by a diagonal tensor, with P &lt; 0 if electron density n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 is higher than the cut-off density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n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17082</TotalTime>
  <Words>291</Words>
  <Application>Microsoft Office PowerPoint</Application>
  <PresentationFormat>Personnalisé</PresentationFormat>
  <Paragraphs>47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Présentation PowerPoint</vt:lpstr>
    </vt:vector>
  </TitlesOfParts>
  <Company>CEA-CADARACHE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CEA</dc:creator>
  <cp:lastModifiedBy>HILLAIRET Julien 218595</cp:lastModifiedBy>
  <cp:revision>498</cp:revision>
  <cp:lastPrinted>2018-09-10T07:35:20Z</cp:lastPrinted>
  <dcterms:created xsi:type="dcterms:W3CDTF">2001-11-30T13:17:05Z</dcterms:created>
  <dcterms:modified xsi:type="dcterms:W3CDTF">2018-09-11T13:28:00Z</dcterms:modified>
</cp:coreProperties>
</file>