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49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02/08/2018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02/08/2018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02/08/2018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02/08/2018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02/08/2018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02/08/2018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02/08/2018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02/08/2018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02/08/2018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02/08/2018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02/08/2018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02/08/2018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Double </a:t>
            </a:r>
            <a:r>
              <a:rPr lang="fr-FR" dirty="0" err="1" smtClean="0"/>
              <a:t>strap</a:t>
            </a:r>
            <a:r>
              <a:rPr lang="fr-FR" dirty="0" smtClean="0"/>
              <a:t> </a:t>
            </a:r>
            <a:r>
              <a:rPr lang="fr-FR" dirty="0" err="1" smtClean="0"/>
              <a:t>antenna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3549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3" r="32497" b="1942"/>
          <a:stretch/>
        </p:blipFill>
        <p:spPr bwMode="auto">
          <a:xfrm>
            <a:off x="18144" y="1412776"/>
            <a:ext cx="3905784" cy="4907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12" t="-2857" r="19737" b="2857"/>
          <a:stretch/>
        </p:blipFill>
        <p:spPr bwMode="auto">
          <a:xfrm>
            <a:off x="4804006" y="2276872"/>
            <a:ext cx="4016466" cy="3353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3844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Equivalent </a:t>
            </a:r>
            <a:r>
              <a:rPr lang="fr-FR" dirty="0" err="1" smtClean="0"/>
              <a:t>dielectric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4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868857"/>
              </p:ext>
            </p:extLst>
          </p:nvPr>
        </p:nvGraphicFramePr>
        <p:xfrm>
          <a:off x="0" y="2620684"/>
          <a:ext cx="9144000" cy="4029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  <a:gridCol w="1828800"/>
                <a:gridCol w="1828800"/>
              </a:tblGrid>
              <a:tr h="31961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1e18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5e18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10e18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19614">
                <a:tc rowSpan="3">
                  <a:txBody>
                    <a:bodyPr/>
                    <a:lstStyle/>
                    <a:p>
                      <a:r>
                        <a:rPr lang="en-GB" sz="1400" dirty="0" smtClean="0"/>
                        <a:t>ANTITER</a:t>
                      </a:r>
                      <a:endParaRPr lang="en-GB" sz="14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R_A </a:t>
                      </a:r>
                      <a:r>
                        <a:rPr lang="en-GB" sz="1400" dirty="0" smtClean="0"/>
                        <a:t>(ohm/m)</a:t>
                      </a:r>
                      <a:endParaRPr lang="en-GB" sz="14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0.017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0.74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2D41FD"/>
                          </a:solidFill>
                        </a:rPr>
                        <a:t>3.50</a:t>
                      </a:r>
                      <a:endParaRPr lang="en-GB" dirty="0">
                        <a:solidFill>
                          <a:srgbClr val="2D41FD"/>
                        </a:solidFill>
                      </a:endParaRPr>
                    </a:p>
                  </a:txBody>
                  <a:tcPr/>
                </a:tc>
              </a:tr>
              <a:tr h="506055">
                <a:tc v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Z11 = Z22 </a:t>
                      </a:r>
                      <a:r>
                        <a:rPr lang="en-GB" sz="1400" dirty="0" smtClean="0"/>
                        <a:t>(ohm)</a:t>
                      </a:r>
                      <a:endParaRPr lang="en-GB" sz="14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0.218</a:t>
                      </a:r>
                      <a:r>
                        <a:rPr lang="en-GB" baseline="0" dirty="0" smtClean="0"/>
                        <a:t> + i23.31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1.68 + i23.52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2D41FD"/>
                          </a:solidFill>
                        </a:rPr>
                        <a:t>2.62 + i22.39</a:t>
                      </a:r>
                      <a:endParaRPr lang="en-GB" dirty="0">
                        <a:solidFill>
                          <a:srgbClr val="2D41FD"/>
                        </a:solidFill>
                      </a:endParaRPr>
                    </a:p>
                  </a:txBody>
                  <a:tcPr/>
                </a:tc>
              </a:tr>
              <a:tr h="506055">
                <a:tc vMerge="1"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Z21 =</a:t>
                      </a:r>
                      <a:r>
                        <a:rPr lang="en-GB" sz="1800" baseline="0" dirty="0" smtClean="0"/>
                        <a:t> Z21 </a:t>
                      </a:r>
                      <a:r>
                        <a:rPr lang="en-GB" sz="1400" dirty="0" smtClean="0"/>
                        <a:t>(ohm)</a:t>
                      </a:r>
                      <a:endParaRPr lang="en-GB" sz="18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0.215</a:t>
                      </a:r>
                      <a:r>
                        <a:rPr lang="en-GB" baseline="0" dirty="0" smtClean="0"/>
                        <a:t> + i3.42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1.53 + i3.49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2D41FD"/>
                          </a:solidFill>
                        </a:rPr>
                        <a:t>1.92 + i2.08</a:t>
                      </a:r>
                      <a:endParaRPr lang="en-GB" dirty="0">
                        <a:solidFill>
                          <a:srgbClr val="2D41FD"/>
                        </a:solidFill>
                      </a:endParaRPr>
                    </a:p>
                  </a:txBody>
                  <a:tcPr/>
                </a:tc>
              </a:tr>
              <a:tr h="319614">
                <a:tc rowSpan="4">
                  <a:txBody>
                    <a:bodyPr/>
                    <a:lstStyle/>
                    <a:p>
                      <a:r>
                        <a:rPr lang="en-GB" sz="1800" dirty="0" smtClean="0"/>
                        <a:t>HFSS equivalent dielectric</a:t>
                      </a:r>
                      <a:endParaRPr lang="en-GB" sz="18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R_A</a:t>
                      </a:r>
                      <a:endParaRPr lang="en-GB" sz="18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0,0175</a:t>
                      </a:r>
                    </a:p>
                    <a:p>
                      <a:r>
                        <a:rPr lang="en-GB" dirty="0" smtClean="0"/>
                        <a:t>0,014</a:t>
                      </a:r>
                    </a:p>
                    <a:p>
                      <a:r>
                        <a:rPr lang="en-GB" dirty="0" smtClean="0"/>
                        <a:t>0,022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0,49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2D41FD"/>
                          </a:solidFill>
                        </a:rPr>
                        <a:t>2,32</a:t>
                      </a:r>
                    </a:p>
                    <a:p>
                      <a:r>
                        <a:rPr lang="en-GB" dirty="0" smtClean="0">
                          <a:solidFill>
                            <a:srgbClr val="2D41FD"/>
                          </a:solidFill>
                        </a:rPr>
                        <a:t>2,35</a:t>
                      </a:r>
                      <a:endParaRPr lang="en-GB" dirty="0">
                        <a:solidFill>
                          <a:srgbClr val="2D41FD"/>
                        </a:solidFill>
                      </a:endParaRPr>
                    </a:p>
                  </a:txBody>
                  <a:tcPr/>
                </a:tc>
              </a:tr>
              <a:tr h="319614">
                <a:tc vMerge="1"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Z11</a:t>
                      </a:r>
                      <a:endParaRPr lang="en-GB" sz="18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0,13+j19,6</a:t>
                      </a:r>
                    </a:p>
                    <a:p>
                      <a:r>
                        <a:rPr lang="en-GB" dirty="0" smtClean="0"/>
                        <a:t>0,12+j19,6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0,71+j20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2D41FD"/>
                          </a:solidFill>
                        </a:rPr>
                        <a:t>1,48+j20,4</a:t>
                      </a:r>
                    </a:p>
                  </a:txBody>
                  <a:tcPr/>
                </a:tc>
              </a:tr>
              <a:tr h="319614">
                <a:tc vMerge="1"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Z12</a:t>
                      </a:r>
                      <a:endParaRPr lang="en-GB" sz="18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0,130+j3,53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0,65+j3,81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2D41FD"/>
                          </a:solidFill>
                        </a:rPr>
                        <a:t>1,23+j3,7</a:t>
                      </a:r>
                      <a:endParaRPr lang="en-GB" dirty="0">
                        <a:solidFill>
                          <a:srgbClr val="2D41FD"/>
                        </a:solidFill>
                      </a:endParaRPr>
                    </a:p>
                  </a:txBody>
                  <a:tcPr/>
                </a:tc>
              </a:tr>
              <a:tr h="319614">
                <a:tc vMerge="1"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2D41FD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ZoneTexte 10"/>
          <p:cNvSpPr txBox="1"/>
          <p:nvPr/>
        </p:nvSpPr>
        <p:spPr>
          <a:xfrm>
            <a:off x="7111120" y="1196752"/>
            <a:ext cx="19785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x_plasma</a:t>
            </a:r>
            <a:r>
              <a:rPr lang="fr-FR" dirty="0" smtClean="0"/>
              <a:t>=0.01</a:t>
            </a:r>
          </a:p>
          <a:p>
            <a:r>
              <a:rPr lang="fr-FR" dirty="0" smtClean="0"/>
              <a:t>@50 MHz, 3 T</a:t>
            </a:r>
          </a:p>
          <a:p>
            <a:r>
              <a:rPr lang="fr-FR" dirty="0" smtClean="0"/>
              <a:t>K_D = 14.17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K_D = 66.86</a:t>
            </a:r>
          </a:p>
          <a:p>
            <a:r>
              <a:rPr lang="fr-FR" dirty="0" smtClean="0">
                <a:solidFill>
                  <a:srgbClr val="2D41FD"/>
                </a:solidFill>
              </a:rPr>
              <a:t>K_D = 132.72</a:t>
            </a:r>
            <a:endParaRPr lang="fr-FR" dirty="0">
              <a:solidFill>
                <a:srgbClr val="2D41F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51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Cold Plasma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4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003309"/>
              </p:ext>
            </p:extLst>
          </p:nvPr>
        </p:nvGraphicFramePr>
        <p:xfrm>
          <a:off x="0" y="2620684"/>
          <a:ext cx="9144000" cy="284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  <a:gridCol w="1828800"/>
                <a:gridCol w="1828800"/>
              </a:tblGrid>
              <a:tr h="31961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1e18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5e18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10e18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19614">
                <a:tc rowSpan="3">
                  <a:txBody>
                    <a:bodyPr/>
                    <a:lstStyle/>
                    <a:p>
                      <a:r>
                        <a:rPr lang="en-GB" sz="1400" dirty="0" smtClean="0"/>
                        <a:t>ANTITER</a:t>
                      </a:r>
                      <a:endParaRPr lang="en-GB" sz="14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R_A </a:t>
                      </a:r>
                      <a:r>
                        <a:rPr lang="en-GB" sz="1400" dirty="0" smtClean="0"/>
                        <a:t>(ohm/m)</a:t>
                      </a:r>
                      <a:endParaRPr lang="en-GB" sz="14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0.017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0.74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2D41FD"/>
                          </a:solidFill>
                        </a:rPr>
                        <a:t>3.50</a:t>
                      </a:r>
                      <a:endParaRPr lang="en-GB" dirty="0">
                        <a:solidFill>
                          <a:srgbClr val="2D41FD"/>
                        </a:solidFill>
                      </a:endParaRPr>
                    </a:p>
                  </a:txBody>
                  <a:tcPr/>
                </a:tc>
              </a:tr>
              <a:tr h="506055">
                <a:tc v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Z11 = Z22 </a:t>
                      </a:r>
                      <a:r>
                        <a:rPr lang="en-GB" sz="1400" dirty="0" smtClean="0"/>
                        <a:t>(ohm)</a:t>
                      </a:r>
                      <a:endParaRPr lang="en-GB" sz="14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0.218</a:t>
                      </a:r>
                      <a:r>
                        <a:rPr lang="en-GB" baseline="0" dirty="0" smtClean="0"/>
                        <a:t> + i23.31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1.68 + i23.52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2D41FD"/>
                          </a:solidFill>
                        </a:rPr>
                        <a:t>2.62 + i22.39</a:t>
                      </a:r>
                      <a:endParaRPr lang="en-GB" dirty="0">
                        <a:solidFill>
                          <a:srgbClr val="2D41FD"/>
                        </a:solidFill>
                      </a:endParaRPr>
                    </a:p>
                  </a:txBody>
                  <a:tcPr/>
                </a:tc>
              </a:tr>
              <a:tr h="506055">
                <a:tc vMerge="1"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Z21 =</a:t>
                      </a:r>
                      <a:r>
                        <a:rPr lang="en-GB" sz="1800" baseline="0" dirty="0" smtClean="0"/>
                        <a:t> Z21 </a:t>
                      </a:r>
                      <a:r>
                        <a:rPr lang="en-GB" sz="1400" dirty="0" smtClean="0"/>
                        <a:t>(ohm)</a:t>
                      </a:r>
                      <a:endParaRPr lang="en-GB" sz="18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0.215</a:t>
                      </a:r>
                      <a:r>
                        <a:rPr lang="en-GB" baseline="0" dirty="0" smtClean="0"/>
                        <a:t> + i3.42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1.53 + i3.49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2D41FD"/>
                          </a:solidFill>
                        </a:rPr>
                        <a:t>1.92 + i2.08</a:t>
                      </a:r>
                      <a:endParaRPr lang="en-GB" dirty="0">
                        <a:solidFill>
                          <a:srgbClr val="2D41FD"/>
                        </a:solidFill>
                      </a:endParaRPr>
                    </a:p>
                  </a:txBody>
                  <a:tcPr/>
                </a:tc>
              </a:tr>
              <a:tr h="319614">
                <a:tc rowSpan="3">
                  <a:txBody>
                    <a:bodyPr/>
                    <a:lstStyle/>
                    <a:p>
                      <a:r>
                        <a:rPr lang="en-GB" sz="1800" dirty="0" smtClean="0"/>
                        <a:t>HFSS </a:t>
                      </a:r>
                      <a:r>
                        <a:rPr lang="en-GB" sz="1800" dirty="0" smtClean="0"/>
                        <a:t>cold plasma</a:t>
                      </a:r>
                      <a:endParaRPr lang="en-GB" sz="18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R_A</a:t>
                      </a:r>
                      <a:endParaRPr lang="en-GB" sz="18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2D41FD"/>
                        </a:solidFill>
                      </a:endParaRPr>
                    </a:p>
                  </a:txBody>
                  <a:tcPr/>
                </a:tc>
              </a:tr>
              <a:tr h="319614">
                <a:tc vMerge="1"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Z11</a:t>
                      </a:r>
                      <a:endParaRPr lang="en-GB" sz="18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 smtClean="0">
                        <a:solidFill>
                          <a:srgbClr val="2D41FD"/>
                        </a:solidFill>
                      </a:endParaRPr>
                    </a:p>
                  </a:txBody>
                  <a:tcPr/>
                </a:tc>
              </a:tr>
              <a:tr h="319614">
                <a:tc vMerge="1"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Z12</a:t>
                      </a:r>
                      <a:endParaRPr lang="en-GB" sz="18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2D41FD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45413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</TotalTime>
  <Words>130</Words>
  <Application>Microsoft Office PowerPoint</Application>
  <PresentationFormat>Affichage à l'écran (4:3)</PresentationFormat>
  <Paragraphs>61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Double strap antenna</vt:lpstr>
      <vt:lpstr>Présentation PowerPoint</vt:lpstr>
      <vt:lpstr>Equivalent dielectric</vt:lpstr>
      <vt:lpstr>Cold Plasma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Double strap antenna</dc:title>
  <dc:creator>HILLAIRET Julien 218595</dc:creator>
  <cp:lastModifiedBy>HILLAIRET Julien 218595</cp:lastModifiedBy>
  <cp:revision>11</cp:revision>
  <dcterms:created xsi:type="dcterms:W3CDTF">2018-08-01T19:35:41Z</dcterms:created>
  <dcterms:modified xsi:type="dcterms:W3CDTF">2018-08-02T11:30:07Z</dcterms:modified>
</cp:coreProperties>
</file>