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4" r:id="rId3"/>
    <p:sldId id="292" r:id="rId4"/>
    <p:sldId id="279" r:id="rId5"/>
    <p:sldId id="273" r:id="rId6"/>
    <p:sldId id="274" r:id="rId7"/>
    <p:sldId id="275" r:id="rId8"/>
    <p:sldId id="272" r:id="rId9"/>
    <p:sldId id="276" r:id="rId10"/>
    <p:sldId id="278" r:id="rId11"/>
    <p:sldId id="280" r:id="rId12"/>
    <p:sldId id="283" r:id="rId13"/>
    <p:sldId id="282" r:id="rId14"/>
    <p:sldId id="291" r:id="rId15"/>
    <p:sldId id="281" r:id="rId16"/>
    <p:sldId id="28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60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838-A5C7-4512-8EE0-41B28AD82A83}" type="datetimeFigureOut">
              <a:rPr lang="fr-FR" smtClean="0"/>
              <a:t>28/07/2018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3BE0-706F-49C1-8D79-48D1331F7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</a:t>
            </a:r>
            <a:r>
              <a:rPr lang="fr-FR" dirty="0" err="1" smtClean="0"/>
              <a:t>antenna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radiating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homogeneous</a:t>
            </a:r>
            <a:r>
              <a:rPr lang="fr-FR" dirty="0" smtClean="0"/>
              <a:t> </a:t>
            </a:r>
            <a:r>
              <a:rPr lang="fr-FR" dirty="0" err="1" smtClean="0"/>
              <a:t>dielectric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PML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PML-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err="1" smtClean="0"/>
              <a:t>dielectric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, check to </a:t>
            </a:r>
            <a:r>
              <a:rPr lang="fr-FR" dirty="0" err="1" smtClean="0"/>
              <a:t>obtain</a:t>
            </a:r>
            <a:r>
              <a:rPr lang="fr-FR" dirty="0" smtClean="0"/>
              <a:t>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in 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</a:t>
            </a:r>
            <a:r>
              <a:rPr lang="fr-FR" dirty="0" err="1" smtClean="0"/>
              <a:t>anisotropic</a:t>
            </a:r>
            <a:r>
              <a:rPr lang="fr-FR" dirty="0" smtClean="0"/>
              <a:t> cold plasma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dielectric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7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772816"/>
            <a:ext cx="490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~ constant </a:t>
            </a:r>
            <a:r>
              <a:rPr lang="fr-FR" dirty="0" err="1" smtClean="0"/>
              <a:t>independently</a:t>
            </a:r>
            <a:r>
              <a:rPr lang="fr-FR" dirty="0" smtClean="0"/>
              <a:t> of </a:t>
            </a:r>
            <a:r>
              <a:rPr lang="fr-FR" dirty="0" err="1" smtClean="0"/>
              <a:t>dielectric</a:t>
            </a:r>
            <a:r>
              <a:rPr lang="fr-FR" dirty="0" smtClean="0"/>
              <a:t> size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0" y="2852936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Dielectric</a:t>
            </a:r>
            <a:r>
              <a:rPr lang="fr-FR" dirty="0" smtClean="0"/>
              <a:t> Case</a:t>
            </a:r>
            <a:br>
              <a:rPr lang="fr-FR" dirty="0" smtClean="0"/>
            </a:br>
            <a:r>
              <a:rPr lang="fr-FR" dirty="0" smtClean="0"/>
              <a:t>PML </a:t>
            </a:r>
            <a:r>
              <a:rPr lang="fr-FR" dirty="0" err="1" smtClean="0"/>
              <a:t>like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65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lossy</a:t>
            </a:r>
            <a:r>
              <a:rPr lang="fr-FR" dirty="0" smtClean="0"/>
              <a:t> plasma </a:t>
            </a:r>
            <a:r>
              <a:rPr lang="fr-FR" dirty="0" err="1" smtClean="0"/>
              <a:t>surrounding</a:t>
            </a:r>
            <a:r>
              <a:rPr lang="fr-FR" dirty="0" smtClean="0"/>
              <a:t> a </a:t>
            </a:r>
            <a:r>
              <a:rPr lang="fr-FR" dirty="0" err="1" smtClean="0"/>
              <a:t>low</a:t>
            </a:r>
            <a:r>
              <a:rPr lang="fr-FR" dirty="0" smtClean="0"/>
              <a:t> or non-</a:t>
            </a:r>
            <a:r>
              <a:rPr lang="fr-FR" dirty="0" err="1" smtClean="0"/>
              <a:t>lossy</a:t>
            </a:r>
            <a:r>
              <a:rPr lang="fr-FR" dirty="0" smtClean="0"/>
              <a:t> plasma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r="36219" b="7929"/>
          <a:stretch/>
        </p:blipFill>
        <p:spPr bwMode="auto">
          <a:xfrm>
            <a:off x="711200" y="1664965"/>
            <a:ext cx="3482758" cy="33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48352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Plasma1, </a:t>
            </a:r>
          </a:p>
          <a:p>
            <a:r>
              <a:rPr lang="fr-FR" dirty="0" smtClean="0"/>
              <a:t>Constant </a:t>
            </a:r>
            <a:br>
              <a:rPr lang="fr-FR" dirty="0" smtClean="0"/>
            </a:br>
            <a:r>
              <a:rPr lang="fr-FR" dirty="0" err="1" smtClean="0"/>
              <a:t>losses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6204" y="40106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Plasma2, </a:t>
            </a:r>
          </a:p>
          <a:p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losses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87724" y="2564904"/>
            <a:ext cx="140415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447764" y="2195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utoShape 7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9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8"/>
          <a:stretch/>
        </p:blipFill>
        <p:spPr bwMode="auto">
          <a:xfrm rot="10800000">
            <a:off x="5105399" y="1883618"/>
            <a:ext cx="3640993" cy="303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948264" y="33350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  <a:latin typeface="Calibri"/>
                <a:cs typeface="Calibri"/>
              </a:rPr>
              <a:t>ε</a:t>
            </a:r>
            <a:r>
              <a:rPr lang="fr-FR" dirty="0" smtClean="0">
                <a:solidFill>
                  <a:schemeClr val="tx2"/>
                </a:solidFill>
                <a:latin typeface="Calibri"/>
                <a:cs typeface="Calibri"/>
              </a:rPr>
              <a:t>" = -</a:t>
            </a:r>
            <a:r>
              <a:rPr lang="fr-FR" dirty="0" smtClean="0">
                <a:solidFill>
                  <a:schemeClr val="tx2"/>
                </a:solidFill>
              </a:rPr>
              <a:t>0.1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32240" y="2780928"/>
            <a:ext cx="1368152" cy="136815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52120" y="327395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cs typeface="Calibri"/>
              </a:rPr>
              <a:t>ε</a:t>
            </a:r>
            <a:r>
              <a:rPr lang="fr-FR" dirty="0" smtClean="0">
                <a:cs typeface="Calibri"/>
              </a:rPr>
              <a:t>"(</a:t>
            </a:r>
            <a:r>
              <a:rPr lang="fr-FR" dirty="0" err="1" smtClean="0">
                <a:cs typeface="Calibri"/>
              </a:rPr>
              <a:t>x,z</a:t>
            </a:r>
            <a:r>
              <a:rPr lang="fr-FR" dirty="0" smtClean="0">
                <a:cs typeface="Calibri"/>
              </a:rPr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775" y="1628800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PerfectE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827584" y="213285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27584" y="2132856"/>
            <a:ext cx="0" cy="252028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27584" y="465313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979712" y="4656936"/>
            <a:ext cx="0" cy="31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70076" y="4975456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Pout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505452" y="36481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Pin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458248" y="3200678"/>
            <a:ext cx="0" cy="4426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286945" y="3421980"/>
            <a:ext cx="22154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460375" y="3364024"/>
            <a:ext cx="353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2425116" y="1813466"/>
            <a:ext cx="1" cy="31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635896" y="3182358"/>
            <a:ext cx="0" cy="44179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38973" y="27941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627784" y="4656936"/>
            <a:ext cx="848700" cy="122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538973" y="5877272"/>
            <a:ext cx="456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, close to </a:t>
            </a:r>
            <a:r>
              <a:rPr lang="fr-FR" dirty="0" err="1" smtClean="0"/>
              <a:t>PerfE</a:t>
            </a:r>
            <a:r>
              <a:rPr lang="fr-FR" dirty="0" smtClean="0"/>
              <a:t> </a:t>
            </a:r>
            <a:r>
              <a:rPr lang="fr-FR" dirty="0" smtClean="0"/>
              <a:t>BC, </a:t>
            </a:r>
            <a:r>
              <a:rPr lang="fr-FR" dirty="0" err="1" smtClean="0"/>
              <a:t>just</a:t>
            </a:r>
            <a:r>
              <a:rPr lang="fr-FR" dirty="0" smtClean="0"/>
              <a:t> for power </a:t>
            </a:r>
            <a:r>
              <a:rPr lang="fr-FR" dirty="0" err="1" smtClean="0"/>
              <a:t>calculation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5652120" y="2384207"/>
            <a:ext cx="249894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652120" y="4581128"/>
            <a:ext cx="240798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652120" y="2380238"/>
            <a:ext cx="0" cy="220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7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" y="3501008"/>
            <a:ext cx="4763585" cy="32011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PML-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37"/>
          <a:stretch/>
        </p:blipFill>
        <p:spPr bwMode="auto">
          <a:xfrm>
            <a:off x="521025" y="1484784"/>
            <a:ext cx="8096250" cy="2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491880" y="1226186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Epsr_HFSS</a:t>
            </a:r>
            <a:r>
              <a:rPr lang="fr-FR" dirty="0" smtClean="0"/>
              <a:t> = </a:t>
            </a:r>
            <a:r>
              <a:rPr lang="fr-FR" dirty="0" err="1" smtClean="0"/>
              <a:t>epsr</a:t>
            </a:r>
            <a:r>
              <a:rPr lang="fr-FR" dirty="0" smtClean="0"/>
              <a:t> . S(x)</a:t>
            </a:r>
            <a:endParaRPr lang="fr-FR" dirty="0"/>
          </a:p>
        </p:txBody>
      </p:sp>
      <p:sp>
        <p:nvSpPr>
          <p:cNvPr id="5" name="AutoShape 4" descr="data:image/png;base64,iVBORw0KGgoAAAANSUhEUgAAAXcAAAD8CAYAAACMwORRAAAABHNCSVQICAgIfAhkiAAAAAlwSFlzAAALEgAACxIB0t1+/AAAADl0RVh0U29mdHdhcmUAbWF0cGxvdGxpYiB2ZXJzaW9uIDIuMi4yLCBodHRwOi8vbWF0cGxvdGxpYi5vcmcvhp/UCwAAIABJREFUeJztnX/QbVdZ3z/P+96bIBAIEjAhCSZOLw4RseA1oHZqKL+SlEmKghOsNUHsHWyi/aGtxFhwoHRimdaiIOGKGRKLBIqNuS3XhkRlsNpArhgDSaBeI8IljDS5GEJjkvue8/SPs8971zlnrbP2r7PPfne+n5kz2Wf9fM65J8/73c961trm7gghhBgWG+s2QAghRPvIuQshxACRcxdCiAEi5y6EEANEzl0IIQaInLsQQgyQxs7dzM40sz8ws3vM7C4z++eRNmZmv2Jmh83sTjN7YdN5hRCiz5jZ+Wb2+cLvvanr+dtQ7lvAz7j7c4EXA5eb2TlzbS4A9hSvfcB7WphXCCF6iZltAu9m4vvOAV4X8YsrpbFzd/evuPuni+uHgHuA0+eaXQxc7xNuA042s9Oazi2EED3lXOCwu9/r7o8BNzDxg52xq83BzOws4AXAJ+eqTge+FLw/UpR9JTLGPibqno2NE777SU96RpsmiiHhCxeZdk3nAWt1Lo9elh+/wmS57yo7lFeestLny+6Uj9QHRV/3o/e7eyNn8cqXPMkfODoq1fZP7nz0LuCRoGi/u+8P3sd83oua2FeV1py7mT0Z+G3gX7j71+erI12i/5rFF7Qf4ClPOcO/Z+/lbZkohsb0FxQ4Bgt/VUW5jRfLZvoH2Ex9cT3O1IdlubYhdeYaJ8aM2RIy7efBBDN2R/pH50/0XzYm4NN5U/ZHxvXcXMFYH3vkv/zVYoNqPHB0xKdufnaptpun/fkj7r53SZPSPm9VtOLczWw3E8f+AXf/b5EmR4Azg/dnAPe1MbcQQrSBA+Pwr2sz1u7zGjt3MzPgN4B73P0/JZodAK4wsxuY3Jo86O4LIZl53GB0grI1RZxtlR6GTSIq2jJqvYry98hYKYXuET+RVPMR5Z5V5ok7hqVzVVH+M23Hi/UhGeVvOeUfvYtIONrYXI/Em1bBcY55ubBMCW4H9pjZ2cCXgUuAH2lr8DK0ody/H/gnwGfM7I6i7OeBZwO4+zXAQeBC4DDwMPD6FuYVQohWaUu5u/uWmV0B3AxsAte6+12tDF6Sxs7d3f8X8fhS2MaB6sFzg7GUu0iwrbJnFKYt1ifUZmPlP1X2kbKFubaFb3wsiyhnj8Xfc3H8hso/u07QpvJPjUXGlnHmLqImjjNqcUx3P8hE2K6FVrNlhBBiJzPuds1zpfTaubsZ491LbwrE45ntmHfwG4kqwLA+LC8uKij/WZW+aFJM+c+UJ1R+dK5UrD8yf2PlP46UzczVUPnnsnFic8WUf6q+BRwYybkLIcTwkHIXQoiB4cCxAT12tN/O3WB0gsIyIs522GLm/8fqYZVUWOd4/8iYIbmwTjBuKqxzPFUwUhbSNKyTWjyebhwK52oa1qm0ySozV2zxdRULqlLuQggxMBxGw/Ht/XbubmhBVaSJLmiG9VO1nFhQjSj/mIqPqvWgX1b5w7ainylLKP54/4bKP6Lso3M1Vf7ZO4+M8g/Lq2z4agFvf8i10mvnLoQQ3WGMlm/Z2VH027lvwOiEdRshesu2cl4sm5RbpCzXP3wTUds1lP/MGKm2y/pAaeWf+izRu4+Gyj97VAOL9TnlD8fVf6WjGlpgsqAq5y6EEINikucu594JirmLpUTV8GJ96viAmJqOZ9vkxg/LQmW7GOu3lNosnbkT2pJZH8jF8eso/5Tyzh5ctmTM+fLMUQ3R8VtiLOUuhBDDQsq9SwxGu9dthOgr5ZV1PFsmVtZU+efmSq8PTMsqKP868fuayj96VAMR+1pQ/tGjGkJyWUw1cYxRK4+V7gf9du5CCNEhCst0hAPjXlso1sn2/4YZ5Z1SgI2VfyZbZ3auWLZI+bmytm73aaj8s4ekVdmBm1H+md28Idk7qhZwjMd8s9Ux14lcpxBCMN3EpLCMEEIMDi2odoXBWAuqIkHZsMoMYdtYWSask02FTM0V2VCVD7ssLuRWOwohN37YfxpWSTi3lsI6ubP3Z8dK2Lp9Nny7jtjdGPlwlHsrn8TMrjWzr5rZZxP155nZg2Z2R/F6cxvzCiFEm4yxUq+dQFvK/f3Au4Drl7T5Q3d/VaVRDVzKXSTwiBoNiW5SqqRmI/VRQzL9g+t8KmRYFktvrNI/o/wrzFVL+Ydtyx7PPDNWxtaVLKj2O5hRhVY+ibt/wszOamMsIYRYB1pQrc/3mtmfAfcBP+vud+U6uGLuYhm5mHpGbcaU/ypSKcPrGX2csXWGpsq/dCplWF9D+VdY/8ge2xBT/jO2tB8eGSnPvTKfBr7V3b9hZhcCvwPsiTU0s33APoBdT31aR+YJIR7vaIdqDdz968H1QTP7NTM7xd3vj7TdD+wHeMLpZ7o2MYksKWWeqS+bDRNSS/kH19XUbKQ/8frS6wsV+ldS/tufL3HrUSXmX/oupd2YO8B4QNkynbhOMzsV+Gt3dzM7l0mWzgNdzC2EEGVwkHKfx8w+CJwHnGJmR4C3ALsB3P0a4DXAT5rZFvC3wCXuJf7sGoxPaP+vsxgINR7G4bn66DzLxy+j3KflyV99TtnXiLlH7wwic5bpX359IZUBU7Z/+aMaErlLtXGMYzp+YBZ3f12m/l1MUiWFEKKXuDOoTUy9jmgrW0YsJZIPnVPmpA4BI9Z2sayS8q8Q8y6rzGPzz/SreWeQVe7L+kTmKTN+lcyb2BxtH/nLDtqgVIZeO3chhOgKR8pdCCEGiRZUu8LAd2lBVSRYXHeLhmBmFzEXYyhNwzrlznOP1MfCLglTSy+YthnWqRCCaRzWqfG5VvEkJj2sQwghBoYDx3S2TEcY+G4pd5EgohZTynRKTAFWUv6RI21z6Y0z49Y8krfsIWl1lX92/kif1aRSJvpHylexoKrz3IUQYmA42qHaHeb47nG+nXh8ElHDFpOuMwp4+Zb6fMw9ehmfP5jruPJeVP6z9fmxYgY0PSQtKoLbVP4l7zxm2mRUfvvKXU9iEkKIweFuUu6dYWC7pNxFiqnKSkjQiLL3yDG2SeVftPVUBkWFmH9M2UZj/aGtM3Mt3oXUUv51MmBKjB+LyVeKqWeUefaOqgUmC6o6fkAIIQbGsJ6h2m/nbs6GYu4iRyam7smYfORxbdE49/HCqDLPKP8ZG1Lx+5j0jY1bRflHbMkelVBX+efUdmTSnC2VDlFrgcmC6upj7mb2WuAXgecC57r7oaDuSuANwAj4aXe/uSg/H3gnsAm8z92vzs3Tb+cuhBAd0tEO1c8CPwi8Nyw0s3OAS4DvAJ4F3Gpmzymq3w28HDgC3G5mB9z97mWTyLkLIQR0tkPV3e8BMFuY62LgBnd/FPhLMzsMnFvUHXb3e4t+NxRtd65zN4NdJ4zWbYboK5Gwy0yEZTuUkApVLPbPjV8vrBMs5KZCCUXbxmGdzIJpasNVrbBOZsG0TlgnLM8tTq8gE3LdD8g+HbgteH+kKAP40lz5i3KD9dq5CyFEV7jDsXFp536KmR0K3u8vHhEKgJndCpwa6XeVu9+UGDOmMhyif3Gyf9t67dzNnN27pNxFHI8oa4+kEkY3Ls2Xz405U19F+SfGjy/+hf0icjSn/KMLroHaJ9K2rvKPTB9PpWyu/HNHNSydvwGTsExp536/u+9NjuX+shomHAHODN6fAdxXXKfKkwwn70cIIRoyKs6Xyb1WxAHgEjM70czOBvYAnwJuB/aY2dlmdgKTRdcDucF6r9xP3L21bjNET5kufkXVdnA9TqnJJX2gvPJPzR87MiClVmMx9bjyj6j9uX6x+Wsp/4xyjqeFHi+qc0jb7Ljxz5c9sK0mHaZCvhr4VeAZwEfN7A53f6W732VmH2ayULoFXO7uo6LPFcDNTFIhr3X3u3LztPWA7GuBVwFfdffnReqNSY7mhcDDwGXu/uk25hZCiHbo5vgBd78RuDFR93bg7ZHyg8DBKvO0pdzfz+QB2Ncn6i9gcouxh8kq73sosdq7YXDiLil3ESenzGPPwwzVaFPlf1y5x9XebMh5uTKPrR/EDx6LTtWe8k8d1TDfbq5taeVfO9tm8XIVB4fpGapzuPsnzOysJU0uBq73ya/lNjM72cxOc/evtDG/EEI0ZZIto7NlqnI6i3mapwMLzt3M9gH7AE585kk8YdexTgwUO49tZc2iGo+1m68vq/zT/dM2pfrl7hKian++Ito/1me58s8e1TAzWaS0ivKP1EePZ07YEsvyaT/mPqzH7HWVLZPK31wsdN/v7nvdfe/uk5+4YrOEEOI4Y6zUayfQlXJflr+ZZMOcJ0q5iwTT/8lSamscUeZR5Z5Q/nFlvzhXmZh/0/h9W8o/tZs33qeh8p8Z32YbLhgbXk8/a6ptZDdvC3SVLdMVXSn3A8CP2YQXAw8q3i6E6Btj3yj12gm0lQr5QeA8JltyjwBvAXYDuPs1TFJ4LgQOM0mFfH0b8wohRFu4G1s7xHGXoa1smddl6h24vOq4mygsI/Kkwiq5sEwsrJO6jpWVDeuE5VUWZ5uGdWJtk2mbDcM62aMa5sZJjR+Wx8M6wcCrSIUcUFim1ztUhRCiK4YWc++1c9+wMU/e/ci6zRA9ZRr7jKnxsDyMkVZR7tE+NZV/VLlHsi6aKv+Y2k99rqbKP3tUw8xksf6L80/eLC4e5w58aws5dyGEGBhDy3PvtXPfMOfJm4+t2wzRU0ZR5Ryo9KJ+lKqPqfQWlX/2jiA6Vz3lH6ufmasl5Z9U20v6hP1yyn+mPDvXQlFjdkoOexl67dyFEKIr3GGr/MM6ek+vnfumjXnSrkfXbYboKdtqN9iuMYoox1B5x87ibqr809k6i44ivz6QyfzJZAalP1d15Z/b0BXSVPnn2s7OtfwupQkKywghxMBQzL1DNnBO2lS2jIgzmmbLBGpxFFHWo8RG7KbKPxqTT8RsR7G22fh9+buE6Jg1lH/ubqBN5V/neOaw3yqU+yozcbqm185dCCG6RAuqHbFpY54s5S4STJXtrJpeVOmp+jrKf1ZtR+ZKKueYrYv1s7ZUj9/XVf4x5R6bq67yL3s880zbmjH5urgr5i6EEAPEGClbRgghhodi7h2xwZiTNhSWEXGOpyrG1dY0nBLeas+GWJaHdY5vkloM5cTsmK+PzZsK64yiYY1ciKl6WCeXijnzuRqGdXJho9m5lo8VW8htO4Sis2WEEGKI+Gp2va6LXjv3TXNO2vzbdZshekpc2UbUMHHlHVP+scXTdCplOeU/0zaRNhm9I2hR+ceOaoh9lqbKv87xDqnrKhu+2kLZMkIIMTBcC6rdscmYkzceXrcZoqdsK++kMp+q5VzMPb6JaX6cxfHLKf+wPH8UQjPln15fyH2u6so/d1RD7HOVifmXv0tYxSam1odcG7127kII0SXKlpnDzM4H3glsAu9z96vn6i8D3gF8uSh6l7u/Lzfupo15irJlRIJRRDmPbVFtJtUui2o4pKnyjyn+9PEEi2NVUf6lN3Q1VP65oxpC6ij/cNwq8fs2cJdzn8HMNoF3Ay8HjgC3m9kBd797rumH3P2KpvMJIcSqUCrkLOcCh939XgAzuwG4GJh37pXZxDlpQw/rEHFianAUUeap+u2ySJw+bFtF+aeU7XyfiV2Lsfoqyj8V6z8+fnvKv+ydRxvKP2ZL7HPF7kyaMqSYexvfzunAl4L3R4qyeX7IzO40s4+Y2Zmpwcxsn5kdMrNDR4+OWzBPCCHyOMZ4vFHqtRNoQ7nH/rzO//3778AH3f1RM3sjcB3wD2KDuft+YD/A879rt5+0IQcv4oymD4gIfoGzyrMos4TabKj8t9VqJM6/aGtEeUeVeVzZxpV35uCyGso/t5t3Zq6Gyj+3mzcklt+fysxpwoCEeyvK/QgQKvEzgPvCBu7+gLtPH6n068B3tzCvEEK0R7GgWua1E2jDud8O7DGzs83sBOAS4EDYwMxOC95eBNzTwrxCCNEuXvK1A2gclnH3LTO7AriZSSrkte5+l5m9FTjk7geAnzazi4At4ChwWZmxNzFOMqXiizgjm/xfNg7+bxsFK2LHwzVB/Uzb+Xb5sE7s4K5kKCZ6lEEiLGGLYY3ohqmEHmsa1okd1RAfv1lYJ5eqGbZJHdiWOzCuCTtFlZehFc/p7geBg3Nlbw6urwSubGMuIYRYBQ6Mx3LunbDBBk/eOHHdZoieMvLJYnuo3EMRPWZctAvUfKjcSyr/EeOgPjDApmMGNkWU/2SuReUeW6jNHRnQpvJPpXAer2+m/Kuo7dyBbbmjmFvBASl3IYQYHkPKc++1czcm6l2IGBs2jQOHyjrU0cVvx4Ky3P+8gXDbnI4S9Nmcic97ZMzwLiJoHPMaQfVG0W/TwzuLSPx65s4h9rk2EvUbRe1ou2gzqI8exRCkeDL9XkNhO2PLxmw7YCMYf6roNwjvosLvZ/lYs/NG/l3bYkDOXZ5TCCEAKJcG2XTR1czeYWafKzZ13mhmJwd1V5rZYTP7vJm9Mig/vyg7bGZvKjOPnLsQQkzpJhXyFuB57v584P9QJJuY2TlMUsm/Azgf+DUz2wzO77oAOAd4XdF2Kb0OywghRGc4eAfZMu7+seDtbcBriuuLgRuKDZ9/aWaHmZzdBTXO75JyF0KIbazkqzV+HPjd4jp1TlfZ87tmkHIXQogp5UMup5jZoeD9/uJcLADM7Fbg1Ei/q9z9pqLNVUw2dn5g2i1hUUyEZy2VcxdCiCnlnfv97r43OYz7y5Z1NrNLgVcBL3XfTpFadk7X0vO7YigsI4QQcHwTU5lXA4on1/0ccJG7hw+JPgBcYmYnmtnZwB7gU5Q4vyuGlLsQQhR0tInpXcCJwC022ctwm7u/sTiT68NMFkq3gMvdfQQQO78rN4mcuxBCTOkmW+bvLKl7O/D2SPnC+V055NyFEKLABrRDVc5dCCFgR53VXgY5dyGEAKD5YmmfkHMXQogpUu5CCDFAVnDQ5LqQcxdCCBjcwzpa2cSUO46ySMr/UFH/STM7q415hRCiTczLvXYCjZ17yeMo3wB8rcjv/GXgl5rOK4QQrdPNkb+d0IZyP5fiOEp3fwyYHkcZcjFwXXH9EeClZjac+x8hhOgZbTj3MsdRbrdx9y3gQeDpscHMbJ+ZHTKzQ//3gVGsiRBCrASFZWZJHVNZtc2k0H2/u+91973PePpmrIkQQrSPMzl+oMxrB9CGc192TOVCGzPbBTwVONrC3EII0R6Kuc9Q5jjKA8ClxfVrgN8PzjAWQoheMKSwTOM8d3ffih1HaWZvBQ65+wHgN4DfLJ4JeJTJHwAhhOgXO8Rxl6GVTUyx4yjd/c3B9SPAa9uYSwghVoacuxBCDIudFHIpg5y7EEJM2SGZMGWQcxdCiAIpdyGEGCJy7kIIMTAUcxdCiIEi5y6EEMPDBvSwjlbOcxdCCNEvpNyFEGKKwjJCCDEwtKAqhBADRc5dCCEGiJx7NzgwZkDL16JVRj75bYwT/0dOfzuj4HTpsO2ouJ4pm2k7225SH5snsCl4Ls3YF8tn6y1SvxGtj40/8qBt0S9dvzh+rP/MXDP2bRQ2bSyUhW3HyfFtoWz2cy1+7tmycF5bKGsDY1jZMr127kII0RmKuXfHmDHfGD+6bjNETymrvGN9Jm0X28WU94xCjSjvUfQpkik12p7ynpmraDuOqOmwXxXlHR8/bt/x8RfnDOed/f5SKn5RmVe5C2iEnLsQQgwQOfduGOE85FvrNkP0lPLKO1TWi3HuWOx7ch1To4vKdZxQ9rO2RpRvJD5dV3nH+sTi302V98xcERWeUua5+VPzxuq373IiaxJNUVhGCCGGiJz7BDP7ZuBDwFnAF4AfdvevRdqNgM8Ub7/o7heVGX/sxkNjnZAg4jRV3ttliayRUSS2G1Peyf7RbJdUBsiiGq2jvENiajiWdRKWV1HeM5/Lc8o/lk0TzxyK2RL7XG1ny+DDypZp+u28Cfg9d98D/F7xPsbfuvvfLV6lHLsQQnSOl3ztAJo694uB64rr64B/1HA8IYRYG9PnqOZeO4GmMfdvcfevALj7V8zsmYl2TzCzQ8AWcLW7/05qQDPbB+wDOPX0TR4an9DQRDFU4mGTZmGVkNjCXTy9LxFqyIRVZj5LZKw2wyrz88zb0mZYJTZ/LIQ2TtqyGHaJjp/4LhuxQxx3GbLO3cxuBU6NVF1VYZ5nu/t9ZvZtwO+b2Wfc/S9iDd19P7Af4LnPP3FAX7UQotfsoJBLGbLO3d1flqozs782s9MK1X4a8NXEGPcV/73XzD4OvACIOveQkW/w9fETcs3E45SyW+rrKu/5cRbHX7wzqKu8522ar9+2taHyTn+u5cq6rPJOpSeOI/aNiSv/sm1jn6kJxs4JuZShacz9AHBpcX0pcNN8AzN7mpmdWFyfAnw/cHfDeYUQonW6iLmb2dvM7E4zu8PMPmZmzyrKzcx+xcwOF/UvDPpcamZ/XrwuTY9+nKYx96uBD5vZG4AvAq8tDNkLvNHdfwJ4LvBeMxsz+WNytbuXcu4jNvib8RMbmiiGSnxjzfIt9XWUd2rLfzZ9sIbynh1/eVpnU+Ud+yyx2PdMfVZNl4+TjxMx+5gy70K5A12FZd7h7v8WwMx+Gngz8EbgAmBP8XoR8B7gRUXK+VuAvYWFf2JmB2Jp5yGNnLu7PwC8NFJ+CPiJ4vqPge9sMo8QQnRCB87d3b8evH1SMOvFwPXu7sBtZnZyEe4+D7jF3Y8CmNktwPnAB5fN0+sdqiM3Hhp907rNED2l7DGydQ+zyh1gNW/HfH2bynveplTbpsp75nNFPktOeSfVePbOYflYXmGs2lQLuZxSZABO2V8kg5TCzN4O/BjwIPCSovh04EtBsyNFWap8Kb127kII0Snlnfv97r43Vbksy9Ddb3L3q4CrzOxK4AomYZfYXytfUr6UXjv3MRs8pGwZkaB0bnfDw6xSWSe5B1zkttTXUd4hOWXcVHnH5qqr3D3TP8Rzyr249hWEUNo6fmBZluEcvwV8lIlzPwKcGdSdAdxXlJ83V/7x3MA6uEUIIQo6ypbZE7y9CPhccX0A+LEia+bFwIPFJtGbgVcUmYdPA15RlC2l18pdCCE6o7tNTFeb2bcDY+CvmGTKABwELgQOAw8Drwdw96Nm9jbg9qLdW6eLq8votXMf+QbfGCksI+LUCauElN1Sn05vjKT/JY8XWJ4q2DSsEh0z9llqhlWmxBY2w7ax8ElYPlsW2B353tJjLda3RjfZMj+UKHfg8kTdtcC1VebptXMXQoiuGNoO1V479zHGQ1LuIkFT5T3fbr5tbEt9tUXKcougs7Y2U97pzxVR1g2Vd8hUTYdj5hZBPTJ+qu3sXIu2toWNh+Pde+3chRCiMx5vB4etk5Fv8P+2Tly3GaKn1DnMqs72+Gpx8grKuoZyr6K8Z+bKKvPFMaso72V9wn4ptR761O3y7FwLRY1RWEYIIYaInHs3jN34xkgP6xBxmh5mlVPe0T4NlXtKecf6xJVzM+UdElPhTZV3Mg4e7b84/+RNJOaeUfFtIeUuhBBDRM69G8a+wTeOKVtGLKfNw6yqqPjclvo6yjv1uXJ54nWUd8h2/0hZWJFV3pnPlFTg0bHCjpG2bTtib+/4gT7Qa+cuhBBdYSgs0xkjjIe3dq/bDNFTyh4jW/cwq9wBVvE+i/alx2KhPp/tsthnpj/x+pzyjveJtM0o75Qajx5smIip52Lu0/qVOOJVpOCsiV47dyGE6BIpdyGEGBraxHQcM3st8ItMnpN6bvF4vVi784F3ApvA+9z96jLjj11hGZGm7BnhTQ+zqrIIWmVLfZ2wSnquWJ+GYZWZyaYXCZu2x098P5H6pEr2aX1urkT/BgxpQbXpee6fBX4Q+ESqgZltAu9m8vDXc4DXmdk5DecVQojWsXG5106g6QOy7wEwW7qp4FzgsLvfW7S9gcmDYO/Oj288IuUuErR1jGxOTdddBK2ypb6O8p6ZK7dlv6nyjvaJqPCgPqq8M4ukIZZqG6tvA2dQC6pdPImp0sNdzWyfmR0ys0PHHnx45cYJIcSULp7E1BVZ5Z570GuJOWKyJvn1FE8Q3w/wxD2n+aNbWvMVcZoq72V9IBCbmc02uW30s3OFbyL9mirvmckyyr+O8p4ZP3KdiqnnlHeFuWK2tsYOcdxlyHrOCg96TZF66KsQQvQGbWKqzu3AHjM7G/gycAnwI2U6uhuPHpNyF3FqHWaVOYCq0pb6zMadXLZLdkt9Q+U9M1NsS3+byjtiU2z85JhRZb78+2s/5u6DelhHo5i7mb3azI4A3wt81MxuLsqfZWYHAdx9C7iCydO67wE+7O53NTNbCCFWgJd87QCaZsvcCNwYKb+PyVO8p+8PMnmyd8XxjWNbm01MFEMmqtyD6jrKOzN+dEt9iQyQXLZLdEt9LP5dV3nH+gRk1XIF5R2dP2J/+rMuH3+VoROFZYQQYmg4MKCwTK+duztsPSblLjJk4txtKO/j40falohTl1beM5NViakv9skqbxbr08q6nPLOxelLKfCSdwmrOThsBWOuiV47dyGE6BKFZYQQYoAMKVum387djfGxLjbRip1JyTPC6x5mFauPzVUirFMrrJKZK25rqj4TVpkfp+r4ZftXaNt5WGYHZcKUod/OXQghOmKyiWk43r3fzt3Bt6TcRYIa6X91DrPKKtCA7Jb6pso7JJM+WEt5Vxi/6fwh1b6LSFlb7JATH8vQb+cuhBAdIuXeFW6YYu4iRYWY95Rah1lVUKtR+0jE1FelfMvaWmX+SJ+VKPvEXLG1DsXcl9Nv5y6EEJ0xrLNl+u3cHezY0geBiMczdZR3pH+lrIyI8i4Tk6+1pb6CMo6O01BZt2mfxcoy33tIZzF3hWWEEGJg+M55hF4Z+u3cHWxLyl0kaEl5h7Sab10jft2q8o7MVXv8ZX0i85QZv5ItkTmk3JfTb+cuhBBdMhzfLucuhBBTbDycuEyvnbs5bBxbtxWitzQ9qbDs7X2F9MRWQw0thm2220XmLNMyb6D6AAALAElEQVS/Tipj/e/KK8/VCo42MQkhxNAwXJuYOsNh4zEtqIoMdVL2wvIO1GjZtMlsf+L1q0hlrHckQMI5lr3zqNJ2FY64Q+duZj8LvAN4hrvfb2YGvJPJU+weBi5z908XbS8FfqHo+u/c/brc+E2fofpaM7vLzMZmtndJuy+Y2WfM7A4zO9RkTiGEWBnu5V4NMbMzgZcDXwyKLwD2FK99wHuKtt8MvAV4EXAu8BYze1pujqbK/bPADwLvLdH2Je5+f6XRHTa26pglHhd0pEarbExqVXlH2laJuTc/stcXyhvPT6reF8vDscJYeMyWNug25v7LwL8BbgrKLgaud3cHbjOzk83sNOA84BZ3PwpgZrcA5wMfXDZB0wdk31NM1mQYIYToBRWyZU6Zi0Lsd/f9peYwuwj4srv/2ZzvPB34UvD+SFGWKl9KVzF3Bz5mZg68t/SX4MqWEUuooawbq91ldqT6B9e1le+SMdP9ayjvxFz578qXjz9eLAupNNbKYu6VQi73u/uyUPStwKmRqquAnwdeEesWNypZvpSsc19mpLvfFCmP8f3ufp+ZPRO4xcw+5+6fSMy3j0m8iV1PyYaVhBCiHZzW/mC4+8ti5Wb2ncDZwFS1nwF82szOZaLIzwyanwHcV5SfN1f+8ZwNWeeeMrIK7n5f8d+vmtmNTBYFos69UPX7Ab7p1DPdpNxFgtaOkW0Yk690/ECbyjsyV/2YeEQtx8aPxL5nx4/EzpP2xSfL2jo9ubFt4Q4rj7m7+2eAZ07fm9kXgL1FtswB4Aozu4HJ4umD7v4VM7sZ+PfBIuorgCtzc608LGNmTwI23P2h4voVwFtXPa8QQlRlzXnuB5mkQR5mkgr5egB3P2pmbwNuL9q9dbq4uoxGzt3MXg38KvAM4KNmdoe7v9LMngW8z90vBL4FuLG4BdkF/Ja7/89SEyjmLpZQR3nP9K+jzKvUz8y1qDbr5XYn+m/3ySjnhso7pFacPDwvPXMXkZ5rWrYCR9yxc3f3s4JrBy5PtLsWuLbK2E2zZW4EboyU38fkLxDufi/wXU3mEUKIleMOo+GcP9DvHapCCNElOn6gGwxtYhJpGodVImXZ2/9Ki5RLbE6O1TCsEpLbGNQ0rDIzV3rM9PzBm3GkPLm4m1n8bYKcuxBCDAwn/cdrB9Jv5+6wqQVVkaK0ci+vvEPq3RlUUN5E6isp38W2le4cIoubbSjvaH32ziQoHy+WxT9L247YwRVzF0KIYeFoQbUrJscPDOc2SbRM0/TBjFpd1gfiW+prK+9lfVK21lHeM3OFthRvYrHvsG1GeafvTBbj6LPjL94FJOsjtraGYu5CCDFA5Nw7Ygybj63bCNFbstkomQyQksq72pb/Zso7pFo2S3XlHZ0rFvsOy3PKOzX/fLv562i2TNfK3eXchRBicDigB2R3g2LuYhmlj5GteZhV6Th5hS31tZV3pE/c1obKO6SKmi4bJ08p49xc4wpjNUHKXQghhoYrW6YzHDYfG85fUtEyTbNdptc55V3pMK1cHDlua2nlHRJT4XXj2DHlPTNXQ+U+zvSPzTXz7zJeXt8GDq48dyGEGCDaoSqEEANEMfduMHctqIokdcIq0f6pRcZoqCEYILpImpgrs6W+cVhlWZ+wbd2wyna7CgumsbBKbpE0JGlrZKw2cFe2jBBCDBIp945w2HhsOH9JRbs0Vt7bZakF00KZpxY2txd0l6vhWZszyreh8s7O1abyDsktmG7PH1kYTcybXNyMzdUKjo9GLY+5Pvrt3IUQoiscLah2hTlsSrmLFNlUxXLKO6TSlvqycfL5NlFbSs5VRXmHbKvdhHJuqryXjUmgwlP2R8b13FyrcMQDSoXcaNLZzN5hZp8zszvN7EYzOznR7nwz+7yZHTazNzWZUwghVoEDPvZSr51AU+V+C3Clu2+Z2S8BVwI/FzYws03g3cDLgSPA7WZ2wN3vzo4+dsXcRZqyW+prKu+lfUr0r6S8l40f9muqvENiyrip8k7cOXisPrFJySOf1RNtW8Vdyn2Ku3/M3adPOb0NOCPS7FzgsLvf6+6PATcAFzeZVwghVoGPRqVeO4E2Y+4/DnwoUn468KXg/RHgRalBzGwfsK94++itf/QLn23NwvY4Bbh/3UZEkF3V6attsqsa3950gIf42s23+kdOKdm8j9/BDFnnbma3AqdGqq5y95uKNlcBW8AHYkNEypJBK3ffD+wvxj3k7ntzNnaN7KpGX+2C/tomu6phZoeajuHu57dhS1/IOnd3f9myejO7FHgV8FL3aMDtCHBm8P4M4L4qRgohhKhG02yZ85ksoF7k7g8nmt0O7DGzs83sBOAS4ECTeYUQQiynkXMH3gWcBNxiZneY2TUAZvYsMzsIUCy4XgHcDNwDfNjd7yo5/v6G9q0K2VWNvtoF/bVNdlWjr3atDYtHUoQQQuxkmip3IYQQPUTOXQghBsjanXvuaAIzO9HMPlTUf9LMzuqRbf/KzO4ujl/4PTP71j7YFbR7jZm5mXWSulbGLjP74eI7u8vMfqsPdpnZs83sD8zsT4t/yws7sutaM/uqmUX3ctiEXynsvtPMXtgTu/5xYc+dZvbHZvZdXdhVxrag3feY2cjMXtOVbb3D3df2AjaBvwC+DTgB+DPgnLk2/wy4pri+BPhQj2x7CfDE4vonu7CtjF1Fu5OATzDZOby3D3YBe4A/BZ5WvH9mT+zaD/xkcX0O8IWOfmN/H3gh8NlE/YXA7zLZK/Ji4JM9sev7gn/DC7qyq4xtwb/57wMHgdd0ZVvfXutW7mWOJrgYuK64/gjwUjOLbYzq3DZ3/wM/ngKaOn6hc7sK3gb8B+CRDmwqa9c/Bd7t7l8DcPev9sQuB55SXD+VjvZhuPsngKNLmlwMXO8TbgNONrPT1m2Xu//x9N+Q7n7307lz3xnATwG/DXTx++ot63busaMJTk+18Ula5YPA03tiW8gbmKisVZO1y8xeAJzp7v+jA3tK2wU8B3iOmf2Rmd1W7JPog12/CPyomR1hovZ+qgO7ylD1N7gOuvrdl8LMTgdeDVyzblvWzbrPcy9zNEGl4wtapPS8ZvajwF7gB1ZqUTFdpGzbLjPbAH4ZuKwDW0LKfF+7mIRmzmOi9v7QzJ7n7n+zZrteB7zf3f+jmX0v8JuFXes+InBdv/1SmNlLmDj3v7duWwL+M/Bz7j7q5ga/v6zbuZc5mmDa5oiZ7WJy25y7LevKNszsZcBVwA+4+6M9sOsk4HnAx4sf96nAATO7yN0bn7/RwK5pm9vc/Rjwl2b2eSbO/vY12/UG4HwAd//fZvYEJgdkrfu2vrdHd5jZ84H3ARe4+wPrtidgL3BD8ds/BbjQzLbc/XfWa9YaWGfAn8kfl3uBszm+2PUdc20uZ3ZB9cM9su0FTBbr9vTpO5tr/3G6WVAt832dD1xXXJ/CJOTw9B7Y9bvAZcX1c5k4UOvo3/Ms0guX/5DZBdVPdfg7W2bXs4HDwPd1ZU9Z2+bavZ/H8YLqWpW7Tx7yMT2aYBO41t3vMrO3Aofc/QDwG0xukw8zUeyX9Mi2dwBPBv5roRS+6O4X9cCuzilp183AK8zsbmAE/GtfseoradfPAL9uZv+SSdjjMi+8wyoxsw8yCVGdUsT73wLsLuy+hkn8/0ImjvRh4PWrtqmkXW9msu71a8Xvfss7OimyhG2iQMcPCCHEAFl3towQQogVIOcuhBADRM5dCCEGiJy7EEIMEDl3IYQYIHLuQggxQOTchRBigPx/A/V5GZOtE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94213" y="4777536"/>
            <a:ext cx="561563" cy="52367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4941168"/>
            <a:ext cx="302533" cy="160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60375" y="1734664"/>
            <a:ext cx="5829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24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PML-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of the </a:t>
            </a:r>
            <a:r>
              <a:rPr lang="fr-FR" dirty="0" err="1" smtClean="0"/>
              <a:t>conductivity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34459" r="40019" b="58652"/>
          <a:stretch/>
        </p:blipFill>
        <p:spPr bwMode="auto">
          <a:xfrm>
            <a:off x="323528" y="2271544"/>
            <a:ext cx="82524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1549" r="40019" b="21482"/>
          <a:stretch/>
        </p:blipFill>
        <p:spPr bwMode="auto">
          <a:xfrm>
            <a:off x="323528" y="1551464"/>
            <a:ext cx="815784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7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15824"/>
            <a:ext cx="7933258" cy="332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79512" y="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results</a:t>
            </a:r>
            <a:r>
              <a:rPr lang="fr-FR" dirty="0" smtClean="0"/>
              <a:t> ~matches the case of </a:t>
            </a:r>
            <a:r>
              <a:rPr lang="fr-FR" dirty="0" err="1" smtClean="0"/>
              <a:t>radiating</a:t>
            </a:r>
            <a:r>
              <a:rPr lang="fr-FR" dirty="0" smtClean="0"/>
              <a:t> BC : </a:t>
            </a:r>
            <a:r>
              <a:rPr lang="fr-FR" dirty="0" err="1" smtClean="0"/>
              <a:t>means</a:t>
            </a:r>
            <a:r>
              <a:rPr lang="fr-FR" dirty="0" smtClean="0"/>
              <a:t> the absorption of the RF power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reaches</a:t>
            </a:r>
            <a:r>
              <a:rPr lang="fr-FR" dirty="0" smtClean="0"/>
              <a:t> the PEC BC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1" y="646331"/>
            <a:ext cx="4918444" cy="263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0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Equivalent </a:t>
            </a:r>
            <a:r>
              <a:rPr lang="fr-FR" sz="3200" dirty="0" err="1" smtClean="0"/>
              <a:t>dielectric</a:t>
            </a:r>
            <a:r>
              <a:rPr lang="fr-FR" sz="3200" dirty="0" smtClean="0"/>
              <a:t> &amp; cold plasma</a:t>
            </a:r>
            <a:br>
              <a:rPr lang="fr-FR" sz="3200" dirty="0" smtClean="0"/>
            </a:br>
            <a:r>
              <a:rPr lang="fr-FR" sz="3200" dirty="0" smtClean="0"/>
              <a:t>Constant profile</a:t>
            </a:r>
            <a:endParaRPr lang="fr-FR" sz="3200" dirty="0"/>
          </a:p>
        </p:txBody>
      </p:sp>
      <p:sp>
        <p:nvSpPr>
          <p:cNvPr id="3" name="ZoneTexte 10"/>
          <p:cNvSpPr txBox="1"/>
          <p:nvPr/>
        </p:nvSpPr>
        <p:spPr>
          <a:xfrm>
            <a:off x="377209" y="1293643"/>
            <a:ext cx="197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endParaRPr lang="fr-FR" dirty="0" smtClean="0"/>
          </a:p>
          <a:p>
            <a:r>
              <a:rPr lang="fr-FR" dirty="0" smtClean="0"/>
              <a:t>n_e0=1e18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n_e0=5e18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2D41FD"/>
                </a:solidFill>
              </a:rPr>
              <a:t>n_e0=10 e18</a:t>
            </a:r>
            <a:endParaRPr lang="fr-FR" dirty="0">
              <a:solidFill>
                <a:srgbClr val="2D41FD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491880" y="2017648"/>
            <a:ext cx="100811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10"/>
          <p:cNvSpPr txBox="1"/>
          <p:nvPr/>
        </p:nvSpPr>
        <p:spPr>
          <a:xfrm>
            <a:off x="6121849" y="1293643"/>
            <a:ext cx="197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@50 MHz, 3 T</a:t>
            </a:r>
            <a:endParaRPr lang="fr-FR" dirty="0" smtClean="0"/>
          </a:p>
          <a:p>
            <a:r>
              <a:rPr lang="fr-FR" dirty="0" smtClean="0"/>
              <a:t>K_D = 14.17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K_D = 66.86</a:t>
            </a:r>
          </a:p>
          <a:p>
            <a:r>
              <a:rPr lang="fr-FR" dirty="0" smtClean="0">
                <a:solidFill>
                  <a:srgbClr val="2D41FD"/>
                </a:solidFill>
              </a:rPr>
              <a:t>K_D = 132.72</a:t>
            </a:r>
            <a:endParaRPr lang="fr-FR" dirty="0">
              <a:solidFill>
                <a:srgbClr val="2D41FD"/>
              </a:solidFill>
            </a:endParaRP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78334"/>
              </p:ext>
            </p:extLst>
          </p:nvPr>
        </p:nvGraphicFramePr>
        <p:xfrm>
          <a:off x="5224" y="2969568"/>
          <a:ext cx="9164137" cy="3894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2980"/>
                <a:gridCol w="1200789"/>
                <a:gridCol w="2511823"/>
                <a:gridCol w="2198256"/>
                <a:gridCol w="1970289"/>
              </a:tblGrid>
              <a:tr h="38111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Method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1e18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5e18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10e18</a:t>
                      </a:r>
                      <a:endParaRPr lang="en-GB" sz="1600" dirty="0"/>
                    </a:p>
                  </a:txBody>
                  <a:tcPr/>
                </a:tc>
              </a:tr>
              <a:tr h="381118">
                <a:tc rowSpan="3">
                  <a:txBody>
                    <a:bodyPr/>
                    <a:lstStyle/>
                    <a:p>
                      <a:r>
                        <a:rPr lang="en-GB" sz="1200" dirty="0" smtClean="0"/>
                        <a:t>ANTITER II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R_A </a:t>
                      </a:r>
                      <a:r>
                        <a:rPr lang="en-GB" sz="1200" dirty="0" smtClean="0"/>
                        <a:t>(ohm/m)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0.22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1.74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4.0</a:t>
                      </a:r>
                      <a:endParaRPr lang="en-GB" sz="1200" dirty="0">
                        <a:solidFill>
                          <a:srgbClr val="2D41FD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2323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Z_A </a:t>
                      </a:r>
                      <a:r>
                        <a:rPr lang="en-GB" sz="1200" dirty="0" smtClean="0"/>
                        <a:t>(ohm/m)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0.22+i96.86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1.74+i97.47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4+i97.12</a:t>
                      </a:r>
                      <a:endParaRPr lang="en-GB" sz="1200" dirty="0">
                        <a:solidFill>
                          <a:srgbClr val="2D41FD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2323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Z_A </a:t>
                      </a:r>
                      <a:r>
                        <a:rPr lang="en-GB" sz="1200" dirty="0" smtClean="0"/>
                        <a:t>(ohm)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0.044+i19.37</a:t>
                      </a:r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0.348+i19.49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0.8+i19.42</a:t>
                      </a:r>
                      <a:endParaRPr lang="en-GB" sz="1200" dirty="0">
                        <a:solidFill>
                          <a:srgbClr val="2D41FD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57374">
                <a:tc rowSpan="2">
                  <a:txBody>
                    <a:bodyPr/>
                    <a:lstStyle/>
                    <a:p>
                      <a:r>
                        <a:rPr lang="en-GB" sz="1200" dirty="0" smtClean="0"/>
                        <a:t>Equivalent dielectric (different BC)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R_A</a:t>
                      </a:r>
                      <a:r>
                        <a:rPr lang="en-GB" sz="1200" dirty="0" smtClean="0"/>
                        <a:t> (</a:t>
                      </a:r>
                      <a:r>
                        <a:rPr lang="en-GB" sz="1200" dirty="0" err="1" smtClean="0"/>
                        <a:t>hfss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0.21</a:t>
                      </a:r>
                    </a:p>
                    <a:p>
                      <a:r>
                        <a:rPr lang="en-GB" sz="1200" dirty="0" smtClean="0"/>
                        <a:t>0,20 (PML conductivity)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0.94 (rad)</a:t>
                      </a:r>
                    </a:p>
                    <a:p>
                      <a:r>
                        <a:rPr lang="en-GB" sz="1200" dirty="0" smtClean="0"/>
                        <a:t>1.06 (PML HFSS)</a:t>
                      </a:r>
                    </a:p>
                    <a:p>
                      <a:r>
                        <a:rPr lang="en-GB" sz="1200" dirty="0" smtClean="0"/>
                        <a:t>0.96 (PML conductivity)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2.20 (rad)</a:t>
                      </a:r>
                    </a:p>
                    <a:p>
                      <a:r>
                        <a:rPr lang="en-GB" sz="1200" baseline="0" dirty="0" smtClean="0"/>
                        <a:t>2.84 (PML HFSS)</a:t>
                      </a:r>
                    </a:p>
                    <a:p>
                      <a:r>
                        <a:rPr lang="en-GB" sz="1200" baseline="0" dirty="0" smtClean="0"/>
                        <a:t>2.24 (PML conductivity)</a:t>
                      </a:r>
                      <a:endParaRPr lang="en-GB" sz="1200" baseline="0" dirty="0" smtClean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776209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Z1</a:t>
                      </a:r>
                      <a:r>
                        <a:rPr lang="en-GB" sz="1200" dirty="0" smtClean="0"/>
                        <a:t> (</a:t>
                      </a:r>
                      <a:r>
                        <a:rPr lang="en-GB" sz="1200" dirty="0" err="1" smtClean="0"/>
                        <a:t>hfss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0.047+i16.10</a:t>
                      </a:r>
                    </a:p>
                    <a:p>
                      <a:r>
                        <a:rPr lang="en-GB" sz="1200" dirty="0" smtClean="0"/>
                        <a:t>0,042+j16,13</a:t>
                      </a:r>
                    </a:p>
                    <a:p>
                      <a:r>
                        <a:rPr lang="en-GB" sz="1200" dirty="0" smtClean="0"/>
                        <a:t>0,049+j16,11 (PML conduct)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0,22+j16,43 (rad)</a:t>
                      </a:r>
                    </a:p>
                    <a:p>
                      <a:r>
                        <a:rPr lang="en-GB" sz="1200" dirty="0" smtClean="0"/>
                        <a:t>0,24+j16,45 (PML HFSS)</a:t>
                      </a:r>
                    </a:p>
                    <a:p>
                      <a:r>
                        <a:rPr lang="en-GB" sz="1200" dirty="0" smtClean="0"/>
                        <a:t>0,22+j16,43 (PML Conduct)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0.50+j16.7 (rad)</a:t>
                      </a:r>
                    </a:p>
                    <a:p>
                      <a:r>
                        <a:rPr lang="en-GB" sz="1200" dirty="0" smtClean="0"/>
                        <a:t>0.63+j16,43 (PML HFSS)</a:t>
                      </a:r>
                    </a:p>
                    <a:p>
                      <a:r>
                        <a:rPr lang="en-GB" sz="1200" dirty="0" smtClean="0"/>
                        <a:t>0.50+j16.7 (</a:t>
                      </a:r>
                      <a:r>
                        <a:rPr lang="en-GB" sz="1200" baseline="0" dirty="0" smtClean="0"/>
                        <a:t>PML Conduct)</a:t>
                      </a:r>
                      <a:endParaRPr lang="en-GB" sz="1200" baseline="0" dirty="0" smtClean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447927">
                <a:tc rowSpan="2">
                  <a:txBody>
                    <a:bodyPr/>
                    <a:lstStyle/>
                    <a:p>
                      <a:r>
                        <a:rPr lang="en-GB" sz="1200" dirty="0" smtClean="0"/>
                        <a:t>Cold Plasma and PML conductivity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R_A</a:t>
                      </a:r>
                      <a:r>
                        <a:rPr lang="en-GB" sz="1200" dirty="0" smtClean="0"/>
                        <a:t> (</a:t>
                      </a:r>
                      <a:r>
                        <a:rPr lang="en-GB" sz="1200" dirty="0" err="1" smtClean="0"/>
                        <a:t>hfss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1,12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Z1</a:t>
                      </a:r>
                      <a:r>
                        <a:rPr lang="en-GB" sz="1200" dirty="0" smtClean="0"/>
                        <a:t> (</a:t>
                      </a:r>
                      <a:r>
                        <a:rPr lang="en-GB" sz="1200" dirty="0" err="1" smtClean="0"/>
                        <a:t>hfss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0,17+j15,8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411760" y="1274392"/>
            <a:ext cx="3635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Equivalent </a:t>
            </a:r>
            <a:r>
              <a:rPr lang="fr-FR" sz="1600" dirty="0" err="1" smtClean="0"/>
              <a:t>dielectric</a:t>
            </a:r>
            <a:r>
              <a:rPr lang="fr-FR" sz="1600" dirty="0" smtClean="0"/>
              <a:t> </a:t>
            </a:r>
            <a:r>
              <a:rPr lang="fr-FR" sz="1600" dirty="0" err="1" smtClean="0"/>
              <a:t>from</a:t>
            </a:r>
            <a:endParaRPr lang="fr-FR" sz="1600" dirty="0" smtClean="0"/>
          </a:p>
          <a:p>
            <a:r>
              <a:rPr lang="fr-FR" sz="1600" dirty="0"/>
              <a:t> </a:t>
            </a:r>
            <a:r>
              <a:rPr lang="fr-FR" sz="1600" dirty="0" err="1"/>
              <a:t>A.Messiaen</a:t>
            </a:r>
            <a:r>
              <a:rPr lang="fr-FR" sz="1600" dirty="0"/>
              <a:t> et al. </a:t>
            </a:r>
            <a:r>
              <a:rPr lang="fr-FR" sz="1600" dirty="0" smtClean="0"/>
              <a:t> PPPCF 53 </a:t>
            </a:r>
            <a:r>
              <a:rPr lang="fr-FR" sz="1600" dirty="0"/>
              <a:t>2011 08502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1941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Water case </a:t>
            </a:r>
            <a:r>
              <a:rPr lang="fr-FR" dirty="0" err="1" smtClean="0"/>
              <a:t>with</a:t>
            </a:r>
            <a:r>
              <a:rPr lang="fr-FR" dirty="0" smtClean="0"/>
              <a:t> PML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1% de convergence sur Ra, 50 MHz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6802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732240" y="5229200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PML on 5 </a:t>
            </a:r>
            <a:r>
              <a:rPr lang="fr-FR" dirty="0" err="1" smtClean="0"/>
              <a:t>external</a:t>
            </a:r>
            <a:r>
              <a:rPr lang="fr-FR" dirty="0" smtClean="0"/>
              <a:t> faces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Water case </a:t>
            </a:r>
            <a:r>
              <a:rPr lang="fr-FR" dirty="0" err="1" smtClean="0"/>
              <a:t>with</a:t>
            </a:r>
            <a:r>
              <a:rPr lang="fr-FR" dirty="0" smtClean="0"/>
              <a:t> PML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1% de convergence sur Ra, 50 MHz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Ra = 1.18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824704" cy="151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76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Dielectric</a:t>
            </a:r>
            <a:r>
              <a:rPr lang="fr-FR" dirty="0" smtClean="0"/>
              <a:t> Case</a:t>
            </a:r>
            <a:br>
              <a:rPr lang="fr-FR" dirty="0" smtClean="0"/>
            </a:br>
            <a:r>
              <a:rPr lang="fr-FR" dirty="0" smtClean="0"/>
              <a:t>radiation BC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3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Geometry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19" b="7619"/>
          <a:stretch/>
        </p:blipFill>
        <p:spPr bwMode="auto">
          <a:xfrm>
            <a:off x="-25516" y="1124744"/>
            <a:ext cx="3839830" cy="33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31378" b="7619"/>
          <a:stretch/>
        </p:blipFill>
        <p:spPr bwMode="auto">
          <a:xfrm>
            <a:off x="4932040" y="1340768"/>
            <a:ext cx="3668232" cy="330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4788024" y="1772817"/>
            <a:ext cx="160516" cy="20882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932040" y="4077072"/>
            <a:ext cx="1368152" cy="720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6736432" y="4293096"/>
            <a:ext cx="1651992" cy="5040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401968" y="5003884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Cube of </a:t>
            </a:r>
            <a:r>
              <a:rPr lang="fr-FR" dirty="0" err="1" smtClean="0">
                <a:solidFill>
                  <a:schemeClr val="tx2"/>
                </a:solidFill>
                <a:latin typeface="Courier (W1)" pitchFamily="49" charset="0"/>
              </a:rPr>
              <a:t>d_vacuum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length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9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r="21510"/>
          <a:stretch/>
        </p:blipFill>
        <p:spPr bwMode="auto">
          <a:xfrm>
            <a:off x="899592" y="2204864"/>
            <a:ext cx="3848986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2555776" y="5373216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499992" y="62090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Capped</a:t>
            </a:r>
            <a:r>
              <a:rPr lang="fr-FR" dirty="0" smtClean="0"/>
              <a:t> </a:t>
            </a:r>
            <a:r>
              <a:rPr lang="fr-FR" dirty="0" err="1" smtClean="0"/>
              <a:t>wave</a:t>
            </a:r>
            <a:r>
              <a:rPr lang="fr-FR" dirty="0" smtClean="0"/>
              <a:t> port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555776" y="1700808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148478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short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2824085" y="2636912"/>
            <a:ext cx="2467995" cy="135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08963" y="375535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evaluated</a:t>
            </a:r>
            <a:r>
              <a:rPr lang="fr-FR" dirty="0" smtClean="0"/>
              <a:t> @ short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98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t="14162" r="32811" b="13567"/>
          <a:stretch/>
        </p:blipFill>
        <p:spPr bwMode="auto">
          <a:xfrm>
            <a:off x="611560" y="1524746"/>
            <a:ext cx="3456384" cy="323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r="27610"/>
          <a:stretch/>
        </p:blipFill>
        <p:spPr bwMode="auto">
          <a:xfrm>
            <a:off x="5029200" y="1597477"/>
            <a:ext cx="3370521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15616" y="5085184"/>
            <a:ext cx="314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err="1" smtClean="0"/>
              <a:t>dielectric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(5 faces)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11440" y="5454530"/>
            <a:ext cx="340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vacuum gap </a:t>
            </a:r>
            <a:br>
              <a:rPr lang="fr-FR" dirty="0" smtClean="0"/>
            </a:br>
            <a:r>
              <a:rPr lang="fr-FR" dirty="0" smtClean="0"/>
              <a:t>(4 faces)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8399721" y="3139940"/>
            <a:ext cx="60711" cy="5770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90184" y="2031949"/>
            <a:ext cx="125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  <a:latin typeface="Courier (W1)" pitchFamily="49" charset="0"/>
              </a:rPr>
              <a:t>h_strap</a:t>
            </a:r>
            <a:r>
              <a:rPr lang="fr-FR" dirty="0" smtClean="0">
                <a:solidFill>
                  <a:schemeClr val="tx2"/>
                </a:solidFill>
                <a:latin typeface="Courier (W1)" pitchFamily="49" charset="0"/>
              </a:rPr>
              <a:t>  </a:t>
            </a:r>
            <a:r>
              <a:rPr lang="fr-FR" dirty="0" smtClean="0">
                <a:solidFill>
                  <a:schemeClr val="tx2"/>
                </a:solidFill>
              </a:rPr>
              <a:t>200mm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5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Power convergence vs </a:t>
            </a:r>
            <a:r>
              <a:rPr lang="fr-FR" sz="3600" dirty="0" err="1" smtClean="0"/>
              <a:t>dielectric</a:t>
            </a:r>
            <a:r>
              <a:rPr lang="fr-FR" sz="3600" dirty="0" smtClean="0"/>
              <a:t> </a:t>
            </a:r>
            <a:r>
              <a:rPr lang="fr-FR" sz="3600" dirty="0" err="1" smtClean="0"/>
              <a:t>domain</a:t>
            </a:r>
            <a:r>
              <a:rPr lang="fr-FR" sz="3600" dirty="0" smtClean="0"/>
              <a:t> size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The </a:t>
            </a:r>
            <a:r>
              <a:rPr lang="fr-FR" sz="1600" dirty="0" err="1" smtClean="0"/>
              <a:t>dielectric</a:t>
            </a:r>
            <a:r>
              <a:rPr lang="fr-FR" sz="1600" dirty="0" smtClean="0"/>
              <a:t> </a:t>
            </a:r>
            <a:r>
              <a:rPr lang="fr-FR" sz="1600" dirty="0" err="1" smtClean="0"/>
              <a:t>domain</a:t>
            </a:r>
            <a:r>
              <a:rPr lang="fr-FR" sz="1600" dirty="0" smtClean="0"/>
              <a:t> must </a:t>
            </a:r>
            <a:r>
              <a:rPr lang="fr-FR" sz="1600" dirty="0" err="1" smtClean="0"/>
              <a:t>be</a:t>
            </a:r>
            <a:r>
              <a:rPr lang="fr-FR" sz="1600" dirty="0" smtClean="0"/>
              <a:t> large </a:t>
            </a:r>
            <a:r>
              <a:rPr lang="fr-FR" sz="1600" dirty="0" err="1" smtClean="0"/>
              <a:t>enough</a:t>
            </a:r>
            <a:r>
              <a:rPr lang="fr-FR" sz="1600" dirty="0" smtClean="0"/>
              <a:t>, </a:t>
            </a:r>
            <a:r>
              <a:rPr lang="fr-FR" sz="1600" dirty="0" err="1" smtClean="0"/>
              <a:t>otherwise</a:t>
            </a:r>
            <a:r>
              <a:rPr lang="fr-FR" sz="1600" dirty="0" smtClean="0"/>
              <a:t> the fraction of power </a:t>
            </a:r>
            <a:r>
              <a:rPr lang="fr-FR" sz="1600" dirty="0" err="1" smtClean="0"/>
              <a:t>reaching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radiating</a:t>
            </a:r>
            <a:r>
              <a:rPr lang="fr-FR" sz="1600" dirty="0" smtClean="0"/>
              <a:t> BC are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3728" y="3284984"/>
            <a:ext cx="520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Fraction of Power </a:t>
            </a:r>
            <a:r>
              <a:rPr lang="fr-FR" dirty="0" err="1" smtClean="0">
                <a:solidFill>
                  <a:srgbClr val="7030A0"/>
                </a:solidFill>
              </a:rPr>
              <a:t>radiated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from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dielectric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boundaries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5517232"/>
            <a:ext cx="508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Fraction of Power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radiated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vacuum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boundaries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044318" y="465313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044318" y="49275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7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4" y="3898693"/>
            <a:ext cx="68580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32656" y="-171496"/>
            <a:ext cx="8229600" cy="1143000"/>
          </a:xfrm>
        </p:spPr>
        <p:txBody>
          <a:bodyPr/>
          <a:lstStyle/>
          <a:p>
            <a:r>
              <a:rPr lang="fr-FR" dirty="0" smtClean="0"/>
              <a:t>Aperture </a:t>
            </a:r>
            <a:r>
              <a:rPr lang="fr-FR" dirty="0" err="1" smtClean="0"/>
              <a:t>resistance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6152" y="72166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Defined</a:t>
            </a:r>
            <a:r>
              <a:rPr lang="fr-FR" dirty="0" smtClean="0"/>
              <a:t> as :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88" y="673816"/>
            <a:ext cx="2628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5072" y="1121491"/>
            <a:ext cx="621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HFSS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calculated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H </a:t>
            </a:r>
            <a:r>
              <a:rPr lang="fr-FR" dirty="0" err="1" smtClean="0"/>
              <a:t>field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peak</a:t>
            </a:r>
            <a:r>
              <a:rPr lang="fr-FR" dirty="0" smtClean="0"/>
              <a:t> </a:t>
            </a:r>
            <a:r>
              <a:rPr lang="fr-FR" dirty="0" err="1" smtClean="0"/>
              <a:t>quantity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ANTITER </a:t>
            </a:r>
            <a:r>
              <a:rPr lang="fr-FR" dirty="0" err="1" smtClean="0"/>
              <a:t>also</a:t>
            </a:r>
            <a:r>
              <a:rPr lang="fr-FR" dirty="0" smtClean="0"/>
              <a:t> use </a:t>
            </a:r>
            <a:r>
              <a:rPr lang="fr-FR" dirty="0" err="1" smtClean="0"/>
              <a:t>peak</a:t>
            </a:r>
            <a:r>
              <a:rPr lang="fr-FR" dirty="0" smtClean="0"/>
              <a:t> </a:t>
            </a:r>
            <a:r>
              <a:rPr lang="fr-FR" dirty="0" err="1" smtClean="0"/>
              <a:t>quantity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match.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6" r="39336" b="7619"/>
          <a:stretch/>
        </p:blipFill>
        <p:spPr bwMode="auto">
          <a:xfrm>
            <a:off x="7092280" y="631094"/>
            <a:ext cx="2285950" cy="218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>
            <a:stCxn id="18" idx="3"/>
          </p:cNvCxnSpPr>
          <p:nvPr/>
        </p:nvCxnSpPr>
        <p:spPr>
          <a:xfrm>
            <a:off x="8100302" y="400004"/>
            <a:ext cx="792178" cy="128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74784" y="138394"/>
            <a:ext cx="212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</a:rPr>
              <a:t>Power rad </a:t>
            </a:r>
            <a:r>
              <a:rPr lang="fr-FR" sz="1400" dirty="0" err="1" smtClean="0">
                <a:solidFill>
                  <a:schemeClr val="tx2"/>
                </a:solidFill>
              </a:rPr>
              <a:t>from</a:t>
            </a:r>
            <a:r>
              <a:rPr lang="fr-FR" sz="1400" dirty="0" smtClean="0">
                <a:solidFill>
                  <a:schemeClr val="tx2"/>
                </a:solidFill>
              </a:rPr>
              <a:t> aperture : </a:t>
            </a:r>
            <a:br>
              <a:rPr lang="fr-FR" sz="1400" dirty="0" smtClean="0">
                <a:solidFill>
                  <a:schemeClr val="tx2"/>
                </a:solidFill>
              </a:rPr>
            </a:br>
            <a:r>
              <a:rPr lang="fr-FR" sz="1400" dirty="0" err="1" smtClean="0">
                <a:solidFill>
                  <a:schemeClr val="tx2"/>
                </a:solidFill>
              </a:rPr>
              <a:t>int</a:t>
            </a:r>
            <a:r>
              <a:rPr lang="fr-FR" sz="1400" dirty="0" smtClean="0">
                <a:solidFill>
                  <a:schemeClr val="tx2"/>
                </a:solidFill>
              </a:rPr>
              <a:t>(</a:t>
            </a:r>
            <a:r>
              <a:rPr lang="fr-FR" sz="1400" dirty="0" err="1" smtClean="0">
                <a:solidFill>
                  <a:schemeClr val="tx2"/>
                </a:solidFill>
              </a:rPr>
              <a:t>Re</a:t>
            </a:r>
            <a:r>
              <a:rPr lang="fr-FR" sz="1400" dirty="0" smtClean="0">
                <a:solidFill>
                  <a:schemeClr val="tx2"/>
                </a:solidFill>
              </a:rPr>
              <a:t>[</a:t>
            </a:r>
            <a:r>
              <a:rPr lang="fr-FR" sz="1400" dirty="0" err="1" smtClean="0">
                <a:solidFill>
                  <a:schemeClr val="tx2"/>
                </a:solidFill>
              </a:rPr>
              <a:t>Poynting</a:t>
            </a:r>
            <a:r>
              <a:rPr lang="fr-FR" sz="1400" dirty="0" smtClean="0">
                <a:solidFill>
                  <a:schemeClr val="tx2"/>
                </a:solidFill>
              </a:rPr>
              <a:t>].</a:t>
            </a:r>
            <a:r>
              <a:rPr lang="fr-FR" sz="1400" dirty="0" err="1" smtClean="0">
                <a:solidFill>
                  <a:schemeClr val="tx2"/>
                </a:solidFill>
              </a:rPr>
              <a:t>dS</a:t>
            </a:r>
            <a:r>
              <a:rPr lang="fr-FR" sz="1400" dirty="0" smtClean="0">
                <a:solidFill>
                  <a:schemeClr val="tx2"/>
                </a:solidFill>
              </a:rPr>
              <a:t>)</a:t>
            </a:r>
            <a:endParaRPr lang="fr-FR" sz="1400" dirty="0">
              <a:solidFill>
                <a:schemeClr val="tx2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" y="1967211"/>
            <a:ext cx="5439474" cy="129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4839414" y="46779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 ~ 1.12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436096" y="5060319"/>
            <a:ext cx="0" cy="100161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93296" y="3933056"/>
            <a:ext cx="489223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ANTITER -- </a:t>
            </a:r>
            <a:r>
              <a:rPr lang="fr-FR" dirty="0"/>
              <a:t>Single </a:t>
            </a:r>
            <a:r>
              <a:rPr lang="fr-FR" dirty="0" err="1"/>
              <a:t>strap</a:t>
            </a:r>
            <a:r>
              <a:rPr lang="fr-FR" dirty="0"/>
              <a:t>: </a:t>
            </a:r>
            <a:r>
              <a:rPr lang="fr-FR" dirty="0" err="1"/>
              <a:t>Za</a:t>
            </a:r>
            <a:r>
              <a:rPr lang="fr-FR" dirty="0"/>
              <a:t>=(1.1191 + i7.6143)ohm</a:t>
            </a:r>
          </a:p>
        </p:txBody>
      </p:sp>
    </p:spTree>
    <p:extLst>
      <p:ext uri="{BB962C8B-B14F-4D97-AF65-F5344CB8AC3E}">
        <p14:creationId xmlns:p14="http://schemas.microsoft.com/office/powerpoint/2010/main" val="850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422</Words>
  <Application>Microsoft Office PowerPoint</Application>
  <PresentationFormat>Affichage à l'écran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General methodology</vt:lpstr>
      <vt:lpstr>Water case with PML</vt:lpstr>
      <vt:lpstr>Water case with PML</vt:lpstr>
      <vt:lpstr>Dielectric Case radiation BC</vt:lpstr>
      <vt:lpstr>Geometry</vt:lpstr>
      <vt:lpstr>Port</vt:lpstr>
      <vt:lpstr>Boundary conditions</vt:lpstr>
      <vt:lpstr>Power convergence vs dielectric domain size  The dielectric domain must be large enough, otherwise the fraction of power reaching the radiating BC are different </vt:lpstr>
      <vt:lpstr>Aperture resistance</vt:lpstr>
      <vt:lpstr>Current</vt:lpstr>
      <vt:lpstr>Dielectric Case PML like</vt:lpstr>
      <vt:lpstr>creating a lossy plasma surrounding a low or non-lossy plasma</vt:lpstr>
      <vt:lpstr>PML-like evolution</vt:lpstr>
      <vt:lpstr>PML-like with increase of the conductivity</vt:lpstr>
      <vt:lpstr>Ra</vt:lpstr>
      <vt:lpstr>Equivalent dielectric &amp; cold plasma Constant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strap – lossy water  epsr=(81-1j$Losses)</dc:title>
  <dc:creator>HILLAIRET Julien 218595</dc:creator>
  <cp:lastModifiedBy>HILLAIRET Julien 218595</cp:lastModifiedBy>
  <cp:revision>88</cp:revision>
  <dcterms:created xsi:type="dcterms:W3CDTF">2018-06-22T14:42:06Z</dcterms:created>
  <dcterms:modified xsi:type="dcterms:W3CDTF">2018-07-30T21:04:09Z</dcterms:modified>
</cp:coreProperties>
</file>