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5" r:id="rId5"/>
    <p:sldId id="266" r:id="rId6"/>
    <p:sldId id="258" r:id="rId7"/>
    <p:sldId id="260" r:id="rId8"/>
    <p:sldId id="262" r:id="rId9"/>
    <p:sldId id="263" r:id="rId10"/>
    <p:sldId id="264" r:id="rId11"/>
    <p:sldId id="269" r:id="rId12"/>
    <p:sldId id="259" r:id="rId13"/>
    <p:sldId id="261" r:id="rId14"/>
    <p:sldId id="267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930" y="-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22/05/2019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22/05/2019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22/05/2019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22/05/2019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22/05/2019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22/05/2019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22/05/2019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22/05/2019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22/05/2019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22/05/2019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22/05/2019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22/05/2019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004048" y="116632"/>
            <a:ext cx="40497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err="1" smtClean="0"/>
              <a:t>Geometry</a:t>
            </a:r>
            <a:r>
              <a:rPr lang="fr-FR" u="sng" dirty="0" smtClean="0"/>
              <a:t>:</a:t>
            </a:r>
          </a:p>
          <a:p>
            <a:r>
              <a:rPr lang="fr-FR" dirty="0" smtClean="0"/>
              <a:t>6 </a:t>
            </a:r>
            <a:r>
              <a:rPr lang="fr-FR" dirty="0" err="1" smtClean="0"/>
              <a:t>waveguides</a:t>
            </a:r>
            <a:r>
              <a:rPr lang="fr-FR" dirty="0" smtClean="0"/>
              <a:t> 76x8.5mm</a:t>
            </a:r>
            <a:endParaRPr lang="fr-FR" dirty="0"/>
          </a:p>
          <a:p>
            <a:r>
              <a:rPr lang="fr-FR" dirty="0" smtClean="0"/>
              <a:t>3.7 GHz</a:t>
            </a:r>
          </a:p>
          <a:p>
            <a:r>
              <a:rPr lang="fr-FR" dirty="0" err="1" smtClean="0"/>
              <a:t>d_gap</a:t>
            </a:r>
            <a:r>
              <a:rPr lang="fr-FR" dirty="0" smtClean="0"/>
              <a:t> vacuum (2 mm, </a:t>
            </a:r>
            <a:r>
              <a:rPr lang="fr-FR" dirty="0" err="1" smtClean="0"/>
              <a:t>tunable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r>
              <a:rPr lang="fr-FR" u="sng" dirty="0" smtClean="0"/>
              <a:t>Plasma:</a:t>
            </a:r>
          </a:p>
          <a:p>
            <a:r>
              <a:rPr lang="fr-FR" dirty="0" smtClean="0"/>
              <a:t>Ne</a:t>
            </a:r>
            <a:r>
              <a:rPr lang="fr-FR" baseline="-25000" dirty="0" smtClean="0"/>
              <a:t>0</a:t>
            </a:r>
            <a:r>
              <a:rPr lang="fr-FR" dirty="0" smtClean="0"/>
              <a:t>=N x Ne</a:t>
            </a:r>
            <a:r>
              <a:rPr lang="fr-FR" baseline="-25000" dirty="0" smtClean="0"/>
              <a:t>c</a:t>
            </a:r>
            <a:endParaRPr lang="fr-FR" dirty="0" smtClean="0"/>
          </a:p>
          <a:p>
            <a:r>
              <a:rPr lang="fr-FR" dirty="0" smtClean="0"/>
              <a:t>1 gradient de lambda</a:t>
            </a:r>
            <a:endParaRPr lang="fr-FR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2" r="39821" b="5096"/>
          <a:stretch/>
        </p:blipFill>
        <p:spPr bwMode="auto">
          <a:xfrm>
            <a:off x="0" y="188640"/>
            <a:ext cx="3391382" cy="3712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1" r="28013" b="24330"/>
          <a:stretch/>
        </p:blipFill>
        <p:spPr bwMode="auto">
          <a:xfrm>
            <a:off x="4641448" y="3429000"/>
            <a:ext cx="3611302" cy="295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0771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Log </a:t>
            </a:r>
            <a:r>
              <a:rPr lang="fr-FR" dirty="0" err="1" smtClean="0"/>
              <a:t>scale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3nc, Ln 1cm, 1mm gap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7812360" y="54868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340 000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71"/>
          <a:stretch/>
        </p:blipFill>
        <p:spPr bwMode="auto">
          <a:xfrm>
            <a:off x="1331640" y="1556792"/>
            <a:ext cx="6667500" cy="2185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6193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6043"/>
            <a:ext cx="8229600" cy="1143000"/>
          </a:xfrm>
        </p:spPr>
        <p:txBody>
          <a:bodyPr/>
          <a:lstStyle/>
          <a:p>
            <a:r>
              <a:rPr lang="fr-FR" dirty="0" err="1" smtClean="0"/>
              <a:t>Plotting</a:t>
            </a:r>
            <a:r>
              <a:rPr lang="fr-FR" dirty="0" smtClean="0"/>
              <a:t> the </a:t>
            </a:r>
            <a:r>
              <a:rPr lang="fr-FR" dirty="0" err="1" smtClean="0"/>
              <a:t>conductivity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87233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dirty="0">
                <a:solidFill>
                  <a:srgbClr val="1F497D"/>
                </a:solidFill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The conductivity in HFSS (</a:t>
            </a:r>
            <a:r>
              <a:rPr lang="en-GB" altLang="en-US" dirty="0" err="1">
                <a:solidFill>
                  <a:srgbClr val="1F497D"/>
                </a:solidFill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cond</a:t>
            </a:r>
            <a:r>
              <a:rPr lang="en-GB" altLang="en-US" dirty="0">
                <a:solidFill>
                  <a:srgbClr val="1F497D"/>
                </a:solidFill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) can be found in the calculator as a tensor :</a:t>
            </a:r>
            <a:endParaRPr lang="en-GB" altLang="en-US" sz="800" dirty="0">
              <a:latin typeface="Arial" pitchFamily="34" charset="0"/>
              <a:cs typeface="Arial" pitchFamily="34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fr-FR" altLang="en-US" dirty="0" smtClean="0">
              <a:solidFill>
                <a:srgbClr val="1F497D"/>
              </a:solidFill>
              <a:latin typeface="Arial" panose="020B0604020202020204" pitchFamily="34" charset="0"/>
              <a:ea typeface="Calibri" pitchFamily="34" charset="0"/>
              <a:cs typeface="Arial" panose="020B0604020202020204" pitchFamily="34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fr-FR" altLang="en-US" dirty="0">
              <a:solidFill>
                <a:srgbClr val="1F497D"/>
              </a:solidFill>
              <a:latin typeface="Arial" panose="020B0604020202020204" pitchFamily="34" charset="0"/>
              <a:ea typeface="Calibri" pitchFamily="34" charset="0"/>
              <a:cs typeface="Arial" panose="020B0604020202020204" pitchFamily="34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fr-FR" altLang="en-US" dirty="0" smtClean="0">
              <a:solidFill>
                <a:srgbClr val="1F497D"/>
              </a:solidFill>
              <a:latin typeface="Arial" panose="020B0604020202020204" pitchFamily="34" charset="0"/>
              <a:ea typeface="Calibri" pitchFamily="34" charset="0"/>
              <a:cs typeface="Arial" panose="020B0604020202020204" pitchFamily="34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fr-FR" altLang="en-US" dirty="0">
              <a:solidFill>
                <a:srgbClr val="1F497D"/>
              </a:solidFill>
              <a:latin typeface="Arial" panose="020B0604020202020204" pitchFamily="34" charset="0"/>
              <a:ea typeface="Calibri" pitchFamily="34" charset="0"/>
              <a:cs typeface="Arial" panose="020B0604020202020204" pitchFamily="34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fr-FR" altLang="en-US" dirty="0" smtClean="0">
              <a:solidFill>
                <a:srgbClr val="1F497D"/>
              </a:solidFill>
              <a:latin typeface="Arial" panose="020B0604020202020204" pitchFamily="34" charset="0"/>
              <a:ea typeface="Calibri" pitchFamily="34" charset="0"/>
              <a:cs typeface="Arial" panose="020B0604020202020204" pitchFamily="34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fr-FR" altLang="en-US" dirty="0">
              <a:solidFill>
                <a:srgbClr val="1F497D"/>
              </a:solidFill>
              <a:latin typeface="Arial" panose="020B0604020202020204" pitchFamily="34" charset="0"/>
              <a:ea typeface="Calibri" pitchFamily="34" charset="0"/>
              <a:cs typeface="Arial" panose="020B0604020202020204" pitchFamily="34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fr-FR" altLang="en-US" dirty="0" smtClean="0">
              <a:solidFill>
                <a:srgbClr val="1F497D"/>
              </a:solidFill>
              <a:latin typeface="Arial" panose="020B0604020202020204" pitchFamily="34" charset="0"/>
              <a:ea typeface="Calibri" pitchFamily="34" charset="0"/>
              <a:cs typeface="Arial" panose="020B0604020202020204" pitchFamily="34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fr-FR" altLang="en-US" dirty="0">
              <a:solidFill>
                <a:srgbClr val="1F497D"/>
              </a:solidFill>
              <a:latin typeface="Arial" panose="020B0604020202020204" pitchFamily="34" charset="0"/>
              <a:ea typeface="Calibri" pitchFamily="34" charset="0"/>
              <a:cs typeface="Arial" panose="020B0604020202020204" pitchFamily="34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fr-FR" altLang="en-US" dirty="0" smtClean="0">
              <a:solidFill>
                <a:srgbClr val="1F497D"/>
              </a:solidFill>
              <a:latin typeface="Arial" panose="020B0604020202020204" pitchFamily="34" charset="0"/>
              <a:ea typeface="Calibri" pitchFamily="34" charset="0"/>
              <a:cs typeface="Arial" panose="020B0604020202020204" pitchFamily="34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en-GB" altLang="en-US" dirty="0" smtClean="0">
              <a:solidFill>
                <a:srgbClr val="1F497D"/>
              </a:solidFill>
              <a:latin typeface="Arial" panose="020B0604020202020204" pitchFamily="34" charset="0"/>
              <a:ea typeface="Calibri" pitchFamily="34" charset="0"/>
              <a:cs typeface="Arial" panose="020B0604020202020204" pitchFamily="34" charset="0"/>
            </a:endParaRPr>
          </a:p>
          <a:p>
            <a:r>
              <a:rPr lang="en-GB" altLang="en-US" dirty="0" smtClean="0">
                <a:solidFill>
                  <a:srgbClr val="1F497D"/>
                </a:solidFill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But </a:t>
            </a:r>
            <a:r>
              <a:rPr lang="en-GB" altLang="en-US" dirty="0">
                <a:solidFill>
                  <a:srgbClr val="1F497D"/>
                </a:solidFill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in order to plot the conductivity as field overlay, it must be defined as a </a:t>
            </a:r>
            <a:r>
              <a:rPr lang="en-GB" altLang="en-US" dirty="0" smtClean="0">
                <a:solidFill>
                  <a:srgbClr val="1F497D"/>
                </a:solidFill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scalar (</a:t>
            </a:r>
            <a:r>
              <a:rPr lang="en-GB" altLang="en-US" dirty="0" err="1" smtClean="0">
                <a:solidFill>
                  <a:srgbClr val="1F497D"/>
                </a:solidFill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Scl</a:t>
            </a:r>
            <a:r>
              <a:rPr lang="en-GB" altLang="en-US" dirty="0" smtClean="0">
                <a:solidFill>
                  <a:srgbClr val="1F497D"/>
                </a:solidFill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).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I’ve projected it on x first (Number-&gt;Vector-&gt;1,0,0, then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Matl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Conductivity, then Mag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4800" dirty="0">
              <a:latin typeface="Arial" pitchFamily="34" charset="0"/>
              <a:cs typeface="Arial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Imag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96752"/>
            <a:ext cx="2980814" cy="264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Imag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58"/>
          <a:stretch/>
        </p:blipFill>
        <p:spPr bwMode="auto">
          <a:xfrm>
            <a:off x="186740" y="5373217"/>
            <a:ext cx="3146425" cy="44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ag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971663"/>
            <a:ext cx="2467906" cy="170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4130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8101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132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conductivity</a:t>
            </a:r>
            <a:endParaRPr lang="fr-FR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507"/>
          <a:stretch/>
        </p:blipFill>
        <p:spPr bwMode="auto">
          <a:xfrm>
            <a:off x="718662" y="2297994"/>
            <a:ext cx="7017631" cy="2330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02840" y="3269744"/>
            <a:ext cx="3456384" cy="138339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562308" y="3284984"/>
            <a:ext cx="151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No </a:t>
            </a:r>
            <a:r>
              <a:rPr lang="fr-FR" dirty="0" err="1" smtClean="0">
                <a:solidFill>
                  <a:schemeClr val="bg1">
                    <a:lumMod val="85000"/>
                  </a:schemeClr>
                </a:solidFill>
              </a:rPr>
              <a:t>loss</a:t>
            </a:r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bg1">
                    <a:lumMod val="85000"/>
                  </a:schemeClr>
                </a:solidFill>
              </a:rPr>
              <a:t>region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815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Plasma </a:t>
            </a:r>
            <a:r>
              <a:rPr lang="fr-FR" dirty="0" err="1" smtClean="0"/>
              <a:t>directly</a:t>
            </a:r>
            <a:r>
              <a:rPr lang="fr-FR" dirty="0" smtClean="0"/>
              <a:t>, high convergence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66675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3884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-2844824" y="764704"/>
            <a:ext cx="12733089" cy="5715716"/>
            <a:chOff x="-3984625" y="-411163"/>
            <a:chExt cx="17113250" cy="7681913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984625" y="-411163"/>
              <a:ext cx="17113250" cy="7681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48680" y="-307355"/>
              <a:ext cx="14516100" cy="481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23388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Boundary</a:t>
            </a:r>
            <a:r>
              <a:rPr lang="fr-FR" dirty="0" smtClean="0"/>
              <a:t> Conditions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 </a:t>
            </a:r>
            <a:r>
              <a:rPr lang="fr-FR" dirty="0" err="1" smtClean="0"/>
              <a:t>boundary</a:t>
            </a:r>
            <a:r>
              <a:rPr lang="fr-FR" dirty="0" smtClean="0"/>
              <a:t> conditions (</a:t>
            </a:r>
            <a:r>
              <a:rPr lang="fr-FR" dirty="0" err="1" smtClean="0"/>
              <a:t>ie</a:t>
            </a:r>
            <a:r>
              <a:rPr lang="fr-FR" dirty="0" smtClean="0"/>
              <a:t>. PEC all </a:t>
            </a:r>
            <a:r>
              <a:rPr lang="fr-FR" dirty="0" err="1" smtClean="0"/>
              <a:t>around</a:t>
            </a:r>
            <a:r>
              <a:rPr lang="fr-FR" dirty="0" smtClean="0"/>
              <a:t>).</a:t>
            </a:r>
          </a:p>
          <a:p>
            <a:r>
              <a:rPr lang="fr-FR" dirty="0" smtClean="0"/>
              <a:t>This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if </a:t>
            </a:r>
            <a:r>
              <a:rPr lang="fr-FR" dirty="0" err="1" smtClean="0"/>
              <a:t>attenuation</a:t>
            </a:r>
            <a:r>
              <a:rPr lang="fr-FR" dirty="0" smtClean="0"/>
              <a:t> in the plasma medium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sufficient</a:t>
            </a:r>
            <a:r>
              <a:rPr lang="fr-FR" dirty="0" smtClean="0"/>
              <a:t> (no </a:t>
            </a:r>
            <a:r>
              <a:rPr lang="fr-FR" dirty="0" err="1" smtClean="0"/>
              <a:t>fields</a:t>
            </a:r>
            <a:r>
              <a:rPr lang="fr-FR" dirty="0" smtClean="0"/>
              <a:t> at </a:t>
            </a:r>
            <a:r>
              <a:rPr lang="fr-FR" dirty="0" err="1" smtClean="0"/>
              <a:t>boundaries</a:t>
            </a:r>
            <a:r>
              <a:rPr lang="fr-FR" dirty="0" smtClean="0"/>
              <a:t>)</a:t>
            </a:r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7764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Permittivity :</a:t>
            </a:r>
          </a:p>
          <a:p>
            <a:pPr marL="0" indent="0">
              <a:buNone/>
            </a:pPr>
            <a:r>
              <a:rPr lang="pt-BR" dirty="0" smtClean="0"/>
              <a:t>1, 1, 1-</a:t>
            </a:r>
            <a:r>
              <a:rPr lang="pt-BR" dirty="0"/>
              <a:t>$N_nc*(1+(X-$dgap)*1e-3/$L_n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Losses in conductivity:</a:t>
            </a:r>
          </a:p>
          <a:p>
            <a:pPr marL="0" indent="0">
              <a:buNone/>
            </a:pPr>
            <a:r>
              <a:rPr lang="pt-BR" dirty="0"/>
              <a:t>if(X&gt;10e-3, $loss_factor*(X  - 10e-3)^2, 0) + if(Z&gt;180e-3,  $loss_factor*(Z - 180e-3)^2, 0) + if(Z&lt;40e-3,  $loss_factor*(-Z +40e-3)^2, 0)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8316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33338"/>
            <a:ext cx="9115425" cy="679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1073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4" r="24458"/>
          <a:stretch/>
        </p:blipFill>
        <p:spPr bwMode="auto">
          <a:xfrm>
            <a:off x="179512" y="3282950"/>
            <a:ext cx="3195687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29" y="438852"/>
            <a:ext cx="3749427" cy="2844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367" y="332656"/>
            <a:ext cx="4819817" cy="3646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88" t="7797" r="31065" b="6306"/>
          <a:stretch/>
        </p:blipFill>
        <p:spPr bwMode="auto">
          <a:xfrm>
            <a:off x="2843808" y="3535045"/>
            <a:ext cx="1866900" cy="307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33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1323975"/>
            <a:ext cx="652780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142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Lin </a:t>
            </a:r>
            <a:r>
              <a:rPr lang="fr-FR" dirty="0" err="1" smtClean="0"/>
              <a:t>scale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3nc, Ln 1cm, 1mm gap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72" y="1584236"/>
            <a:ext cx="652780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7812360" y="54868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128 000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7890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Log </a:t>
            </a:r>
            <a:r>
              <a:rPr lang="fr-FR" dirty="0" err="1" smtClean="0"/>
              <a:t>scale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3nc, Ln 1cm, 1mm gap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484784"/>
            <a:ext cx="66675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7812360" y="54868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128 000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1870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Log </a:t>
            </a:r>
            <a:r>
              <a:rPr lang="fr-FR" dirty="0" err="1" smtClean="0"/>
              <a:t>scale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3nc, Ln 1cm, 1mm gap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7812360" y="54868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340 000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2"/>
            <a:ext cx="66675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1930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206</Words>
  <Application>Microsoft Office PowerPoint</Application>
  <PresentationFormat>Affichage à l'écran (4:3)</PresentationFormat>
  <Paragraphs>40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Thème Office</vt:lpstr>
      <vt:lpstr>Présentation PowerPoint</vt:lpstr>
      <vt:lpstr>Boundary Conditions</vt:lpstr>
      <vt:lpstr>Présentation PowerPoint</vt:lpstr>
      <vt:lpstr>Présentation PowerPoint</vt:lpstr>
      <vt:lpstr>Présentation PowerPoint</vt:lpstr>
      <vt:lpstr>Présentation PowerPoint</vt:lpstr>
      <vt:lpstr>Lin scale 3nc, Ln 1cm, 1mm gap</vt:lpstr>
      <vt:lpstr>Log scale 3nc, Ln 1cm, 1mm gap</vt:lpstr>
      <vt:lpstr>Log scale 3nc, Ln 1cm, 1mm gap</vt:lpstr>
      <vt:lpstr>Log scale 3nc, Ln 1cm, 1mm gap</vt:lpstr>
      <vt:lpstr>Plotting the conductivity</vt:lpstr>
      <vt:lpstr>conductivity</vt:lpstr>
      <vt:lpstr>Plasma directly, high convergence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HILLAIRET Julien 218595</dc:creator>
  <cp:lastModifiedBy>HILLAIRET Julien 218595</cp:lastModifiedBy>
  <cp:revision>20</cp:revision>
  <dcterms:created xsi:type="dcterms:W3CDTF">2018-07-27T20:24:36Z</dcterms:created>
  <dcterms:modified xsi:type="dcterms:W3CDTF">2019-05-22T07:30:58Z</dcterms:modified>
</cp:coreProperties>
</file>