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9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jp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g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jpg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jp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jpg"/><Relationship Id="rId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jpg"/><Relationship Id="rId4" Type="http://schemas.openxmlformats.org/officeDocument/2006/relationships/image" Target="../media/image4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ZoneTexte 66"/>
          <p:cNvSpPr txBox="1"/>
          <p:nvPr/>
        </p:nvSpPr>
        <p:spPr>
          <a:xfrm>
            <a:off x="2339752" y="181855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d_strap</a:t>
            </a:r>
            <a:endParaRPr lang="fr-FR" sz="1100" dirty="0"/>
          </a:p>
        </p:txBody>
      </p:sp>
      <p:sp>
        <p:nvSpPr>
          <p:cNvPr id="43" name="Rectangle 42"/>
          <p:cNvSpPr/>
          <p:nvPr/>
        </p:nvSpPr>
        <p:spPr>
          <a:xfrm>
            <a:off x="6444208" y="1761783"/>
            <a:ext cx="864096" cy="12075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fr-FR" dirty="0" smtClean="0"/>
              <a:t>Single </a:t>
            </a:r>
            <a:r>
              <a:rPr lang="fr-FR" dirty="0" err="1" smtClean="0"/>
              <a:t>Strap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22900" y="897687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475656" y="1761783"/>
            <a:ext cx="0" cy="78605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475656" y="1761783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470772" y="3057927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629404" y="3057927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339752" y="1761783"/>
            <a:ext cx="0" cy="10081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470772" y="2769895"/>
            <a:ext cx="8689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475656" y="2878862"/>
            <a:ext cx="0" cy="18097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915816" y="897687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203848" y="979091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Plasma </a:t>
            </a:r>
            <a:r>
              <a:rPr lang="fr-FR" dirty="0" err="1" smtClean="0">
                <a:solidFill>
                  <a:schemeClr val="tx2"/>
                </a:solidFill>
              </a:rPr>
              <a:t>from</a:t>
            </a:r>
            <a:r>
              <a:rPr lang="fr-FR" dirty="0" smtClean="0">
                <a:solidFill>
                  <a:schemeClr val="tx2"/>
                </a:solidFill>
              </a:rPr>
              <a:t> x=</a:t>
            </a:r>
            <a:r>
              <a:rPr lang="fr-FR" dirty="0" err="1" smtClean="0">
                <a:solidFill>
                  <a:schemeClr val="tx2"/>
                </a:solidFill>
              </a:rPr>
              <a:t>x_plasma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35696" y="2697887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vacuum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2629404" y="2549267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629404" y="2261235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991804" y="23646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2473499" y="18919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660232" y="1768639"/>
            <a:ext cx="417799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6660232" y="1545759"/>
            <a:ext cx="4177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470084" y="3201943"/>
            <a:ext cx="8382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7596336" y="1768639"/>
            <a:ext cx="0" cy="10081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444208" y="1113711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w_strap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6869131" y="2549267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6869131" y="2261235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231531" y="23646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713226" y="18919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7740352" y="2076569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h_strap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6012160" y="1783467"/>
            <a:ext cx="0" cy="11858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195420" y="2178501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530762" y="3305309"/>
            <a:ext cx="80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w_box</a:t>
            </a:r>
            <a:endParaRPr lang="fr-FR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475656" y="3417967"/>
            <a:ext cx="11315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411760" y="1856651"/>
            <a:ext cx="21764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13034" y="3489975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1127958" y="836712"/>
            <a:ext cx="137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Antenna</a:t>
            </a:r>
            <a:r>
              <a:rPr lang="fr-FR" dirty="0" smtClean="0"/>
              <a:t> box</a:t>
            </a:r>
            <a:br>
              <a:rPr lang="fr-FR" dirty="0" smtClean="0"/>
            </a:br>
            <a:r>
              <a:rPr lang="fr-FR" dirty="0" err="1" smtClean="0"/>
              <a:t>from</a:t>
            </a:r>
            <a:r>
              <a:rPr lang="fr-FR" dirty="0" smtClean="0"/>
              <a:t> x=0</a:t>
            </a:r>
            <a:endParaRPr lang="fr-FR" dirty="0"/>
          </a:p>
        </p:txBody>
      </p:sp>
      <p:sp>
        <p:nvSpPr>
          <p:cNvPr id="70" name="Rectangle 69"/>
          <p:cNvSpPr/>
          <p:nvPr/>
        </p:nvSpPr>
        <p:spPr>
          <a:xfrm>
            <a:off x="2195736" y="1768639"/>
            <a:ext cx="147527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1331641" y="2625879"/>
            <a:ext cx="864095" cy="15087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2032158" y="2265839"/>
            <a:ext cx="163578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0" idx="3"/>
          </p:cNvCxnSpPr>
          <p:nvPr/>
        </p:nvCxnSpPr>
        <p:spPr>
          <a:xfrm flipH="1">
            <a:off x="2343263" y="2272695"/>
            <a:ext cx="157700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1494554" y="2139196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e_strap</a:t>
            </a:r>
            <a:endParaRPr lang="fr-FR" sz="1100" dirty="0"/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6439674" y="1689775"/>
            <a:ext cx="2205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084168" y="142816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d_wall</a:t>
            </a:r>
            <a:endParaRPr lang="fr-FR" sz="1100" dirty="0"/>
          </a:p>
        </p:txBody>
      </p:sp>
      <p:sp>
        <p:nvSpPr>
          <p:cNvPr id="47" name="Rectangle 46"/>
          <p:cNvSpPr/>
          <p:nvPr/>
        </p:nvSpPr>
        <p:spPr>
          <a:xfrm>
            <a:off x="395536" y="3995678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/>
              <a:t>Name	Value	Unit	"</a:t>
            </a:r>
            <a:r>
              <a:rPr lang="fr-FR" sz="1200" b="1" dirty="0" err="1"/>
              <a:t>Evaluated</a:t>
            </a:r>
            <a:r>
              <a:rPr lang="fr-FR" sz="1200" b="1" dirty="0"/>
              <a:t> Value"	Type</a:t>
            </a:r>
          </a:p>
          <a:p>
            <a:r>
              <a:rPr lang="fr-FR" sz="1200" dirty="0" err="1" smtClean="0"/>
              <a:t>d_strap</a:t>
            </a:r>
            <a:r>
              <a:rPr lang="fr-FR" sz="1200" dirty="0"/>
              <a:t>	40	mm	40mm	Design</a:t>
            </a:r>
          </a:p>
          <a:p>
            <a:r>
              <a:rPr lang="fr-FR" sz="1200" dirty="0" err="1"/>
              <a:t>e_strap</a:t>
            </a:r>
            <a:r>
              <a:rPr lang="fr-FR" sz="1200" dirty="0"/>
              <a:t>	15	mm	15mm	Design</a:t>
            </a:r>
          </a:p>
          <a:p>
            <a:r>
              <a:rPr lang="fr-FR" sz="1200" dirty="0" err="1"/>
              <a:t>w_strap</a:t>
            </a:r>
            <a:r>
              <a:rPr lang="fr-FR" sz="1200" dirty="0"/>
              <a:t>	120	mm	120mm	Design</a:t>
            </a:r>
          </a:p>
          <a:p>
            <a:r>
              <a:rPr lang="fr-FR" sz="1200" dirty="0" err="1"/>
              <a:t>h_strap</a:t>
            </a:r>
            <a:r>
              <a:rPr lang="fr-FR" sz="1200" dirty="0"/>
              <a:t>	200	mm	200mm	Design</a:t>
            </a:r>
          </a:p>
          <a:p>
            <a:r>
              <a:rPr lang="fr-FR" sz="1200" dirty="0" err="1"/>
              <a:t>w_box</a:t>
            </a:r>
            <a:r>
              <a:rPr lang="fr-FR" sz="1200" dirty="0"/>
              <a:t>	200	mm	200mm	Design</a:t>
            </a:r>
          </a:p>
          <a:p>
            <a:r>
              <a:rPr lang="fr-FR" sz="1200" dirty="0" err="1"/>
              <a:t>d_box</a:t>
            </a:r>
            <a:r>
              <a:rPr lang="fr-FR" sz="1200" dirty="0"/>
              <a:t>	160	mm	160mm	Design</a:t>
            </a:r>
          </a:p>
          <a:p>
            <a:r>
              <a:rPr lang="fr-FR" sz="1200" dirty="0" err="1"/>
              <a:t>h_box</a:t>
            </a:r>
            <a:r>
              <a:rPr lang="fr-FR" sz="1200" dirty="0"/>
              <a:t>	250	mm	250mm	Design</a:t>
            </a:r>
          </a:p>
          <a:p>
            <a:r>
              <a:rPr lang="fr-FR" sz="1200" dirty="0" err="1"/>
              <a:t>x_plasma</a:t>
            </a:r>
            <a:r>
              <a:rPr lang="fr-FR" sz="1200" dirty="0"/>
              <a:t>	10	mm	10mm	Design</a:t>
            </a:r>
          </a:p>
          <a:p>
            <a:r>
              <a:rPr lang="fr-FR" sz="1200" dirty="0" err="1"/>
              <a:t>w_vacuum</a:t>
            </a:r>
            <a:r>
              <a:rPr lang="fr-FR" sz="1200" dirty="0"/>
              <a:t>	550	mm	550mm	Design</a:t>
            </a:r>
          </a:p>
          <a:p>
            <a:r>
              <a:rPr lang="fr-FR" sz="1200" dirty="0" err="1"/>
              <a:t>h_vacuum</a:t>
            </a:r>
            <a:r>
              <a:rPr lang="fr-FR" sz="1200" dirty="0"/>
              <a:t>	800	mm	800mm	Design</a:t>
            </a:r>
          </a:p>
          <a:p>
            <a:r>
              <a:rPr lang="fr-FR" sz="1200" dirty="0" err="1"/>
              <a:t>d_vacuum</a:t>
            </a:r>
            <a:r>
              <a:rPr lang="fr-FR" sz="1200" dirty="0"/>
              <a:t>	400	mm	400mm	Design</a:t>
            </a:r>
          </a:p>
          <a:p>
            <a:r>
              <a:rPr lang="fr-FR" sz="1200" dirty="0" err="1"/>
              <a:t>d_plasma</a:t>
            </a:r>
            <a:r>
              <a:rPr lang="fr-FR" sz="1200" dirty="0"/>
              <a:t>	"</a:t>
            </a:r>
            <a:r>
              <a:rPr lang="fr-FR" sz="1200" dirty="0" err="1"/>
              <a:t>d_vacuum</a:t>
            </a:r>
            <a:r>
              <a:rPr lang="fr-FR" sz="1200" dirty="0"/>
              <a:t> -</a:t>
            </a:r>
            <a:r>
              <a:rPr lang="fr-FR" sz="1200" dirty="0" err="1"/>
              <a:t>x_plasma</a:t>
            </a:r>
            <a:r>
              <a:rPr lang="fr-FR" sz="1200" dirty="0"/>
              <a:t>"		390mm	Design</a:t>
            </a:r>
          </a:p>
          <a:p>
            <a:r>
              <a:rPr lang="fr-FR" sz="1200" dirty="0" err="1"/>
              <a:t>h_plasma</a:t>
            </a:r>
            <a:r>
              <a:rPr lang="fr-FR" sz="1200" dirty="0"/>
              <a:t>	</a:t>
            </a:r>
            <a:r>
              <a:rPr lang="fr-FR" sz="1200" dirty="0" err="1"/>
              <a:t>h_vacuum</a:t>
            </a:r>
            <a:r>
              <a:rPr lang="fr-FR" sz="1200" dirty="0"/>
              <a:t>		800mm	Design</a:t>
            </a:r>
          </a:p>
          <a:p>
            <a:r>
              <a:rPr lang="fr-FR" sz="1200" dirty="0" err="1"/>
              <a:t>w_plasma</a:t>
            </a:r>
            <a:r>
              <a:rPr lang="fr-FR" sz="1200" dirty="0"/>
              <a:t>	</a:t>
            </a:r>
            <a:r>
              <a:rPr lang="fr-FR" sz="1200" dirty="0" err="1"/>
              <a:t>w_vacuum</a:t>
            </a:r>
            <a:r>
              <a:rPr lang="fr-FR" sz="1200" dirty="0"/>
              <a:t>		550mm	Design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16820" y="4132133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 = 50 MHz</a:t>
            </a:r>
          </a:p>
          <a:p>
            <a:r>
              <a:rPr lang="fr-FR" dirty="0" smtClean="0"/>
              <a:t>I = 1 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1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5e8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041369"/>
            <a:ext cx="5399998" cy="269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n_e0=5e18</a:t>
            </a:r>
          </a:p>
        </p:txBody>
      </p:sp>
    </p:spTree>
    <p:extLst>
      <p:ext uri="{BB962C8B-B14F-4D97-AF65-F5344CB8AC3E}">
        <p14:creationId xmlns:p14="http://schemas.microsoft.com/office/powerpoint/2010/main" val="366294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5e8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7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0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0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phasing</a:t>
            </a:r>
            <a:endParaRPr lang="fr-FR" dirty="0" smtClean="0"/>
          </a:p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</p:txBody>
      </p:sp>
      <p:sp>
        <p:nvSpPr>
          <p:cNvPr id="13" name="ZoneTexte 10"/>
          <p:cNvSpPr txBox="1"/>
          <p:nvPr/>
        </p:nvSpPr>
        <p:spPr>
          <a:xfrm>
            <a:off x="3441296" y="3574757"/>
            <a:ext cx="2261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</a:t>
            </a:r>
            <a:r>
              <a:rPr lang="fr-FR" sz="1400" baseline="-25000" dirty="0" smtClean="0"/>
              <a:t>11</a:t>
            </a:r>
            <a:r>
              <a:rPr lang="fr-FR" sz="1400" dirty="0" smtClean="0"/>
              <a:t>=(12.9-i126.9)ohm/m</a:t>
            </a:r>
          </a:p>
          <a:p>
            <a:pPr algn="ctr"/>
            <a:r>
              <a:rPr lang="fr-FR" sz="1400" dirty="0"/>
              <a:t>Z</a:t>
            </a:r>
            <a:r>
              <a:rPr lang="fr-FR" sz="1400" baseline="-25000" dirty="0"/>
              <a:t>21</a:t>
            </a:r>
            <a:r>
              <a:rPr lang="fr-FR" sz="1400" dirty="0" smtClean="0"/>
              <a:t>=(11.8-i22.1)ohm/m</a:t>
            </a:r>
            <a:endParaRPr lang="fr-FR" sz="1400" baseline="-25000" dirty="0"/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n_e0=5e18</a:t>
            </a:r>
          </a:p>
        </p:txBody>
      </p:sp>
    </p:spTree>
    <p:extLst>
      <p:ext uri="{BB962C8B-B14F-4D97-AF65-F5344CB8AC3E}">
        <p14:creationId xmlns:p14="http://schemas.microsoft.com/office/powerpoint/2010/main" val="381781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10e8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7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0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47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90639" y="2258938"/>
            <a:ext cx="19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r>
              <a:rPr lang="fr-FR" dirty="0" smtClean="0"/>
              <a:t>n_e0=10e18</a:t>
            </a:r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n_e0=10e18</a:t>
            </a:r>
          </a:p>
        </p:txBody>
      </p:sp>
    </p:spTree>
    <p:extLst>
      <p:ext uri="{BB962C8B-B14F-4D97-AF65-F5344CB8AC3E}">
        <p14:creationId xmlns:p14="http://schemas.microsoft.com/office/powerpoint/2010/main" val="145625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10e8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041369"/>
            <a:ext cx="5399998" cy="269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6" cy="27019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n_e0=10e18</a:t>
            </a:r>
          </a:p>
        </p:txBody>
      </p:sp>
    </p:spTree>
    <p:extLst>
      <p:ext uri="{BB962C8B-B14F-4D97-AF65-F5344CB8AC3E}">
        <p14:creationId xmlns:p14="http://schemas.microsoft.com/office/powerpoint/2010/main" val="369297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10e8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6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6" cy="2701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6" cy="2701900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0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phasing</a:t>
            </a:r>
            <a:endParaRPr lang="fr-FR" dirty="0" smtClean="0"/>
          </a:p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</p:txBody>
      </p:sp>
      <p:sp>
        <p:nvSpPr>
          <p:cNvPr id="13" name="ZoneTexte 10"/>
          <p:cNvSpPr txBox="1"/>
          <p:nvPr/>
        </p:nvSpPr>
        <p:spPr>
          <a:xfrm>
            <a:off x="3441296" y="3574757"/>
            <a:ext cx="2261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</a:t>
            </a:r>
            <a:r>
              <a:rPr lang="fr-FR" sz="1400" baseline="-25000" dirty="0" smtClean="0"/>
              <a:t>11</a:t>
            </a:r>
            <a:r>
              <a:rPr lang="fr-FR" sz="1400" dirty="0" smtClean="0"/>
              <a:t>=(20.3-i119.2)ohm/m</a:t>
            </a:r>
          </a:p>
          <a:p>
            <a:pPr algn="ctr"/>
            <a:r>
              <a:rPr lang="fr-FR" sz="1400" dirty="0"/>
              <a:t>Z</a:t>
            </a:r>
            <a:r>
              <a:rPr lang="fr-FR" sz="1400" baseline="-25000" dirty="0"/>
              <a:t>21</a:t>
            </a:r>
            <a:r>
              <a:rPr lang="fr-FR" sz="1400" dirty="0" smtClean="0"/>
              <a:t>=(15.0-i12.5)ohm/m</a:t>
            </a:r>
            <a:endParaRPr lang="fr-FR" sz="1400" baseline="-25000" dirty="0"/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n_e0=10e18</a:t>
            </a:r>
          </a:p>
        </p:txBody>
      </p:sp>
    </p:spTree>
    <p:extLst>
      <p:ext uri="{BB962C8B-B14F-4D97-AF65-F5344CB8AC3E}">
        <p14:creationId xmlns:p14="http://schemas.microsoft.com/office/powerpoint/2010/main" val="299622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</a:t>
            </a:r>
            <a:r>
              <a:rPr lang="fr-FR" dirty="0" err="1" smtClean="0"/>
              <a:t>compar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6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6" cy="2701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6" cy="2701900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3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4" name="ZoneTexte 10"/>
          <p:cNvSpPr txBox="1"/>
          <p:nvPr/>
        </p:nvSpPr>
        <p:spPr>
          <a:xfrm>
            <a:off x="3923928" y="2114272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n_e0  =  1e18</a:t>
            </a:r>
          </a:p>
          <a:p>
            <a:pPr algn="r"/>
            <a:r>
              <a:rPr lang="fr-FR" sz="1400" dirty="0" smtClean="0">
                <a:solidFill>
                  <a:srgbClr val="FF0000"/>
                </a:solidFill>
              </a:rPr>
              <a:t>5e18</a:t>
            </a:r>
          </a:p>
          <a:p>
            <a:pPr algn="r"/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10e18</a:t>
            </a:r>
          </a:p>
        </p:txBody>
      </p:sp>
    </p:spTree>
    <p:extLst>
      <p:ext uri="{BB962C8B-B14F-4D97-AF65-F5344CB8AC3E}">
        <p14:creationId xmlns:p14="http://schemas.microsoft.com/office/powerpoint/2010/main" val="179217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</a:t>
            </a:r>
            <a:r>
              <a:rPr lang="fr-FR" dirty="0" err="1" smtClean="0"/>
              <a:t>compar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6" cy="2701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041369"/>
            <a:ext cx="5399998" cy="269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6" cy="270189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2" name="ZoneTexte 10"/>
          <p:cNvSpPr txBox="1"/>
          <p:nvPr/>
        </p:nvSpPr>
        <p:spPr>
          <a:xfrm>
            <a:off x="3923928" y="2114272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n_e0  =  1e18</a:t>
            </a:r>
          </a:p>
          <a:p>
            <a:pPr algn="r"/>
            <a:r>
              <a:rPr lang="fr-FR" sz="1400" dirty="0" smtClean="0">
                <a:solidFill>
                  <a:srgbClr val="FF0000"/>
                </a:solidFill>
              </a:rPr>
              <a:t>5e18</a:t>
            </a:r>
          </a:p>
          <a:p>
            <a:pPr algn="r"/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10e18</a:t>
            </a:r>
          </a:p>
        </p:txBody>
      </p:sp>
    </p:spTree>
    <p:extLst>
      <p:ext uri="{BB962C8B-B14F-4D97-AF65-F5344CB8AC3E}">
        <p14:creationId xmlns:p14="http://schemas.microsoft.com/office/powerpoint/2010/main" val="347564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</a:t>
            </a:r>
            <a:r>
              <a:rPr lang="fr-FR" dirty="0" err="1" smtClean="0"/>
              <a:t>compar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6" cy="27018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6" cy="27019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6" cy="2701899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45718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phasing</a:t>
            </a:r>
            <a:endParaRPr lang="fr-FR" dirty="0" smtClean="0"/>
          </a:p>
        </p:txBody>
      </p:sp>
      <p:sp>
        <p:nvSpPr>
          <p:cNvPr id="14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5" name="ZoneTexte 10"/>
          <p:cNvSpPr txBox="1"/>
          <p:nvPr/>
        </p:nvSpPr>
        <p:spPr>
          <a:xfrm>
            <a:off x="3923928" y="2114272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n_e0  =  1e18</a:t>
            </a:r>
          </a:p>
          <a:p>
            <a:pPr algn="r"/>
            <a:r>
              <a:rPr lang="fr-FR" sz="1400" dirty="0" smtClean="0">
                <a:solidFill>
                  <a:srgbClr val="FF0000"/>
                </a:solidFill>
              </a:rPr>
              <a:t>5e18</a:t>
            </a:r>
          </a:p>
          <a:p>
            <a:pPr algn="r"/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10e18</a:t>
            </a:r>
          </a:p>
        </p:txBody>
      </p:sp>
    </p:spTree>
    <p:extLst>
      <p:ext uri="{BB962C8B-B14F-4D97-AF65-F5344CB8AC3E}">
        <p14:creationId xmlns:p14="http://schemas.microsoft.com/office/powerpoint/2010/main" val="371524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Second case:</a:t>
            </a:r>
            <a:br>
              <a:rPr lang="en-GB" dirty="0" smtClean="0"/>
            </a:br>
            <a:r>
              <a:rPr lang="en-GB" dirty="0" smtClean="0"/>
              <a:t>Single strap – constant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8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1e8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5" cy="27018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5" cy="2701899"/>
          </a:xfrm>
          <a:prstGeom prst="rect">
            <a:avLst/>
          </a:prstGeom>
        </p:spPr>
      </p:pic>
      <p:sp>
        <p:nvSpPr>
          <p:cNvPr id="15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  <a:p>
            <a:pPr algn="ctr"/>
            <a:r>
              <a:rPr lang="fr-FR" dirty="0" smtClean="0"/>
              <a:t>0.44+i105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n_e0=1e18</a:t>
            </a:r>
          </a:p>
        </p:txBody>
      </p:sp>
    </p:spTree>
    <p:extLst>
      <p:ext uri="{BB962C8B-B14F-4D97-AF65-F5344CB8AC3E}">
        <p14:creationId xmlns:p14="http://schemas.microsoft.com/office/powerpoint/2010/main" val="271201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444208" y="2708920"/>
            <a:ext cx="1512168" cy="12075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334508" y="2715776"/>
            <a:ext cx="417799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2339752" y="276568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d_strap</a:t>
            </a:r>
            <a:endParaRPr lang="fr-FR" sz="11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Straps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22900" y="184482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475656" y="2708920"/>
            <a:ext cx="0" cy="78605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475656" y="2708920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470772" y="4005064"/>
            <a:ext cx="1152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629404" y="4005064"/>
            <a:ext cx="0" cy="8640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339752" y="2708920"/>
            <a:ext cx="0" cy="10081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470772" y="3717032"/>
            <a:ext cx="8689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475656" y="3825999"/>
            <a:ext cx="0" cy="18097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915816" y="1844824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275856" y="1926228"/>
            <a:ext cx="22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Plasma </a:t>
            </a:r>
            <a:r>
              <a:rPr lang="fr-FR" dirty="0" err="1" smtClean="0">
                <a:solidFill>
                  <a:schemeClr val="tx2"/>
                </a:solidFill>
              </a:rPr>
              <a:t>from</a:t>
            </a:r>
            <a:r>
              <a:rPr lang="fr-FR" dirty="0" smtClean="0">
                <a:solidFill>
                  <a:schemeClr val="tx2"/>
                </a:solidFill>
              </a:rPr>
              <a:t> x=</a:t>
            </a:r>
            <a:r>
              <a:rPr lang="fr-FR" dirty="0" err="1" smtClean="0">
                <a:solidFill>
                  <a:schemeClr val="tx2"/>
                </a:solidFill>
              </a:rPr>
              <a:t>x_edge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35696" y="3645024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vacuum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2629404" y="3496404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629404" y="3208372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991804" y="33117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2473499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660232" y="2715776"/>
            <a:ext cx="417799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6660232" y="2492896"/>
            <a:ext cx="4177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470084" y="4149080"/>
            <a:ext cx="148629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8070589" y="2715776"/>
            <a:ext cx="0" cy="10081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444208" y="2060848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w_strap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7197172" y="3532366"/>
            <a:ext cx="32715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7197172" y="3244334"/>
            <a:ext cx="0" cy="2880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468255" y="3275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7041267" y="283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8214605" y="3023706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h_strap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6012160" y="2730604"/>
            <a:ext cx="0" cy="11858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5195420" y="3125638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h_box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530762" y="4252446"/>
            <a:ext cx="80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w_box</a:t>
            </a:r>
            <a:endParaRPr lang="fr-FR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475656" y="4365104"/>
            <a:ext cx="113152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411760" y="2803788"/>
            <a:ext cx="21764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13034" y="4437112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d_box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1127958" y="1783849"/>
            <a:ext cx="137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Antenna</a:t>
            </a:r>
            <a:r>
              <a:rPr lang="fr-FR" dirty="0" smtClean="0"/>
              <a:t> box</a:t>
            </a:r>
            <a:br>
              <a:rPr lang="fr-FR" dirty="0" smtClean="0"/>
            </a:br>
            <a:r>
              <a:rPr lang="fr-FR" dirty="0" err="1" smtClean="0"/>
              <a:t>from</a:t>
            </a:r>
            <a:r>
              <a:rPr lang="fr-FR" dirty="0" smtClean="0"/>
              <a:t> x=0</a:t>
            </a:r>
            <a:endParaRPr lang="fr-FR" dirty="0"/>
          </a:p>
        </p:txBody>
      </p:sp>
      <p:sp>
        <p:nvSpPr>
          <p:cNvPr id="70" name="Rectangle 69"/>
          <p:cNvSpPr/>
          <p:nvPr/>
        </p:nvSpPr>
        <p:spPr>
          <a:xfrm>
            <a:off x="2195736" y="2715776"/>
            <a:ext cx="147527" cy="100811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1331641" y="3573016"/>
            <a:ext cx="864095" cy="15087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2032158" y="3212976"/>
            <a:ext cx="163578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0" idx="3"/>
          </p:cNvCxnSpPr>
          <p:nvPr/>
        </p:nvCxnSpPr>
        <p:spPr>
          <a:xfrm flipH="1">
            <a:off x="2343263" y="3219832"/>
            <a:ext cx="157700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1494554" y="308633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e_strap</a:t>
            </a:r>
            <a:endParaRPr lang="fr-FR" sz="1100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7060540" y="2636912"/>
            <a:ext cx="26958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106298" y="2308230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delta_strap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6439674" y="2636912"/>
            <a:ext cx="2205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084168" y="2375302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d_wall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550000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5e8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5" cy="2701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5" cy="2701898"/>
          </a:xfrm>
          <a:prstGeom prst="rect">
            <a:avLst/>
          </a:prstGeom>
        </p:spPr>
      </p:pic>
      <p:sp>
        <p:nvSpPr>
          <p:cNvPr id="15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  <a:p>
            <a:pPr algn="ctr"/>
            <a:r>
              <a:rPr lang="fr-FR" dirty="0" smtClean="0"/>
              <a:t>=3.16+i105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n_e0=5e18</a:t>
            </a:r>
          </a:p>
        </p:txBody>
      </p:sp>
    </p:spTree>
    <p:extLst>
      <p:ext uri="{BB962C8B-B14F-4D97-AF65-F5344CB8AC3E}">
        <p14:creationId xmlns:p14="http://schemas.microsoft.com/office/powerpoint/2010/main" val="2434085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7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10e8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5" cy="2701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5" cy="2701898"/>
          </a:xfrm>
          <a:prstGeom prst="rect">
            <a:avLst/>
          </a:prstGeom>
        </p:spPr>
      </p:pic>
      <p:sp>
        <p:nvSpPr>
          <p:cNvPr id="15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  <a:p>
            <a:pPr algn="ctr"/>
            <a:r>
              <a:rPr lang="fr-FR" dirty="0" smtClean="0"/>
              <a:t>=7.21+i105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n_e0=10e18</a:t>
            </a:r>
          </a:p>
        </p:txBody>
      </p:sp>
    </p:spTree>
    <p:extLst>
      <p:ext uri="{BB962C8B-B14F-4D97-AF65-F5344CB8AC3E}">
        <p14:creationId xmlns:p14="http://schemas.microsoft.com/office/powerpoint/2010/main" val="290268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1231154"/>
            <a:ext cx="3599996" cy="27019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0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</a:t>
            </a:r>
            <a:r>
              <a:rPr lang="fr-FR" dirty="0" err="1" smtClean="0"/>
              <a:t>Compar</a:t>
            </a: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4" y="4024364"/>
            <a:ext cx="3599993" cy="2701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2" y="4024364"/>
            <a:ext cx="3599993" cy="2701898"/>
          </a:xfrm>
          <a:prstGeom prst="rect">
            <a:avLst/>
          </a:prstGeom>
        </p:spPr>
      </p:pic>
      <p:sp>
        <p:nvSpPr>
          <p:cNvPr id="16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n_e0=10e18</a:t>
            </a:r>
          </a:p>
        </p:txBody>
      </p:sp>
    </p:spTree>
    <p:extLst>
      <p:ext uri="{BB962C8B-B14F-4D97-AF65-F5344CB8AC3E}">
        <p14:creationId xmlns:p14="http://schemas.microsoft.com/office/powerpoint/2010/main" val="248552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Configurations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979417" y="2572692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2979417" y="1569184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257717" y="1703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38237" y="2572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337837" y="264930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20127" y="2649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3481853" y="1866508"/>
            <a:ext cx="0" cy="7061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81853" y="1866508"/>
            <a:ext cx="331236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584890" y="11998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979417" y="4653136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79417" y="3649628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227807" y="41072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938237" y="465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337837" y="472974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820127" y="472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481853" y="4300044"/>
            <a:ext cx="0" cy="3530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481853" y="3946952"/>
            <a:ext cx="3312368" cy="35309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584890" y="328029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383385" y="376228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Dn_e0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23528" y="1888574"/>
            <a:ext cx="17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50620" y="4023045"/>
            <a:ext cx="159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Single gradient plasma</a:t>
            </a:r>
            <a:endParaRPr lang="fr-FR" sz="1200" dirty="0"/>
          </a:p>
        </p:txBody>
      </p:sp>
      <p:sp>
        <p:nvSpPr>
          <p:cNvPr id="29" name="ZoneTexte 10"/>
          <p:cNvSpPr txBox="1"/>
          <p:nvPr/>
        </p:nvSpPr>
        <p:spPr>
          <a:xfrm>
            <a:off x="451338" y="5373216"/>
            <a:ext cx="694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ANTITER: Base </a:t>
            </a:r>
            <a:r>
              <a:rPr lang="fr-FR" dirty="0" err="1" smtClean="0"/>
              <a:t>density</a:t>
            </a:r>
            <a:r>
              <a:rPr lang="fr-FR" dirty="0" smtClean="0"/>
              <a:t> for vacuum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n_edge</a:t>
            </a:r>
            <a:r>
              <a:rPr lang="fr-FR" dirty="0" smtClean="0"/>
              <a:t>=1e11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made for </a:t>
            </a:r>
            <a:r>
              <a:rPr lang="fr-FR" dirty="0" err="1" smtClean="0"/>
              <a:t>numerics</a:t>
            </a:r>
            <a:r>
              <a:rPr lang="fr-FR" dirty="0" smtClean="0"/>
              <a:t> but has a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low</a:t>
            </a:r>
            <a:r>
              <a:rPr lang="fr-FR" dirty="0" smtClean="0"/>
              <a:t> impact on </a:t>
            </a:r>
            <a:r>
              <a:rPr lang="fr-FR" dirty="0" err="1" smtClean="0"/>
              <a:t>kperp</a:t>
            </a:r>
            <a:r>
              <a:rPr lang="fr-FR" dirty="0" smtClean="0"/>
              <a:t> in vacuum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03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Frist case:</a:t>
            </a:r>
            <a:br>
              <a:rPr lang="en-GB" dirty="0" smtClean="0"/>
            </a:br>
            <a:r>
              <a:rPr lang="en-GB" dirty="0" smtClean="0"/>
              <a:t>Double strap – constant 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64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Configuration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979417" y="2572692"/>
            <a:ext cx="38868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 flipV="1">
            <a:off x="2979417" y="1569184"/>
            <a:ext cx="0" cy="1003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257717" y="1703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n_e0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38237" y="2572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337837" y="264930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x_plasma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20127" y="2649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3481853" y="1866508"/>
            <a:ext cx="0" cy="7061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81853" y="1866508"/>
            <a:ext cx="331236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584890" y="11998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n_e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23528" y="1888574"/>
            <a:ext cx="17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29" name="ZoneTexte 10"/>
          <p:cNvSpPr txBox="1"/>
          <p:nvPr/>
        </p:nvSpPr>
        <p:spPr>
          <a:xfrm>
            <a:off x="361208" y="3140968"/>
            <a:ext cx="19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r>
              <a:rPr lang="fr-FR" dirty="0" smtClean="0"/>
              <a:t>n_e0=1e18</a:t>
            </a:r>
          </a:p>
        </p:txBody>
      </p:sp>
      <p:sp>
        <p:nvSpPr>
          <p:cNvPr id="30" name="ZoneTexte 33"/>
          <p:cNvSpPr txBox="1"/>
          <p:nvPr/>
        </p:nvSpPr>
        <p:spPr>
          <a:xfrm>
            <a:off x="7222289" y="1384517"/>
            <a:ext cx="167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err="1" smtClean="0"/>
              <a:t>Units</a:t>
            </a:r>
            <a:r>
              <a:rPr lang="fr-FR" sz="1200" dirty="0" smtClean="0"/>
              <a:t>:</a:t>
            </a:r>
          </a:p>
          <a:p>
            <a:r>
              <a:rPr lang="fr-FR" sz="1200" dirty="0" err="1" smtClean="0"/>
              <a:t>Lengths</a:t>
            </a:r>
            <a:r>
              <a:rPr lang="fr-FR" sz="1200" dirty="0" smtClean="0"/>
              <a:t>: m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m-3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!! ANTITIER </a:t>
            </a:r>
          </a:p>
          <a:p>
            <a:r>
              <a:rPr lang="fr-FR" sz="1200" dirty="0" err="1" smtClean="0"/>
              <a:t>Density</a:t>
            </a:r>
            <a:r>
              <a:rPr lang="fr-FR" sz="1200" dirty="0" smtClean="0"/>
              <a:t>: cm-3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21" y="3679425"/>
            <a:ext cx="3599999" cy="270190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1560" y="4405848"/>
            <a:ext cx="3456384" cy="1880295"/>
            <a:chOff x="323528" y="4293096"/>
            <a:chExt cx="3456384" cy="1880295"/>
          </a:xfrm>
        </p:grpSpPr>
        <p:cxnSp>
          <p:nvCxnSpPr>
            <p:cNvPr id="31" name="Connecteur droit avec flèche 2"/>
            <p:cNvCxnSpPr/>
            <p:nvPr/>
          </p:nvCxnSpPr>
          <p:spPr>
            <a:xfrm>
              <a:off x="323528" y="5727447"/>
              <a:ext cx="2194005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"/>
            <p:cNvCxnSpPr/>
            <p:nvPr/>
          </p:nvCxnSpPr>
          <p:spPr>
            <a:xfrm flipV="1">
              <a:off x="1653437" y="4723939"/>
              <a:ext cx="0" cy="100350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10"/>
            <p:cNvSpPr txBox="1"/>
            <p:nvPr/>
          </p:nvSpPr>
          <p:spPr>
            <a:xfrm>
              <a:off x="1619672" y="4809599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n_e0</a:t>
              </a:r>
              <a:endParaRPr lang="fr-FR" dirty="0"/>
            </a:p>
          </p:txBody>
        </p:sp>
        <p:sp>
          <p:nvSpPr>
            <p:cNvPr id="37" name="ZoneTexte 11"/>
            <p:cNvSpPr txBox="1"/>
            <p:nvPr/>
          </p:nvSpPr>
          <p:spPr>
            <a:xfrm>
              <a:off x="2524948" y="551515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38" name="ZoneTexte 12"/>
            <p:cNvSpPr txBox="1"/>
            <p:nvPr/>
          </p:nvSpPr>
          <p:spPr>
            <a:xfrm>
              <a:off x="2072906" y="5804059"/>
              <a:ext cx="1707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x_ant</a:t>
              </a:r>
              <a:r>
                <a:rPr lang="fr-FR" dirty="0" smtClean="0"/>
                <a:t>=</a:t>
              </a:r>
              <a:r>
                <a:rPr lang="fr-FR" dirty="0" err="1" smtClean="0"/>
                <a:t>x_plasma</a:t>
              </a:r>
              <a:endParaRPr lang="fr-FR" dirty="0"/>
            </a:p>
          </p:txBody>
        </p:sp>
        <p:sp>
          <p:nvSpPr>
            <p:cNvPr id="39" name="ZoneTexte 13"/>
            <p:cNvSpPr txBox="1"/>
            <p:nvPr/>
          </p:nvSpPr>
          <p:spPr>
            <a:xfrm>
              <a:off x="1486537" y="5782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cxnSp>
          <p:nvCxnSpPr>
            <p:cNvPr id="40" name="Connecteur droit 15"/>
            <p:cNvCxnSpPr/>
            <p:nvPr/>
          </p:nvCxnSpPr>
          <p:spPr>
            <a:xfrm flipV="1">
              <a:off x="1653437" y="5021263"/>
              <a:ext cx="0" cy="70618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17"/>
            <p:cNvCxnSpPr/>
            <p:nvPr/>
          </p:nvCxnSpPr>
          <p:spPr>
            <a:xfrm>
              <a:off x="497967" y="5021263"/>
              <a:ext cx="1160965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18"/>
            <p:cNvSpPr txBox="1"/>
            <p:nvPr/>
          </p:nvSpPr>
          <p:spPr>
            <a:xfrm>
              <a:off x="1384773" y="4293096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n_e</a:t>
              </a:r>
              <a:endParaRPr lang="fr-FR" dirty="0"/>
            </a:p>
          </p:txBody>
        </p:sp>
        <p:cxnSp>
          <p:nvCxnSpPr>
            <p:cNvPr id="43" name="Connecteur droit 15"/>
            <p:cNvCxnSpPr/>
            <p:nvPr/>
          </p:nvCxnSpPr>
          <p:spPr>
            <a:xfrm flipV="1">
              <a:off x="2195736" y="5384765"/>
              <a:ext cx="0" cy="32944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ZoneTexte 10"/>
          <p:cNvSpPr txBox="1"/>
          <p:nvPr/>
        </p:nvSpPr>
        <p:spPr>
          <a:xfrm>
            <a:off x="2627784" y="3513782"/>
            <a:ext cx="19785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ANTITER uses a </a:t>
            </a:r>
            <a:r>
              <a:rPr lang="fr-FR" dirty="0" err="1" smtClean="0"/>
              <a:t>slightly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system </a:t>
            </a:r>
          </a:p>
        </p:txBody>
      </p:sp>
      <p:sp>
        <p:nvSpPr>
          <p:cNvPr id="45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6493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1e8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2" y="4024364"/>
            <a:ext cx="3599999" cy="2701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1154"/>
            <a:ext cx="3599999" cy="27019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4024364"/>
            <a:ext cx="3599999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taken</a:t>
            </a:r>
            <a:r>
              <a:rPr lang="fr-FR" sz="1400" dirty="0" smtClean="0"/>
              <a:t> constant but </a:t>
            </a:r>
            <a:r>
              <a:rPr lang="fr-FR" sz="1400" dirty="0" err="1" smtClean="0"/>
              <a:t>could</a:t>
            </a:r>
            <a:r>
              <a:rPr lang="fr-FR" sz="1400" dirty="0" smtClean="0"/>
              <a:t> have the </a:t>
            </a:r>
            <a:r>
              <a:rPr lang="fr-FR" sz="1400" dirty="0" err="1" smtClean="0"/>
              <a:t>usual</a:t>
            </a:r>
            <a:r>
              <a:rPr lang="fr-FR" sz="1400" dirty="0" smtClean="0"/>
              <a:t> 1/R </a:t>
            </a:r>
            <a:r>
              <a:rPr lang="fr-FR" sz="1400" dirty="0" err="1" smtClean="0"/>
              <a:t>dependency</a:t>
            </a:r>
            <a:endParaRPr lang="fr-FR" sz="1400" dirty="0" smtClean="0"/>
          </a:p>
        </p:txBody>
      </p:sp>
      <p:sp>
        <p:nvSpPr>
          <p:cNvPr id="45" name="ZoneTexte 10"/>
          <p:cNvSpPr txBox="1"/>
          <p:nvPr/>
        </p:nvSpPr>
        <p:spPr>
          <a:xfrm>
            <a:off x="3664699" y="3916213"/>
            <a:ext cx="2059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ANTITER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considering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the </a:t>
            </a:r>
            <a:r>
              <a:rPr lang="fr-FR" sz="1400" dirty="0" err="1" smtClean="0"/>
              <a:t>fast</a:t>
            </a:r>
            <a:r>
              <a:rPr lang="fr-FR" sz="1400" dirty="0" smtClean="0"/>
              <a:t> </a:t>
            </a:r>
            <a:r>
              <a:rPr lang="fr-FR" sz="1400" dirty="0" err="1" smtClean="0"/>
              <a:t>magneto-sonic</a:t>
            </a:r>
            <a:r>
              <a:rPr lang="fr-FR" sz="1400" dirty="0" smtClean="0"/>
              <a:t> </a:t>
            </a:r>
            <a:r>
              <a:rPr lang="fr-FR" sz="1400" dirty="0" err="1" smtClean="0"/>
              <a:t>wave</a:t>
            </a:r>
            <a:r>
              <a:rPr lang="fr-FR" sz="1400" dirty="0" smtClean="0"/>
              <a:t> (FMW) </a:t>
            </a:r>
            <a:r>
              <a:rPr lang="fr-FR" sz="1400" dirty="0" err="1" smtClean="0"/>
              <a:t>so</a:t>
            </a:r>
            <a:r>
              <a:rPr lang="fr-FR" sz="1400" dirty="0" smtClean="0"/>
              <a:t> the </a:t>
            </a:r>
            <a:r>
              <a:rPr lang="fr-FR" sz="1400" dirty="0" err="1" smtClean="0"/>
              <a:t>palsma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described</a:t>
            </a:r>
            <a:r>
              <a:rPr lang="fr-FR" sz="1400" dirty="0" smtClean="0"/>
              <a:t> by eps1 ( </a:t>
            </a:r>
            <a:r>
              <a:rPr lang="fr-FR" sz="1400" dirty="0" err="1" smtClean="0"/>
              <a:t>Stix</a:t>
            </a:r>
            <a:r>
              <a:rPr lang="fr-FR" sz="1400" dirty="0" smtClean="0"/>
              <a:t> S) and eps2 (</a:t>
            </a:r>
            <a:r>
              <a:rPr lang="fr-FR" sz="1400" dirty="0" err="1" smtClean="0"/>
              <a:t>Stix</a:t>
            </a:r>
            <a:r>
              <a:rPr lang="fr-FR" sz="1400" dirty="0" smtClean="0"/>
              <a:t> D)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47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90639" y="2258938"/>
            <a:ext cx="19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r>
              <a:rPr lang="fr-FR" dirty="0" smtClean="0"/>
              <a:t>n_e0=1e18</a:t>
            </a:r>
          </a:p>
        </p:txBody>
      </p:sp>
    </p:spTree>
    <p:extLst>
      <p:ext uri="{BB962C8B-B14F-4D97-AF65-F5344CB8AC3E}">
        <p14:creationId xmlns:p14="http://schemas.microsoft.com/office/powerpoint/2010/main" val="54185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041369"/>
            <a:ext cx="5399998" cy="269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sp>
        <p:nvSpPr>
          <p:cNvPr id="29" name="ZoneTexte 10"/>
          <p:cNvSpPr txBox="1"/>
          <p:nvPr/>
        </p:nvSpPr>
        <p:spPr>
          <a:xfrm>
            <a:off x="3635896" y="1340768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30 </a:t>
            </a:r>
            <a:r>
              <a:rPr lang="fr-FR" sz="1400" dirty="0" err="1" smtClean="0"/>
              <a:t>elements</a:t>
            </a:r>
            <a:r>
              <a:rPr lang="fr-FR" sz="1400" dirty="0" smtClean="0"/>
              <a:t> in the expansion of J.</a:t>
            </a:r>
          </a:p>
          <a:p>
            <a:pPr algn="ctr"/>
            <a:r>
              <a:rPr lang="fr-FR" sz="1400" dirty="0" smtClean="0"/>
              <a:t>(</a:t>
            </a:r>
            <a:r>
              <a:rPr lang="fr-FR" sz="1400" dirty="0" err="1"/>
              <a:t>S</a:t>
            </a:r>
            <a:r>
              <a:rPr lang="fr-FR" sz="1400" dirty="0" err="1" smtClean="0"/>
              <a:t>eems</a:t>
            </a:r>
            <a:r>
              <a:rPr lang="fr-FR" sz="1400" dirty="0" smtClean="0"/>
              <a:t> </a:t>
            </a:r>
            <a:r>
              <a:rPr lang="fr-FR" sz="1400" dirty="0" err="1"/>
              <a:t>e</a:t>
            </a:r>
            <a:r>
              <a:rPr lang="fr-FR" sz="1400" dirty="0" err="1" smtClean="0"/>
              <a:t>nough</a:t>
            </a:r>
            <a:r>
              <a:rPr lang="fr-FR" sz="1400" dirty="0" smtClean="0"/>
              <a:t>, </a:t>
            </a:r>
            <a:r>
              <a:rPr lang="fr-FR" sz="1400" dirty="0" err="1" smtClean="0"/>
              <a:t>checked</a:t>
            </a:r>
            <a:r>
              <a:rPr lang="fr-FR" sz="1400" dirty="0" smtClean="0"/>
              <a:t> for convergence. </a:t>
            </a:r>
            <a:r>
              <a:rPr lang="fr-FR" sz="1400" dirty="0" err="1" smtClean="0"/>
              <a:t>Could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increased</a:t>
            </a:r>
            <a:r>
              <a:rPr lang="fr-FR" sz="1400" dirty="0" smtClean="0"/>
              <a:t>.)</a:t>
            </a:r>
          </a:p>
        </p:txBody>
      </p:sp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07904" y="29057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1e8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30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Response</a:t>
            </a:r>
            <a:r>
              <a:rPr lang="fr-FR" dirty="0" smtClean="0"/>
              <a:t> 1e8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7" cy="2701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1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10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707904" y="45718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Dipole</a:t>
            </a:r>
            <a:r>
              <a:rPr lang="fr-FR" dirty="0" smtClean="0"/>
              <a:t> </a:t>
            </a:r>
            <a:r>
              <a:rPr lang="fr-FR" dirty="0" err="1" smtClean="0"/>
              <a:t>phasing</a:t>
            </a:r>
            <a:endParaRPr lang="fr-FR" dirty="0" smtClean="0"/>
          </a:p>
          <a:p>
            <a:pPr algn="ctr"/>
            <a:r>
              <a:rPr lang="fr-FR" dirty="0" smtClean="0"/>
              <a:t>Z</a:t>
            </a:r>
            <a:r>
              <a:rPr lang="fr-FR" baseline="-25000" dirty="0" smtClean="0"/>
              <a:t>A</a:t>
            </a:r>
            <a:r>
              <a:rPr lang="fr-FR" dirty="0" smtClean="0"/>
              <a:t>=R</a:t>
            </a:r>
            <a:r>
              <a:rPr lang="fr-FR" baseline="-25000" dirty="0" smtClean="0"/>
              <a:t>A3</a:t>
            </a:r>
            <a:r>
              <a:rPr lang="fr-FR" dirty="0" smtClean="0"/>
              <a:t>+iX</a:t>
            </a:r>
            <a:r>
              <a:rPr lang="fr-FR" baseline="-25000" dirty="0" smtClean="0"/>
              <a:t>A3</a:t>
            </a:r>
          </a:p>
        </p:txBody>
      </p:sp>
      <p:sp>
        <p:nvSpPr>
          <p:cNvPr id="13" name="ZoneTexte 10"/>
          <p:cNvSpPr txBox="1"/>
          <p:nvPr/>
        </p:nvSpPr>
        <p:spPr>
          <a:xfrm>
            <a:off x="3441296" y="3574757"/>
            <a:ext cx="2261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</a:t>
            </a:r>
            <a:r>
              <a:rPr lang="fr-FR" sz="1400" baseline="-25000" dirty="0" smtClean="0"/>
              <a:t>11</a:t>
            </a:r>
            <a:r>
              <a:rPr lang="fr-FR" sz="1400" dirty="0" smtClean="0"/>
              <a:t>=(2.0-i128.4)ohm/m</a:t>
            </a:r>
          </a:p>
          <a:p>
            <a:pPr algn="ctr"/>
            <a:r>
              <a:rPr lang="fr-FR" sz="1400" dirty="0"/>
              <a:t>Z</a:t>
            </a:r>
            <a:r>
              <a:rPr lang="fr-FR" sz="1400" baseline="-25000" dirty="0"/>
              <a:t>21</a:t>
            </a:r>
            <a:r>
              <a:rPr lang="fr-FR" sz="1400" dirty="0" smtClean="0"/>
              <a:t>=(2.0-i24.7)ohm/m</a:t>
            </a:r>
            <a:endParaRPr lang="fr-FR" sz="1400" baseline="-25000" dirty="0"/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n_e0=1e18</a:t>
            </a:r>
          </a:p>
        </p:txBody>
      </p:sp>
    </p:spTree>
    <p:extLst>
      <p:ext uri="{BB962C8B-B14F-4D97-AF65-F5344CB8AC3E}">
        <p14:creationId xmlns:p14="http://schemas.microsoft.com/office/powerpoint/2010/main" val="242271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</a:t>
            </a:r>
            <a:r>
              <a:rPr lang="fr-FR" dirty="0" err="1" smtClean="0"/>
              <a:t>Conf</a:t>
            </a:r>
            <a:r>
              <a:rPr lang="fr-FR" dirty="0" smtClean="0"/>
              <a:t>. 5e8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231154"/>
            <a:ext cx="3599999" cy="27019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4024364"/>
            <a:ext cx="3599997" cy="2701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31154"/>
            <a:ext cx="3599997" cy="27019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1" y="4024364"/>
            <a:ext cx="3599997" cy="2701901"/>
          </a:xfrm>
          <a:prstGeom prst="rect">
            <a:avLst/>
          </a:prstGeom>
        </p:spPr>
      </p:pic>
      <p:sp>
        <p:nvSpPr>
          <p:cNvPr id="46" name="ZoneTexte 32"/>
          <p:cNvSpPr txBox="1"/>
          <p:nvPr/>
        </p:nvSpPr>
        <p:spPr>
          <a:xfrm>
            <a:off x="179512" y="476672"/>
            <a:ext cx="1276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Constant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plasma</a:t>
            </a:r>
            <a:endParaRPr lang="fr-FR" sz="1200" dirty="0"/>
          </a:p>
        </p:txBody>
      </p:sp>
      <p:sp>
        <p:nvSpPr>
          <p:cNvPr id="47" name="ZoneTexte 10"/>
          <p:cNvSpPr txBox="1"/>
          <p:nvPr/>
        </p:nvSpPr>
        <p:spPr>
          <a:xfrm>
            <a:off x="3707904" y="276118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f=50MHz</a:t>
            </a:r>
          </a:p>
          <a:p>
            <a:pPr algn="ctr"/>
            <a:r>
              <a:rPr lang="fr-FR" sz="1400" dirty="0" smtClean="0"/>
              <a:t>D(H)5%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90639" y="2258938"/>
            <a:ext cx="19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x_plasma</a:t>
            </a:r>
            <a:r>
              <a:rPr lang="fr-FR" dirty="0" smtClean="0"/>
              <a:t>=0.01</a:t>
            </a:r>
          </a:p>
          <a:p>
            <a:r>
              <a:rPr lang="fr-FR" dirty="0" smtClean="0"/>
              <a:t>n_e0=5e18</a:t>
            </a:r>
          </a:p>
        </p:txBody>
      </p:sp>
      <p:sp>
        <p:nvSpPr>
          <p:cNvPr id="12" name="ZoneTexte 10"/>
          <p:cNvSpPr txBox="1"/>
          <p:nvPr/>
        </p:nvSpPr>
        <p:spPr>
          <a:xfrm>
            <a:off x="3936876" y="2348880"/>
            <a:ext cx="141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n_e0=5e18</a:t>
            </a:r>
          </a:p>
        </p:txBody>
      </p:sp>
    </p:spTree>
    <p:extLst>
      <p:ext uri="{BB962C8B-B14F-4D97-AF65-F5344CB8AC3E}">
        <p14:creationId xmlns:p14="http://schemas.microsoft.com/office/powerpoint/2010/main" val="33878501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469</Words>
  <Application>Microsoft Office PowerPoint</Application>
  <PresentationFormat>Affichage à l'écran (4:3)</PresentationFormat>
  <Paragraphs>210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Single Strap Antenna</vt:lpstr>
      <vt:lpstr>Double Straps Antenna</vt:lpstr>
      <vt:lpstr>Plasma Configurations</vt:lpstr>
      <vt:lpstr>Frist case: Double strap – constant profile</vt:lpstr>
      <vt:lpstr>Plasma Configuration</vt:lpstr>
      <vt:lpstr>Plasma Conf. 1e8</vt:lpstr>
      <vt:lpstr>Plasma Conf. 1e8</vt:lpstr>
      <vt:lpstr>Plasma Response 1e8</vt:lpstr>
      <vt:lpstr>Plasma Conf. 5e8</vt:lpstr>
      <vt:lpstr>Plasma Conf. 5e8</vt:lpstr>
      <vt:lpstr>Plasma Response 5e8</vt:lpstr>
      <vt:lpstr>Plasma Conf. 10e8</vt:lpstr>
      <vt:lpstr>Plasma Conf. 10e8</vt:lpstr>
      <vt:lpstr>Plasma Response 10e8</vt:lpstr>
      <vt:lpstr>Plasma Conf. compar</vt:lpstr>
      <vt:lpstr>Plasma Conf. compar</vt:lpstr>
      <vt:lpstr>Plasma Response compar</vt:lpstr>
      <vt:lpstr>Second case: Single strap – constant profile</vt:lpstr>
      <vt:lpstr>Plasma Response 1e8</vt:lpstr>
      <vt:lpstr>Plasma Response 5e8</vt:lpstr>
      <vt:lpstr>Plasma Response 10e8</vt:lpstr>
      <vt:lpstr>Plasma Response Compar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Strap Antenna</dc:title>
  <dc:creator>HILLAIRET Julien 218595</dc:creator>
  <cp:lastModifiedBy>HILLAIRET Julien 218595</cp:lastModifiedBy>
  <cp:revision>12</cp:revision>
  <dcterms:created xsi:type="dcterms:W3CDTF">2018-05-18T12:58:06Z</dcterms:created>
  <dcterms:modified xsi:type="dcterms:W3CDTF">2018-06-14T19:40:19Z</dcterms:modified>
</cp:coreProperties>
</file>