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7838-A5C7-4512-8EE0-41B28AD82A83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3BE0-706F-49C1-8D79-48D1331F7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1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4707" r="31371" b="6671"/>
          <a:stretch/>
        </p:blipFill>
        <p:spPr bwMode="auto">
          <a:xfrm>
            <a:off x="107504" y="1320800"/>
            <a:ext cx="4744720" cy="41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r="20548" b="21514"/>
          <a:stretch/>
        </p:blipFill>
        <p:spPr bwMode="auto">
          <a:xfrm>
            <a:off x="4682480" y="1412776"/>
            <a:ext cx="4450080" cy="36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strap</a:t>
            </a:r>
            <a:r>
              <a:rPr lang="fr-FR" dirty="0" smtClean="0"/>
              <a:t> – </a:t>
            </a:r>
            <a:r>
              <a:rPr lang="fr-FR" dirty="0" err="1" smtClean="0"/>
              <a:t>lossy</a:t>
            </a:r>
            <a:r>
              <a:rPr lang="fr-FR" dirty="0" smtClean="0"/>
              <a:t> water </a:t>
            </a:r>
            <a:br>
              <a:rPr lang="fr-FR" dirty="0" smtClean="0"/>
            </a:br>
            <a:r>
              <a:rPr lang="fr-FR" dirty="0" err="1" smtClean="0"/>
              <a:t>eps</a:t>
            </a:r>
            <a:r>
              <a:rPr lang="fr-FR" baseline="-25000" dirty="0" err="1" smtClean="0"/>
              <a:t>r</a:t>
            </a:r>
            <a:r>
              <a:rPr lang="fr-FR" dirty="0" smtClean="0"/>
              <a:t>=(81-1j*$</a:t>
            </a:r>
            <a:r>
              <a:rPr lang="fr-FR" dirty="0" err="1" smtClean="0"/>
              <a:t>losses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4283968" y="4365104"/>
            <a:ext cx="14401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995936" y="594928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Radiation </a:t>
            </a:r>
            <a:r>
              <a:rPr lang="fr-FR" dirty="0" err="1" smtClean="0"/>
              <a:t>BCs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66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14" y="0"/>
            <a:ext cx="92773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08026"/>
            <a:ext cx="87144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3491880" y="69269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572000" y="692696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682262" y="539042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-25 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fr-FR" dirty="0" err="1" smtClean="0"/>
              <a:t>Parameters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6" r="19315" b="21951"/>
          <a:stretch/>
        </p:blipFill>
        <p:spPr bwMode="auto">
          <a:xfrm>
            <a:off x="4629720" y="116632"/>
            <a:ext cx="4622800" cy="363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13296" y="1844824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P_transferred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(</a:t>
            </a:r>
            <a:r>
              <a:rPr lang="fr-FR" dirty="0" err="1" smtClean="0"/>
              <a:t>Poynting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981648" y="2029490"/>
            <a:ext cx="3384376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r="18057" b="17804"/>
          <a:stretch/>
        </p:blipFill>
        <p:spPr bwMode="auto">
          <a:xfrm>
            <a:off x="323528" y="3749467"/>
            <a:ext cx="3597424" cy="282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20952" y="4725144"/>
            <a:ext cx="29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P_radiated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(</a:t>
            </a:r>
            <a:r>
              <a:rPr lang="fr-FR" dirty="0" err="1" smtClean="0"/>
              <a:t>Poynting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915816" y="4293096"/>
            <a:ext cx="118947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4105287" y="6309310"/>
            <a:ext cx="480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Convergence criterium on Z: 1% real and </a:t>
            </a:r>
            <a:r>
              <a:rPr lang="fr-FR" dirty="0" err="1" smtClean="0"/>
              <a:t>im</a:t>
            </a:r>
            <a:r>
              <a:rPr lang="fr-FR" dirty="0" smtClean="0"/>
              <a:t> parts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7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1 : size of the plasma box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34929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Increasing</a:t>
            </a:r>
            <a:r>
              <a:rPr lang="fr-FR" dirty="0" smtClean="0"/>
              <a:t> the </a:t>
            </a:r>
            <a:r>
              <a:rPr lang="fr-FR" dirty="0" smtClean="0"/>
              <a:t>propagation medium box </a:t>
            </a:r>
            <a:r>
              <a:rPr lang="fr-FR" dirty="0" smtClean="0"/>
              <a:t>size to </a:t>
            </a:r>
            <a:r>
              <a:rPr lang="fr-FR" dirty="0" err="1" smtClean="0"/>
              <a:t>see</a:t>
            </a:r>
            <a:r>
              <a:rPr lang="fr-FR" dirty="0" smtClean="0"/>
              <a:t> the size at </a:t>
            </a:r>
            <a:r>
              <a:rPr lang="fr-FR" dirty="0" err="1" smtClean="0"/>
              <a:t>which</a:t>
            </a:r>
            <a:r>
              <a:rPr lang="fr-FR" dirty="0" smtClean="0"/>
              <a:t> the port </a:t>
            </a:r>
            <a:r>
              <a:rPr lang="fr-FR" dirty="0" err="1" smtClean="0"/>
              <a:t>impedance</a:t>
            </a:r>
            <a:r>
              <a:rPr lang="fr-FR" dirty="0" smtClean="0"/>
              <a:t> converge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11808" y="2119053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losses</a:t>
            </a:r>
            <a:r>
              <a:rPr lang="fr-FR" dirty="0" smtClean="0"/>
              <a:t> = 0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/>
              <a:t>Plasma1=plasma2 </a:t>
            </a:r>
            <a:endParaRPr lang="fr-FR" dirty="0" smtClean="0"/>
          </a:p>
          <a:p>
            <a:r>
              <a:rPr lang="fr-FR" dirty="0" smtClean="0"/>
              <a:t>Radiation BC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6832" r="34245" b="12460"/>
          <a:stretch/>
        </p:blipFill>
        <p:spPr bwMode="auto">
          <a:xfrm>
            <a:off x="411808" y="2852936"/>
            <a:ext cx="4557711" cy="383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gauche 4"/>
          <p:cNvSpPr/>
          <p:nvPr/>
        </p:nvSpPr>
        <p:spPr>
          <a:xfrm>
            <a:off x="412488" y="470810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gauche 6"/>
          <p:cNvSpPr/>
          <p:nvPr/>
        </p:nvSpPr>
        <p:spPr>
          <a:xfrm rot="5400000">
            <a:off x="2281926" y="291076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gauche 7"/>
          <p:cNvSpPr/>
          <p:nvPr/>
        </p:nvSpPr>
        <p:spPr>
          <a:xfrm rot="16200000">
            <a:off x="1821514" y="6166402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10800000">
            <a:off x="4572000" y="3429000"/>
            <a:ext cx="576064" cy="4604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88552" y="38894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Plasma 2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00164" y="400506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Plasma 1 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627240" y="5589240"/>
            <a:ext cx="806388" cy="36004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48440" y="571444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131840" y="4374396"/>
            <a:ext cx="72008" cy="134004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339752" y="5714444"/>
            <a:ext cx="1016496" cy="15240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652120" y="4522183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losses</a:t>
            </a:r>
            <a:r>
              <a:rPr lang="fr-FR" dirty="0" smtClean="0"/>
              <a:t> = 0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/>
              <a:t>Plasma1=plasma2 </a:t>
            </a:r>
            <a:endParaRPr lang="fr-FR" dirty="0" smtClean="0"/>
          </a:p>
          <a:p>
            <a:r>
              <a:rPr lang="fr-FR" dirty="0" smtClean="0"/>
              <a:t>Radiation BC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3103640" y="6108576"/>
            <a:ext cx="1756391" cy="64807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77567" y="6432612"/>
            <a:ext cx="4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3565235" y="4325896"/>
            <a:ext cx="416600" cy="18002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961080" y="4132392"/>
            <a:ext cx="4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Convergence </a:t>
            </a:r>
            <a:r>
              <a:rPr lang="fr-FR" dirty="0" err="1" smtClean="0"/>
              <a:t>reached</a:t>
            </a:r>
            <a:r>
              <a:rPr lang="fr-FR" dirty="0" smtClean="0"/>
              <a:t> for </a:t>
            </a:r>
            <a:r>
              <a:rPr lang="fr-FR" dirty="0" smtClean="0"/>
              <a:t>D~&gt;0.5m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610" y="2996952"/>
            <a:ext cx="92646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925" y="2508558"/>
            <a:ext cx="486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Target </a:t>
            </a:r>
            <a:r>
              <a:rPr lang="fr-FR" dirty="0" err="1" smtClean="0">
                <a:sym typeface="Wingdings" panose="05000000000000000000" pitchFamily="2" charset="2"/>
              </a:rPr>
              <a:t>result</a:t>
            </a:r>
            <a:r>
              <a:rPr lang="fr-FR" dirty="0" smtClean="0">
                <a:sym typeface="Wingdings" panose="05000000000000000000" pitchFamily="2" charset="2"/>
              </a:rPr>
              <a:t> for </a:t>
            </a:r>
            <a:r>
              <a:rPr lang="fr-FR" dirty="0" err="1" smtClean="0">
                <a:sym typeface="Wingdings" panose="05000000000000000000" pitchFamily="2" charset="2"/>
              </a:rPr>
              <a:t>next</a:t>
            </a:r>
            <a:r>
              <a:rPr lang="fr-FR" dirty="0" smtClean="0">
                <a:sym typeface="Wingdings" panose="05000000000000000000" pitchFamily="2" charset="2"/>
              </a:rPr>
              <a:t> simulations: </a:t>
            </a:r>
            <a:r>
              <a:rPr lang="fr-FR" dirty="0" smtClean="0"/>
              <a:t>Z=0.25+21.3j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18144" y="1765653"/>
            <a:ext cx="875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« 1st </a:t>
            </a:r>
            <a:r>
              <a:rPr lang="fr-FR" dirty="0" err="1" smtClean="0">
                <a:sym typeface="Wingdings" panose="05000000000000000000" pitchFamily="2" charset="2"/>
              </a:rPr>
              <a:t>Rule</a:t>
            </a:r>
            <a:r>
              <a:rPr lang="fr-FR" dirty="0" smtClean="0">
                <a:sym typeface="Wingdings" panose="05000000000000000000" pitchFamily="2" charset="2"/>
              </a:rPr>
              <a:t> of </a:t>
            </a:r>
            <a:r>
              <a:rPr lang="fr-FR" dirty="0" err="1" smtClean="0">
                <a:sym typeface="Wingdings" panose="05000000000000000000" pitchFamily="2" charset="2"/>
              </a:rPr>
              <a:t>thumb</a:t>
            </a:r>
            <a:r>
              <a:rPr lang="fr-FR" dirty="0" smtClean="0">
                <a:sym typeface="Wingdings" panose="05000000000000000000" pitchFamily="2" charset="2"/>
              </a:rPr>
              <a:t> » : radiation medium size &gt; 4 </a:t>
            </a:r>
            <a:r>
              <a:rPr lang="fr-FR" dirty="0" err="1" smtClean="0">
                <a:sym typeface="Wingdings" panose="05000000000000000000" pitchFamily="2" charset="2"/>
              </a:rPr>
              <a:t>antenna</a:t>
            </a:r>
            <a:r>
              <a:rPr lang="fr-FR" dirty="0" smtClean="0">
                <a:sym typeface="Wingdings" panose="05000000000000000000" pitchFamily="2" charset="2"/>
              </a:rPr>
              <a:t> box </a:t>
            </a:r>
            <a:r>
              <a:rPr lang="fr-FR" dirty="0" err="1" smtClean="0">
                <a:sym typeface="Wingdings" panose="05000000000000000000" pitchFamily="2" charset="2"/>
              </a:rPr>
              <a:t>largest</a:t>
            </a:r>
            <a:r>
              <a:rPr lang="fr-FR" dirty="0" smtClean="0">
                <a:sym typeface="Wingdings" panose="05000000000000000000" pitchFamily="2" charset="2"/>
              </a:rPr>
              <a:t> size (250mm </a:t>
            </a:r>
            <a:r>
              <a:rPr lang="fr-FR" dirty="0" err="1" smtClean="0">
                <a:sym typeface="Wingdings" panose="05000000000000000000" pitchFamily="2" charset="2"/>
              </a:rPr>
              <a:t>here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(lambda ~ 6m  ~ radiation medium size &gt; lambda/6 at min?)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419872" y="6372036"/>
            <a:ext cx="3240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 [m]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75856" y="3645024"/>
            <a:ext cx="33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Antenna</a:t>
            </a:r>
            <a:r>
              <a:rPr lang="fr-FR" dirty="0" smtClean="0"/>
              <a:t> box : d=0.16 m, h=0.25m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47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Step2 : </a:t>
            </a:r>
            <a:r>
              <a:rPr lang="fr-FR" dirty="0" err="1" smtClean="0"/>
              <a:t>creating</a:t>
            </a:r>
            <a:r>
              <a:rPr lang="fr-FR" dirty="0" smtClean="0"/>
              <a:t> a </a:t>
            </a:r>
            <a:r>
              <a:rPr lang="fr-FR" dirty="0" err="1" smtClean="0"/>
              <a:t>lossy</a:t>
            </a:r>
            <a:r>
              <a:rPr lang="fr-FR" dirty="0" smtClean="0"/>
              <a:t> plasma </a:t>
            </a:r>
            <a:r>
              <a:rPr lang="fr-FR" dirty="0" err="1" smtClean="0"/>
              <a:t>surrounding</a:t>
            </a:r>
            <a:r>
              <a:rPr lang="fr-FR" dirty="0" smtClean="0"/>
              <a:t> a </a:t>
            </a:r>
            <a:r>
              <a:rPr lang="fr-FR" dirty="0" err="1" smtClean="0"/>
              <a:t>low</a:t>
            </a:r>
            <a:r>
              <a:rPr lang="fr-FR" dirty="0" smtClean="0"/>
              <a:t> or non-</a:t>
            </a:r>
            <a:r>
              <a:rPr lang="fr-FR" dirty="0" err="1" smtClean="0"/>
              <a:t>lossy</a:t>
            </a:r>
            <a:r>
              <a:rPr lang="fr-FR" dirty="0" smtClean="0"/>
              <a:t> </a:t>
            </a:r>
            <a:r>
              <a:rPr lang="fr-FR" dirty="0" smtClean="0"/>
              <a:t>plasma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r="36219" b="7929"/>
          <a:stretch/>
        </p:blipFill>
        <p:spPr bwMode="auto">
          <a:xfrm>
            <a:off x="711200" y="1664965"/>
            <a:ext cx="3482758" cy="33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48352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Plasma1, </a:t>
            </a:r>
          </a:p>
          <a:p>
            <a:r>
              <a:rPr lang="fr-FR" dirty="0" smtClean="0"/>
              <a:t>Constant </a:t>
            </a:r>
            <a:br>
              <a:rPr lang="fr-FR" dirty="0" smtClean="0"/>
            </a:br>
            <a:r>
              <a:rPr lang="fr-FR" dirty="0" err="1" smtClean="0"/>
              <a:t>losses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6204" y="40106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Plasma2, </a:t>
            </a:r>
          </a:p>
          <a:p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losses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087724" y="2564904"/>
            <a:ext cx="140415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447764" y="21955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AutoShape 7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9" descr="data:image/png;base64,iVBORw0KGgoAAAANSUhEUgAAAXIAAAD8CAYAAABq6S8VAAAABHNCSVQICAgIfAhkiAAAAAlwSFlzAAALEgAACxIB0t1+/AAAADl0RVh0U29mdHdhcmUAbWF0cGxvdGxpYiB2ZXJzaW9uIDIuMi4yLCBodHRwOi8vbWF0cGxvdGxpYi5vcmcvhp/UCwAAIABJREFUeJztnXu0JVV95z/fe7sbRo0CtkAHaMGxE4JZiZgbNA8VBYZH1giZ+IBEbZLudMgEkxlnMpKFS7OYlZU2rBkzSXxMD2FsX+AjUXoQJdAxS2YUpE0UwQx0i4o99KLlZXQRuu895zd/1K46VftUnar7On33ub+P61i1H7X3vtWX3/2d3/79fltmhuM4jpMuU0d6AY7jOM7icEHuOI6TOC7IHcdxEscFueM4TuK4IHccx0kcF+SO4ziJ0yrIJV0v6aCke1v6/ayknqTXLt3yHMdx0kLScZJuk7Q3XI9t6Pc5SU9KujmqP03SXeH5j0la1zZnF438A8AFLQufBt4F3NphPMdxnEnmKmC3mW0CdodyHdcCb6qpfxfw7vD8E8CWtglbBbmZfQF4vKXbW4C/Ag62jec4jjPhXAzsDPc7gUvqOpnZbuAH5TpJAl4NfLLt+TJrFrrS0sQnAb8cJv/Zlr7bgG0Az3zmM3/m9NNPX+z0I9n3w4eWdXxn+TBTds3LqLY+q8vvVCnnz5Q7x32JA5uNmvrRfVUXHB2No1Hjt/QZqi/PGfcd/PDDaxtqs9p6+jUvzPqVtnJE+I+95DSWm6985SuPmtnzFjPG+a96pj32eK/bfPccug94ulS1w8x2dJzqBDM7AGBmByQdP49lPhd40szmQnk/cFLbQ4sW5MCfAm8zs172x6SZ8CJ2AMzMzNiePXuWYPpm/vUdb1nW8Z3l43B/GoC5fvalcTaUZ3vZtdcffJnM+8z1qte8T7836Jvf93tB6Icr/WpZvdLvclQ3uGbNmquWy/dTRZ+ofq7Udy7qG/WZmrOhZ4q2Wate56Ly4X7pmX6oyybQbLgenquUOTQ7mOjw4VCXXe3QIQD6Tx8quvzNno+y3Ej6zmLHeOzxHl++dWOnvtMb9j5tZjMj1nM7cGJN09ULXF4xdE1dax6VpRDkM8CNQYivBy6SNGdmn16CsR3HcZYEA/r0W/t1Gsvs3KY2SY9I2hC08Q3Mz+T8KHCMpDVBKz8ZeLjtoUULcjMrvldJ+gBw80oR4uumu32NclYeU8EmcFjT1fqgnMxG9QAKzxTX8M/fq+mDMs3cwrfIXFPPv1RaSS/Kb4fVoqhFw2252Ig3o8riZCqqy8u59aKfL6ac4G7ItFJV5BQ/Cyjc99dmM0wVZpPpyvjqld6tranOHUws6i+NQBwnhjFrY5EJu4DNwPZwvanrg2Zmkj4PvBa4sevzXdwPbwC+BPy4pP2Stki6QtIVXRfnOI6zEuh3/N8i2Q6cJ2kvcF4oI2lG0nV5J0l3AJ8Azgmy9fzQ9DbgrZL2kdnM/7JtwlaN3Mwu67p6M7u8a99xcPT0bHsnZ0VyOPxq5pp5ronnGrpKu3j5/VxvWEsfpqr/9kJ5KpT7oVzWb/OZ1LDnOdqsWd2ArfsvLs4kHYuRwYprV5X9v+WbkEHrDs1T/cEzA008jJCvJZ8wLpfGpRc08TWh09o0NfLeGNJ2m9ljwDk19XuAraXyyxuefxA4az5zLoWN3HEcJwn67fuGSTLRgnxdeZvfSYpCA+9Xf0WbbOdlFGnxZWeqqUJ7D3pu4bSianluYHWMbeTtNvMSua06nz//lSz9WEN29AZvwKnShIUbZtAwB7bw6OG1pTUVdVP5IGHc8C2kMMqXLK793H6+tvKMEjyQxoCeC3LHcZy0cY3ccRwnYQyYTfCbRBcmWpD/C9/sTJbDUbjklPqhfvhXttgQ7TW7JrYTOwEOKIKGQp92E0tda+SOWLb6Vb3/hs0xjStj4HZYuAeGcrCElF9jZB3Bgoll4FkYuSOWGpW3rQlt/fREh2FuWnEcx0kag95kyvHJFuRH+WZn8uQblofiTc+SZpWH8zeOUXZVDPEgc0PBQ2ETNFePS/pvvyFkZzGaed03/KbgoaLvsKI8CBpqckMsv7ZiszMvh2emGwKFAHKXzjW5Zh4G7KXoftjwrWYCmGhB7jiOM0D0an3+02eiBblr5OkyHTTlQ5GeO7CVD6u0cfBQXp5l/jbznoaDnrtq5uW6AVVbdjm4Zyh8P3I3rHU/nB7dty7LovrVbwM2pInn9aWHClt79BUgwU3DbLPTBbnjOE6yZH7kLsiT4xlTh4/0EpwFUtjEg+aZa+JTNd4STcFDS0Y0bJtmDgNvkaKuCNEftqjnwTyFxp1r25XRI/turolHHi9xgi2VNND+2oZgoTzn15o8vH/wHaHQ0vMgoXBVp3QIK4++a+SO4zjp4hp5ohw95X7kqZN7UExRH6oP9fbyZaFBM8/D5JtTWtWYlKfLofNVT5OY2L+8XFdo6ZGtvPBaqZz2k3upVMfIk2flmvhUSfW34K1SaOSRF0tKGCqSpE0aEy3IHcdxyrhpJUGOco08eaat3vN3ah5eE2XtPY/+nIr8x+eDFdp0dW21ibYsKtcOmEd95t8+qrbrItCyRiMv+jRcqwdLBI+Z2Dbej54tpb7NNfHck0W5Jt5PT7M1xGFL07bfxkQLcsdxnJwsICi9P0BdcEHuOM6qwTc7E+RouWklWYLiNBWZVqaDHeDp/tr4ieEh8tzlLSH8C2UonL9k+ihOGpquNsmqQTlAaeOwmmOcuG9NiH6TaaUuiKg4ZrNwN8z7Rom3ShuxuUtiYWLpJ2xaMdGz9NbdhYkW5I7jOGX6rpGnh7sfpku+yVlo3g0aeu2zxabh8rrIDdwFq26IWU04AzQ/fad4Jg/UKY2TJ7yajtwQR0TDN4bmh9cTBwrBYBOzOFWoX9XEixD+8ulF/YbEWgkGBGWbnZMp8ibzp3Icx4nwzc5EcRt5ukwVqmWoCMXpIvKl+dnpJQgQagrOGdmnpKTmgSdFWtlQn2vddV8WivEKd8OgOcch/KU+Q7byyFxfjgfK3Qzz8fLDIorgoelqPxiRWGvt8n7bWS56E+pH3vrnSdL1kg5Kureh/dck3RM+X5T000u/TMdxnMWRR3Z2+SwGScdJuk3S3nA9tqHf5yQ9KenmqP4jku6XdG+Qv607+1008g8AfwF8sKH9W8ArzewJSRcCO4CXdhh32XEbeboUtvAoc9TUUGw6Q+rIbL9Q3xdMf7pdc4v7VDX0XDWuHvFm5FrwoOdQGH/hpVK1YVfGbwgWsii4p/wO8tdS2NWbvFhK73aQSKtatgS9VqCaEGwZuQrYbWbbJV0Vym+r6Xct8Azgt6L6jwBvDPcfBbYC7xs1YetPZWZfAB4f0f5FM3siFO8ETm4b03EcZ9xkSbOWXyMHLgZ2hvudwCW16zHbDfygpv4WCwBfpoNMXWob+Rbgs02NkrYB2wA2bty4xFMPc7Q8jW2qFEmyIhv5VJ2NPNba49OLF6CZd8nJEXuTVJ/JQ9uri+vnKvP04AcY+JjXjzvwJx9OgBVr3sUXmRo/couTZTV4sahGi89/jKLPVHq2ZkPMdg/RXy9pT6m8w8x2dHz2BDM7AGBmByQdP5915gSTypuA32vru2SCXNKryAT5Lzb1CS9iB8DMzEyauyWO4ySJGfMJCHrUzGaaGiXdDpxY03T1QtbWwHuBL5jZHW0dl0SQS/op4DrgQjN7bCnGXAqOlh/1NjGE//6mR9nIm04vLvdtUchyG+q66V5zn2DVXhPbyGvGHlKubdjnfCjBVqRtD/mXlwaOtXfrN7fHUZ9NXizl8zly3/I8He5UL/c1T08jBy1ZQJCZnds4i/SIpA1BG98AHJzv+JLeCTyPYft5LYs2BknaCPw18CYze2Cx4zmO4ywHRqaRd/kskl3A5nC/GbhpPg9L2gqcD1xm1iECjg4auaQbgLPJbEb7gXcSjmQ1s/cD7wCeC7xXEsDcqK8kjuM4R4oxHSyxHfi4pC3AQ8DrACTNAFeY2dZQvgM4HXhWkK1bzOxW4P3Ad4AvBZn612Z2zagJWwW5mV3W0r6VzD1mxeEBQenTGGY/YrOz0cRSbpuOq3M3uw5uhw196r62D5k+ak77KcL4i83Iahj/UKBQaaAiWCh3O4zdESsh+lTGKdwRcxNLERBUOudzTX34fr+fnmnF0FgOlgjm5XNq6vdQkpVm9vKG5+dt8p7oyE7HcZwcA2Y910p6+GZn+kxRbyKcLtc3aeI1mnmuNfdCQEsvuNGtm8cmWKx551re2hptz4qNy3AtNi5Lm51FGH81edaQVl0J0Y+ChfrVDdLYHREGGnesvQ+CiIbP+Sw2O6PwfesQMLXykOcjdxzHSRljbJGdY2eiBfnRanYhcyaJEPjVppmX6xZArnmvm+rV1tfV5QFBoxJsFWH8lvfNg4my5rpAoSIv2JQqfRvdEaExsVZRju3sDOzocfi+knQ/9BOCHMdxksZMrpGnyNolSGfqHCkW8m2qRTNvqmtbidXb0QsNvSZ4KLYh5wm2+jXh9gOtvRosVGjiU3lYfGn8/L4p5W2Ndq0m23hcLnmk5Db9OHy/X791saLJNjvTOxCjCxMtyB3HcQb4mZ1JcrQm0x62Osg11qq2mx+o3ODMEp4I3kqjbOQNmnmu0fZLvzv9qQZNvEFDBzDrVerycxjqbNmFrTryThn4lw8fRtGU8rY4LGJ6+JDnwmslspX3I0+XysESuZY+Fa0/we2nbLNzMmXCRAtyx3GcMmOK7Bw7Lsgdx1kVjCuy80gw0YL8KE3mX9/VQfadfio2seRmh3mYzXplMwlV00mvKGe/K0dNNQeR5aaOfoP74bqSvaEwqYR15+6Haxh2RyyChaZys0i+2ZkHCtWcKhTlFC/6FoFCeXtpoQ2bnPEmaGUjs1812dTlLE8JP3zZcRwnYcxgNtEj6tqYaEG+dkL/+q4KCoU1SrC9ELfEhSbYKrrkp/tUtfWmAKHsmRb3w+mB2jsUxp9r17mGHrThqvthNZx/KLFWtOmZFcIlPk0oDt0vz1No6c05y1MhM61MpkxI8J/DcRxnYXhkZ4IcpYn+8SabXPuNNPN+B8280KDr/qNt0MTzJFq5rbxXUn/7eTrk6XzmbNyjRrgf5lp64c4Y7Od1boF54q7pvC3UN7kjQofEWtNV7R5KqWgjjXwoUKgm9W3hflhc0xOI7n7oOI6TPG5aSZK1rpGnT4NmXs3p2t1uXmjrmqqUi0NIRvx3nmvtR0XaaF0If/5tYF0UGNQLKm75vM+87yCNbIMXSym97MCOnpXzU+2Lcm47Lx8S0ZLGlhE28sKeHtnKU2OpzuxcabikcxxnVZB5rSTqN9mCC3LHcVYFHhDkOI4zAbhpxXEcJ2Hca8VxHGcCmFSvldafStL1kg5KurehXZL+TNI+SfdIesnSL9NxHGdxmIk5m+r0WQySjpN0m6S94XpsQ7/PSXpS0s0N7X8u6Ydd5uyy4g8AF4xovxDYFD7bgPd1mdhxHGfc9E2dPovkKmC3mW0CdodyHdcCb6prkDQDHNN1wlZBbmZfAB4f0eVi4IOWcSdwjKQNXRfgOI4zDnIb+RgE+cXAznC/E7ikdj1mu4EfxPWSpsmE/H/qOuFSGIxOAr5bKu8PdUNI2iZpj6Q93/ve95ZgasdxnO7MQ5Cvz2VV+GybxzQnmNkBgHA9fp7LvBLYlY/RhaXY7Kz781Ub9mVmO4AdADMzM2mGhjmOkyTz9CN/1Mxmmhol3Q6cWNN09ULWVhr3R4HXAWfP57mlEOT7gVNK5ZOBh5dgXMdxnCVlqfzIzezcpjZJj0jaYGYHgpn54DyGPhN4IbBP2eEnz5C0z8xeOOqhpTCt7ALeHLxXXgZ8fz5fCRzHccaBGcz1pzp9FskuYHO43wzc1H2N9hkzO9HMTjWzU4Gn2oQ4dNDIJd1Apuavl7QfeCewNkz6fuAW4CJgH/AU8OtdF+04jjNOxhQQtB34uKQtwENkppLcE+UKM9sayncApwPPCrJ1i5ndupAJWwW5mV3W0m7A7yxkcsdxnHExrlwrZvYYcE5N/R5ga6n88g5jPavLnB7Z6TjOqsHGo5GPHRfkjuOsGjxpluM4TsKYedIsx3GcxFFxytOk4YLccZxVg9vIHcdxEsbzkTuO46SOZXbyScQFueM4qwb3WnEcx0kY881Ox3Gc9HHTiuM4TuK414rjOE7CmLkgdxzHSR53P3Qcx0kct5E7juMkjCH67rXiOI6TNhOqkLsgdxxnleCbnY7jOBPAhKrkLsgdx1k1uEbuOI6TMAb0+y7IHcdx0sUA18gdx3HSZlL9yDs5VUq6QNL9kvZJuqqmfaOkz0v6B0n3SLpo6ZfqOI6zSKzjZxFIOk7SbZL2huuxDf0+J+lJSTdH9ZL0R5IekPSPkn63bc5WQS5pGngPcCFwBnCZpDOibm8HPm5mZwKXAu9tG9dxHGe8CLNun0VyFbDbzDYBu0O5jmuBN9XUXw6cApxuZj8B3Ng2YReN/Cxgn5k9aGaHw6AXR30MeHa4fw7wcIdxHcdxxssYNHIy+bgz3O8ELqlditlu4Ac1Tb8NXGNm/dDvYNuEXQT5ScB3S+X9oa7MHwJvlLQfuAV4S4dxHcdxxoeB9dXpA6yXtKf02TaPmU4wswMA4Xr8PFf6L4E3hHk/K2lT2wNdNjvrvmfEf7MuAz5gZv9F0s8BH5L0k/lflGKg7GVsA9i4cWOHqR3HcZaSzmaTR81spnEU6XbgxJqmqxeyqoijgKfNbEbSvwGuB14+6oEugnw/mb0m52SGTSdbgAsAzOxLko4G1gOVrwRmtgPYATAzMzOh+8eO46xYlkjqmNm5TW2SHpG0wcwOSNpAJAc7sB/4q3D/KeB/tj3QxbRyN7BJ0mmS1pFtZu6K+jwEnAMg6SeAo4HvdVy04zjOeBiPjXwXsDncbwZumufznwZeHe5fCTzQ9kCrIDezOeBK4FbgH8m8U+6TdI2k14Ru/wH4TUlfA24ALjebVI9Nx3GSJA8I6vJZHNuB8yTtBc4LZSTNSLou7yTpDuATwDmS9ks6v/T8r0j6OvDHwNa2CTsFBJnZLWSbmOW6d5TuvwH8QpexHMdxjhTjUC/N7DGChSKq30NJKJtZrd3bzJ4Efmk+c3pkp+M4qwfPteI4jpM2mlCDrwtyx3FWB0uzkbkicUHuOM4qYUk2MlckLsgdx1k9uEbuOI6TOP32LinigtxxnNWBHyzhOI6TPu614jiOkzoTKsg7nRDkOI7jrFxcI3ccZ9XgphXHcZyUMTxE33EcJ3lcI3ccx0kbN604juOkjgtyx3GcxHFB7jiOky4yN604juOkj3utOI7jpI1r5I7jOKnjgtxxHCdh3EbuOI4zAUyoIO+UNEvSBZLul7RP0lUNfV4v6RuS7pP00aVdpuM4zuJRv9tnUXNIx0m6TdLecD22od/nJD0p6eao/hxJfy/pq5L+t6QXts3ZKsglTQPvAS4EzgAuk3RG1GcT8AfAL5jZi4B/1zau4zjOhHIVsNvMNgG7Q7mOa4E31dS/D/g1M3sx8FHg7W0TdtHIzwL2mdmDZnYYuBG4OOrzm8B7zOwJADM72GFcx3Gc8WIdP4vjYmBnuN8JXFK7FLPdwA8aVvnscP8c4OG2CbvYyE8Cvlsq7wdeGvX5MQBJ/weYBv7QzD7XYWzHcZzxML/NzvWS9pTKO8xsR8dnTzCzAwBmdkDS8fNYJcBW4BZJ/wz8E/Cytge6CPI6D/r4dawBNgFnAycDd0j6STN7sjKQtA3YBrBx48YOUzuO4ywh3QX5o2Y209Qo6XbgxJqmqxewqph/D1xkZndJ+n3gv5IJ90a6CPL9wCml8skMq/r7gTvNbBb4lqT7yQT73eVO4S/aDoCZmZkJ3T92HGfFskRSx8zObWqT9IikDUEb3wB0NjVLeh7w02Z2V6j6GNBq3ehiI78b2CTpNEnrgEuBXVGfTwOvCgtZT2ZqebDj2h3HcZYdMR6vFTL5uDncbwZumsezTwDPkfRjoXwe8I9tD7Vq5GY2J+lK4FYy+/f1ZnafpGuAPWa2K7T9K0nfAHrA75vZY/NYvOM4zvIyvoCg7cDHJW0BHgJeByBpBrjCzLaG8h3A6cCzJO0HtpjZrZJ+E/grSX0ywf4bbRN2Cggys1uAW6K6d5TuDXhr+DiO46xMxiDIgxJ7Tk39Hkq2bjN7ecPznwI+NZ85PbLTcZzVw4TuzLkgdxxn1eC5VhzHcVLHBbnjOE7C2JJ4pKxIXJA7jrN6cI3ccRwnbdxG7jiOkzouyB3HcRJmaTIbrkhckDuOsyoQblpxHMdJHhfkjuM4qeOC3HEcJ3FckDuO4yTM+LIfjh0X5I7jrB5ckDuO46SNh+g7juMkjptWHMdxUsYDghzHcSYAF+SO4zjp4pGdjuM4E4D6kynJXZA7jrM6cBu54zhO+kyqaWXqSC/AcRxnbFjHzyKQdJyk2yTtDddja/q8WNKXJN0n6R5Jbyi1nSbprvD8xySta5uzkyCXdIGk+yXtk3TViH6vlWSSZrqM6ziOM05k3T6L5Cpgt5ltAnaHcsxTwJvN7EXABcCfSjomtL0LeHd4/glgS9uErYJc0jTwHuBC4AzgMkln1PT7EeB3gbvaxnQcxzkijEEjBy4Gdob7ncAlQ8swe8DM9ob7h4GDwPMkCXg18MlRz8d00cjPAvaZ2YNmdhi4MSw05j8DfwI83WFMx3Gc8WJZiH6XD7Be0p7SZ9s8ZjrBzA4AhOvxozpLOgtYB3wTeC7wpJnNheb9wEltE3bZ7DwJ+G6pvB94abSQM4FTzOxmSf9xxIK3AdsANm7c2GFqx3GcpWGefuSPmlmjiVjS7cCJNU1Xz2tN0gbgQ8BmM+sHjTymddVdBPnIgSVNAe8GLm8byMx2ADsAZmZmJnT/2HGcFYstjdgxs3Ob2iQ9ImmDmR0IgvpgQ79nA58B3m5md4bqR4FjJK0JWvnJwMNt6+liWtkPnFIqxwP/CPCTwN9J+jbwMmCXb3g6jrPSGNNm5y5gc7jfDNw0tI7ME+VTwAfN7BN5vZkZ8HngtaOej+kiyO8GNgWXmHXApWGh+cTfN7P1ZnaqmZ0K3Am8xsz2dBjbcRxnPHTd6Fy8IN8OnCdpL3BeKCNpRtJ1oc/rgVcAl0v6avi8OLS9DXirpH1kNvO/bJuw1bRiZnOSrgRuBaaB683sPknXAHvMbNfoERzHcVYG48hHbmaPAefU1O8Btob7DwMfbnj+QTInk850iuw0s1uAW6K6dzT0PXs+C3AcxxkXfrCE4zhOyhhLttm50nBB7jjOqmFSc61MtCCfLXzqndQ4FP7tZumHcnZ9OmhUszbwin3apsN1TbiurZQP2+DX/HDom19ni2ezZw71w7PhmtVlz8+Fvnn5cF7fD2P2BvPM9adCn+lKuReuc72Bn0F+n7f1w8/W72dX64Vrv+QJHO6V1wWTQWE66KlaBqZ6oU8QZupF13iMmj5TPauUk8MFueM4Trr4wRKJcsg18mSJNfHDkSaea+HZfa55T0fXqoYOA037kFU179lIQ58tjZ/3PdSrauB5udDMbaBlx5r4bCjP9rJrr9S3n2vrQTPvN1wpaeS5lq74mmvqhSZd1uKJ2lrqGdbSB9cEJaJZmuvuwEQLcsdxnAqTKccnW5DnWp2THrEmfijSxJ+usXsPbOPRtWzvjuqabOO5HRxgNmjMed2hSAM/XNjIB1p8fp9r4nOFJq5QHraR5zbxwjaea+A2bCNvsoUP7N1Vzby+T3Ydsp3X2Mhj2/hUol923bTiOI6TMga4aSU9cq3OSY/YOyXXxA9TtYNnbfWa+GzQ2mcr2vuaqK1qE4+17vL9bKyBF14r1XoYeKAUNvF+VRMva+SNXiq5fTuyg1fq8l/xIds41faauiYb+VRJix/SxItyogIx0WW3MdGC3HEcp4ybVhzHcRLHvVYS5OkJDcddDcQmldjFsOJSaLELYXA7jDY0obSpaWuq5QY3xKxPUwBQbmKpuhrCYJOzF7kf5pue/VLfNnfD2NWwfD+0qRmbWOoCguIgn3jTc5T7Yc24ybA0mQ1XJBMtyB3HcXKygKDJlOQTLcjLYdxOWrRp4mUtexBmvy67NrgWlsdrcjeMtW8YDsEvNPB88zNyNYTBJudcHOwTuRjCQAMvNjcj98PBhubg/QxpyOHZpjD88vNq6DPQtgfCrmmTcyrVzc4Uv0l0YKIFueM4ThnXyBOkHMbtpEWbJj5bcT8crYmXg4e6auKHSgmw4hD8OAAotn/DcOBPnBirV3Y/LJJiVW3jGuV+GCfLarB/V+zdLX2G3BIpafhzcTlBgeg2csdxnNTxXCtJUtbEnLTItepmjXzwb9umic9Wwu1z+3Zuw64G98SJsLL7yEsl0sQHninDYfdF+H0e9BMH+5Tv+9VyU0KsrI6oTyiP8C5pTWNb2L8Hz8Q2cSUfEJToultwSec4zurAEnWb7MBEC/KyZ4OTFvGhELEm/nR/2I+8SROvhNtHKWmL8PtIMy+H28f+4nFK2rqw+yJJVr/eR7xf6lskxYpt4Q0Jscp92rXs0jMNofhDybNK2naeHKvQxOcS91pxjdxxHCdxJlOOM9XexXEcZzJQv9/ps6g5pOMk3SZpb7geW9PnxZK+JOk+SfdIekOp7SOS7pd0r6TrJbWaFjpp5JIuAP4bMA1cZ2bbo/a3AluBOeB7wG+Y2Xe6jL2c+GZnusQmlUEI/fCpP20mlUPlvpFJ5VBkSomDfMpts5G5JDel1LofNphS4qCfct3ApJJdhnKOz8eVcIT7YRyKPyrXeLwBmnt9JOt+OB4b+VXAbjPbLumqUH5b1Ocp4M1mtlfSjwJfkXSrmT0JfAR4Y+j3UTLZ+r5RE7Zq5JKmgfcAFwJnAJdJOiPq9g/AjJn9FPBJ4E/axnUcxxknwpB1+yySi4Gd4X4ncEncwcweMLO94f5h4CDwvFC+xQLAl4GT2ybsorKeBewzswcBJN0YFvqN0qI+X+p/J4O/JkeUPFDESY/C7TA6Y/NwFGIPw2H3uYYcb2xmfeo18WKTM9rYhIEmHm9yFu6HvZognzwUv9DIq0E/VpMAKw78GXIt7NWbn8+KAAANYklEQVS4HzYEBMUbmXV91CHXeLGpGbshpuqP3V1Ir5e0p1TeYWY7Oj57gpkdyKazA5KOH9VZ0lnAOuCbUf1a4E3A77VN2EWQnwR8t1TeD7x0RP8twGfrGiRtA7YBbNy4scPUjuM4S0h3Qf6omc00NUq6HTixpunq+SxH0gbgQ8Bms6GTcN4LfMHM7mgbp4sgr8s8Vfs2JL0RmAFeWdce/qLtAJiZmVn2P+llFzUnLXKNfPi0+9xG3hx2nwf7xPbw8n2bJj5bsncPuRtGYfbxmZvltqEAoFGn/TSkpo0186wPUZ/oOircPtLam8Lws7pIE5/Lrwk6ZC+hjdzMzm1qk/SIpA1BG99AZjap6/ds4DPA283szqjtnWSmlt/qsp4uXiv7gVNK5ZOBh2sWdS7ZX6PXmNmhLpM7juOMk3F4rQC7gM3hfjNw09A6pHXAp4APmtknoratwPnAZTVaei1dNPK7gU2STgP+H3Ap8KvRxGcC/x24wMxq//ocCTwgKF1mIxt5nCyrYiOPEmDlYfd152+2aeJdUtJ2SYQ1dO7miEMimgJ/hoJ+Rtq766/VcPu8zqK+9WH4lbbZfiiH62yCGjk2roCg7cDHJW0BHgJeByBpBrjCzLYCrwdeATxX0uXhucvN7KvA+4HvAF+SBPDXZnbNqAlbBbmZzUm6EriVzP3wejO7T9I1wB4z2wVcCzwL+ESY+CEze828fnTHcZzlxBiLIDezx4Bzaur3kLkSYmYfBj7c8Py8/aY7PWBmtwC3RHXvKN032ouOJG4jT5cmDTzW1LO2+lS0g7D7sk/4aE08PzyibCNv08TrEmG1HtdW9kBp8Bcf5RPeaO9usJ1n9/VeKk1h+OU+w5p5+cSKhEjxi0QHPGLGcZxVgx8skSBuI0+XJg28SHI14nDkOBVtHq0J3TXxuREpaYsDlHuxr3jJd6BRE88uFXv33GgvlfqkWaOvdQcpN3qpFJ4peXvJRh55qcTX5HBB7jiOkzBm0Ev0D1ALLsgdx1k9uEaeHod8szNZnu7Hm51R/nAb3sCMTSqx+aRc1xR2H29slu/jzc3CpDJX3diEGpPKXBT0UxNuPxWbWEZuXHa7Ts3Z0DNTsw2n/swNb3YW7oa5JjsXXVPDBbnjOE7CGJBqjpgWJlqQu/thusQpaPPzMOuCfOJzN4c2MjskwGpyMYRSwM/c6JS0lURYcw2JsKLw+0rbfFLSRuH08eZm3fmbTeduFmH4c5H2DcObncHtUHMpuh8adAuUTI6JFuSO4zgFhm92pshTfU9jmypNia9m84MfymH3vaqb4UISYDUF+0CzJm5RuVMirCL4ZtA3DsGPD3gYuAkOhm8K/GkK8gGYmq3ON2Qrn6sG/WR1DW6HqQYEuY3ccRwncVyQp0fZjuqkRVMCrOJItv6wJ0pT4quydt2micfBPtl9R018ruyJMvpwiOpxatVrU/h9XdKsob6x7bzm2Lb4OpQQq2wjnw0DFdcw4OFZ0mNsSbPGjks6x3FWBwYsPkXtimSiBblr5OkS+4bPRbbxsm94bBsfsoOXPFDi49nafMShuyZe9Q2PNPGhMHxKfbNrbBPvFKIfhdkPea3UJMBq8iMvNPOSj/iQl8pcmNBt5CsKl3SO46wSPEQ/Sf65537kqdLkG57btiupaRts4rm2XT4koqsmXkRrQnMCrA7RmrEmXmjdHQ6JGE5uNXhmYAuvT3iVa92VQyKiOs3We6QUdvHyfa6Bx5p5Shh0PHAnOSZakDuO41TwyE7HcZzEcRt5ehz2zc5kaQvyKecLz00nc4WJpd6lEEqn2wdzSS/awIxP9im3tZlURiW1ik0qqjGTzCe3+NBpP0UwT/WZ3MSS1VU3NYsN0tkRCbFyU0rubjibXS1F90Mz91pxHMdJHtfI0+Np3+xMlnhTM9fI883JulPue5ZpxrEmXj7dvqsm3ikBVkOyq/IzQy6EczV9403NxhD9knYdux1GIfkDd8RyiH4U+BO07YGLYTaIZktfFyJ3Qwtlm01QI8ewVN0mW5hoQe44jlPgaWzTpBw04qRFbAuPg3zKYfftp9yXNPJe1d2wKRXtyARYLcE+5fvYhTC2mZfbhlPR5vV1KWmr4xQ28uhwiLKNvCnwJ3cxLAKByilq45D8wwnbyGEsaWwlHQd8DDgV+DbwejN7IurzYuB9wLPJTnL9IzP7WNTnz4FfN7Nntc051dYhDHiBpPsl7ZN0VU37UZI+FtrvknRql3Edx3HGhQHWt06fRXIVsNvMNgG7QznmKeDNZvYi4ALgTyUdkzdKmgGOqXmullaNXNI08B7gPGA/cLekXWb2jVK3LcATZvZCSZcC7wLe0HURy8XTvYn+wjHRxJp4Ye8OmvOoIJ++NZ9u31kTr0uA1R+tiVe07AabeGz3huGUtMNa9vD4RZh93icOv687JKJNE8+177L9u/BSOZxdQx+bS1Ajt7EdLHExcHa43wn8HfC26lLsgdL9w5IOAs8Dngwy91rgV4Ff7jJhF438LGCfmT1oZoeBG8NC44XvDPefBM6RJBzHcVYQ1ut1+gDrJe0pfbbNY5oTzOwAQLgeP6qzpLOAdcA3Q9WVwK58jC50UVlPAr5bKu8HXtrUx8zmJH0feC7waLTgbUD+Qn4o6f6uC10g6+M1rCB8bQvD17Ywlm1ti9TZuq7r+YuZBOAHPHHr7fbJ9R27P2pmFzQ1SrodOLGm6er5rEnSBuBDwGYz60v6UeB1DDT6TnQR5HX/SrERqUsfzGwHsKPDnEuCpD1mNjOu+eaDr21h+NoWxkpd2zjXNUowL2Csc5vaJD0iaYOZHQiC+mBDv2cDnwHebmZ3huozgRcC+8IfyGdI2mdmLxy1ni6mlf3AKaXyycDDTX0krQGeAzzeYWzHcZxJYxewOdxvBm6KO0haB3wK+KCZfSKvN7PPmNmJZnaqmZ0KPNUmxKGbIL8b2CTptDD5pWGhTQt/LfC3ZhMaQuU4jjOa7cB5kvaSOYlsh8wTRdJ1oc/rgVcAl0v6avi8eKETtppWgs37SuBWYBq43szuk3QNsMfMdgF/CXxI0j4yTfzShS5oiRmbGWcB+NoWhq9tYazUta3UdS0YM3sMOKemfg+wNdx/GPhwh7FafcgB5Iqz4zhO2nQKCHIcx3FWLi7IHcdxEidZQb6YtAGS/iDU3y/p/COwtrdK+oakeyTtlvT8UluvtPkRbyqPY22XS/peaQ1bS22bJe0Nn83xs8u8rneX1vSApCdLbcv9zq6XdFDSvQ3tkvRnYe33SHpJqW0531nbun4trOceSV+U9NOltm9L+np4Z3uWcl0d13a2pO+X/t3eUWob+bvg1GBmyX3INl2/CbyALCLqa8AZUZ9/C7w/3F8KfCzcnxH6HwWcFsaZHvPaXgU8I9z/dr62UP7hEX5vlwN/UfPsccCD4XpsuD92XOuK+r+FbNN92d9ZGP8VwEuAexvaLwI+SxZP8TLgruV+Zx3X9fP5fMCF+bpC+dvA+iP4zs4Gbl7s74J/sk+qGvli0gZcDNxoZofM7FvAvjDe2NZmZp83s6dC8U4y3/xx0OW9NXE+cJuZPW5ZJrfbyJL9HIl1XQbcsERzt2JmX2B0XMTFZP7AZllgxzEhEGQ531nruszsizbIujfO37Mu76yJxfyOrlpSFeR1aQNOaupjZnNAnjagy7PLvbYyW8i0uZyjleV2uFPSJUu4rvms7VfC1/FPSsqDwZbzvXUeO5ihTgP+tlS9nO+sC03rX+7ftfkQ/54Z8DeSvqL55RFZSn5O0tckfVbSi0LdSnpnyZBqesDFpA3olE5gEXQeX9IbgRnglaXqjZZlQ3sB8LeSvm5m36x7fpnW9r+AG8zskKQryL7VvLrjs8u5rpxLgU+aWfmol+V8Z104Ur9rnZD0KjJB/oul6l8I7+x44DZJ/zdo0ePi74Hnm9kPJV0EfBrYxAp5Z6mRqka+mLQBXZ5d7rUh6VyyBDuvMbNDeb2ZPRyuD5KlvzxznGszs8dK6/kfwM90fXY511XiUiKzyjK/sy40rX+5f9dakfRTwHXAxZYFqgCVd3aQLFR8Kc2LrZjZP5nZD8P9LcBaSetZAe8sSY60kX4hH7JvEg+SfcXON0ReFPX5HaqbnR8P9y+iutn5IEu72dllbWeSbehsiuqPBY4K9+uBvSzhRk/HtW0o3f8ycGe4Pw74VljjseH+uHGtK/T7cbJNOo3rnZXmOZXmjbtforrZ+eXlfmcd17WRbA/o56P6ZwI/Urr/InDBmN/Zifm/I9kfkYfC++v0u+Cf6H0e6QUs4pfkIuCBIBCvDnXXkGm4AEcDnwi/yF8GXlB69urw3P3AhUdgbbcDjwBfDZ9dof7nga+HX96vA1uOwNr+GLgvrOHzwOmlZ38jvM99ZEdQjW1dofyHwPbouXG8sxuAA8Asmca4BbgCuCK0i+zwlW+GNcyM6Z21res64InS79meUP+C8L6+Fv6trz4C7+zK0u/ZnZT+2NT9Lvhn9MdD9B3HcRInVRu54ziOE3BB7jiOkzguyB3HcRLHBbnjOE7iuCB3HMdJHBfkjuM4ieOC3HEcJ3H+P9I2QnJe4Pn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8"/>
          <a:stretch/>
        </p:blipFill>
        <p:spPr bwMode="auto">
          <a:xfrm rot="10800000">
            <a:off x="5105399" y="1883618"/>
            <a:ext cx="3640993" cy="303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948264" y="33350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tx2"/>
                </a:solidFill>
                <a:latin typeface="Calibri"/>
                <a:cs typeface="Calibri"/>
              </a:rPr>
              <a:t>ε</a:t>
            </a:r>
            <a:r>
              <a:rPr lang="fr-FR" dirty="0" smtClean="0">
                <a:solidFill>
                  <a:schemeClr val="tx2"/>
                </a:solidFill>
                <a:latin typeface="Calibri"/>
                <a:cs typeface="Calibri"/>
              </a:rPr>
              <a:t>" = -</a:t>
            </a:r>
            <a:r>
              <a:rPr lang="fr-FR" dirty="0" smtClean="0">
                <a:solidFill>
                  <a:schemeClr val="tx2"/>
                </a:solidFill>
              </a:rPr>
              <a:t>0.1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32240" y="2780928"/>
            <a:ext cx="1368152" cy="136815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652120" y="327395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cs typeface="Calibri"/>
              </a:rPr>
              <a:t>ε</a:t>
            </a:r>
            <a:r>
              <a:rPr lang="fr-FR" dirty="0" smtClean="0">
                <a:cs typeface="Calibri"/>
              </a:rPr>
              <a:t>"(</a:t>
            </a:r>
            <a:r>
              <a:rPr lang="fr-FR" dirty="0" err="1" smtClean="0">
                <a:cs typeface="Calibri"/>
              </a:rPr>
              <a:t>x,z</a:t>
            </a:r>
            <a:r>
              <a:rPr lang="fr-FR" dirty="0" smtClean="0">
                <a:cs typeface="Calibri"/>
              </a:rPr>
              <a:t>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775" y="1628800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PerfectE</a:t>
            </a:r>
            <a:r>
              <a:rPr lang="fr-FR" dirty="0" smtClean="0"/>
              <a:t> BC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827584" y="213285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27584" y="2132856"/>
            <a:ext cx="0" cy="252028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27584" y="4653136"/>
            <a:ext cx="26489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979712" y="4656936"/>
            <a:ext cx="0" cy="31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70076" y="4975456"/>
            <a:ext cx="6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Pout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505452" y="36481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Pin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3458248" y="3200678"/>
            <a:ext cx="0" cy="44260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286945" y="3421980"/>
            <a:ext cx="22154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460375" y="3364024"/>
            <a:ext cx="353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2425116" y="1813466"/>
            <a:ext cx="1" cy="31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635896" y="3182358"/>
            <a:ext cx="0" cy="44179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38973" y="27941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627784" y="4656936"/>
            <a:ext cx="848700" cy="122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538973" y="5877272"/>
            <a:ext cx="45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Dummy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, close to </a:t>
            </a:r>
            <a:r>
              <a:rPr lang="fr-FR" dirty="0" err="1" smtClean="0"/>
              <a:t>PerfE</a:t>
            </a:r>
            <a:r>
              <a:rPr lang="fr-FR" dirty="0" smtClean="0"/>
              <a:t> BC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5652120" y="2384207"/>
            <a:ext cx="249894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652120" y="4581128"/>
            <a:ext cx="2407987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652120" y="2380238"/>
            <a:ext cx="0" cy="220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212976"/>
            <a:ext cx="92773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8" idx="2"/>
          </p:cNvCxnSpPr>
          <p:nvPr/>
        </p:nvCxnSpPr>
        <p:spPr>
          <a:xfrm flipH="1">
            <a:off x="6660232" y="3890898"/>
            <a:ext cx="358997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4" descr="data:image/png;base64,iVBORw0KGgoAAAANSUhEUgAAAX4AAAD8CAYAAABw1c+bAAAABHNCSVQICAgIfAhkiAAAAAlwSFlzAAALEgAACxIB0t1+/AAAADl0RVh0U29mdHdhcmUAbWF0cGxvdGxpYiB2ZXJzaW9uIDIuMi4yLCBodHRwOi8vbWF0cGxvdGxpYi5vcmcvhp/UCwAAIABJREFUeJzt3XlwnIWd5vHvT5fl+5RtWWpjAzZgA77aDhkmEBIgBgbbDJYMcyypIkuxmexU7dROLanZSqZIbdXsZGdndjbZnWGyVGZ2axLJBowTTDgChBBwUPvEBz6wgW7JtuQb3zp++0e3Qke0rLbV6re73+dT1aXW+76t/kmYR6/e9+2nzd0REZHwKAt6ABERyS8Fv4hIyCj4RURCRsEvIhIyCn4RkZBR8IuIhIyCX0QkZBT8IiIho+AXEQmZiqAHyGTSpEk+Y8aMoMcQESkaGzduPOLuNdlsW5DBP2PGDGKxWNBjiIgUDTP7KNttdahHRCRkFPwiIiGj4BcRCRkFv4hIyCj4RURCRsEvIhIyCn4RkZApmeA/39nNU29+wNsfHAl6FBGRy/b6++08/dYBLnb1DPlzlUzwV5QZP/jlAZ5+60DQo4iIXLZ/+MUH/Ms7H1JZbkP+XKUT/OVlPLiontd3d9B+6nzQ44iIZO3DI2f49YFjNEQjmCn4L0vDonq6e5xnNrUGPYqISNZWb4xTZvDgwvq8PF9JBf/VNaNYMmMCq2Nx3D3ocUREBtTd46zZmOD22TVMHVudl+csqeAHaIjWs//IGWIfHQ96FBGRAb25p4PDpy6wanEkb89ZcsF/3821jKwqp6klHvQoIiIDamqJM3FkFV+6fkrenrPkgn9EVQX3z5vGC9sOcvpCV9DjiIj06+jpC7y66zAPLKijqiJ/cVxywQ/QuDjCuc5ufrq1LehRRET69dzmVrp6nMY8HuaBLILfzJ42s3Yz297P+j83sy2p23Yz6zazCal1H5rZe6l1eXtnlQWRcVw7eRTNMR3uEZHC5O40tcSZFxnH7Cmj8/rc2ezx/xBY2t9Kd/+uu8939/nAN4FfuPuxtE3uSK2PDm7U7JkZq6IRNn18gn3tn+TraUVEsrYlfoK97adZFc3v3j5kEfzu/iZwbKDtUh4GfjSoiXLkgYV1VJSZTvKKSEFqjiWorizj/nm1eX/unB3jN7MRJP8yeCZtsQMvm9lGM3ssV8+VjUmjhvHlGybz7KZWOruHvvtCRCRbZy928ZOtbdx7Uy2jqyvz/vy5PLl7P/CrPod5bnX3hcA9wJ+Y2W39PdjMHjOzmJnFOjo6cjJQYzTC0TMX+fmu9px8PRGRXHjxvUOcvtAVyGEeyG3wP0Sfwzzu3pb62A48Byzp78Hu/pS7R909WlNTk5OBbp9dw+TRw1itk7wiUkCaYnFmTBzBkpkTAnn+nAS/mY0FbgeeT1s20sxG994H7gYyXhk0VD4tbmvnsIrbRKQAHDhyhnfzWMiWSTaXc/4IeAe4zswSZvaomT1uZo+nbfYA8LK7n0lbNgV4y8y2Au8CL7j7z3I5fDYaoxF6HNZsTOT7qUVEPmN1LL+FbJlUDLSBuz+cxTY/JHnZZ/qy/cC8Kx0sV2ZOGsmSGRNYszHB1794TWC/YUVEurp78l7IlklJvnK3r8bFEQ4cOUPLhypuE5HgvLm3g/ZP8lvIlkkogv/em6YyaliFrukXkUAFUciWSSiCP1ncVsv69w7yyfnOoMcRkRA6cvoCP9/Vzu8vzG8hWyahCH6AhmiquG3bwaBHEZEQem5TqpAtoGv304Um+BdExjFLxW0iEgB3pzkWZ8H0cczKcyFbJqEJfjOjMRph88cn2HtYxW0ikj+bU4VshbC3DyEKflBxm4gEo7klzvDKcn7v5vwXsmUSquDvLW57bnMrF7tU3CYiQy/oQrZMQhX8AKsWJ4vbXnv/cNCjiEgIrH/vEGcudgd+7X660AX/bbNqmDJmGM0xVTiIyNBrbokzc9JIFs8YH/QovxG64K8oL+PBhfW8sbudQydV3CYiQ2d/x2ne/fAYDdH6gqqLCV3ww6fFbc9s0l6/iAyd1RsTlJcZKwMsZMsklME/Y9JIPjdzAqtjcdw96HFEpAR1dffwzMYEX5xdw+QxwRWyZRLK4IfkXv+HR8/y7oFs305YRCR7v9iTLGRrLKCTur1CG/z33lTL6GEVNOmVvCIyBJpjcSaNquJL108OepTPCG3wD68q5/7501TcJiI51/FJbyFbPZXlhRezhTdRHjVGI5zv7OEnW1XcJiK5s3ZzbyFbYZ3U7RXq4J9XP5brpoxWcZuI5Iy70xSLs3D6OK6dHHwhWyahDn4zoyFaz5b4CfaouE1EcmBz/AT72k8X1Ct1+8rmzdafNrN2M9vez/ovmtlJM9uSun0rbd1SM9ttZvvM7IlcDp4rDyyoo7LcaFZxm4jkQHNLnBFV5dx387SgR+lXNnv8PwSWDrDNL919fur2JICZlQPfB+4B5gAPm9mcwQw7FCaOGsadN0zhWRW3icgg9Ray3XdTLaOGVQQ9Tr8GDH53fxO4kovdlwD73H2/u18Efgwsv4KvM+QaF0c4puI2ERmkF7Yd5MzF7oK8dj9dro7xf97MtprZi2Y2N7WsDkg/fpJILSs4t82qYeqYavX0i8igNMfiXD1pJNGrCqeQLZNcBP8m4Cp3nwf8T2BtanmmRqJ++xHM7DEzi5lZrKOjIwdjZa+8zFi5qJ5f7OlQcZuIXJH9Hadp+fA4DdFIQRWyZTLo4Hf3U+5+OnV/PVBpZpNI7uGn/71TD7Rd4us85e5Rd4/W1NQMdqzL1hCtV3GbiFyx5liykO3BRQV5YOO3DDr4zWyqpX69mdmS1Nc8CrQAs8xspplVAQ8B6wb7fEPlqokjueXqCTTH4vT0qLhNRLLX1d3DM5sS3HHdZCaPLqxCtkyyuZzzR8A7wHVmljCzR83scTN7PLXJSmC7mW0F/h54yJO6gG8ALwG7gGZ33zE030ZuNEYjfHT0LO9+qOI2EcneG7s76PjkQsG+UrevAa83cveHB1j/PeB7/axbD6y/stHy754ba/n28ztobolzy9UTgx5HRIpEUyzOpFHDuKMAC9kyCfUrd/saXlXOsvnTWL/9IKdU3CYiWWj/5Dyvvd/OgwvrCrKQLZPimDKPPi1u6/c8tIjIbzy3qZXuHqchWtjX7qdT8Pdxc/1Yrp86WhUOIjIgd6c5FmfRVeO5dvKooMfJmoK/j2RxW4StiZPsPqTiNhHp36aPj/NBxxlWFdHePij4M/pNcZvqmkXkEppbEqlCttqgR7ksCv4MJoys4q45U3hOxW0i0o8zF7r46bY2fu/mWkYWcCFbJgr+fjRGk8VtP9+l4jYR+awX3ksWshVy735/FPz9+MKsGmrHVuvN2EUko+aWOFfXjGTh9MIuZMtEwd+P3uK2N/d0cPDkuaDHEZEC8kHHaWIfHWdVERSyZaLgv4SVi1LFbRtV3CYin2qOxSkvMx5YWPiFbJko+C/h0+K2hIrbRARIFrI9u6m1aArZMlHwD2DV4ggfHzvLrw+ouE1E4PVUIVsxntTtpeAfwD031jK6uoLVOskrIiQP89SMHsYd1+X/fUNyRcE/gOrKcpbNU3GbiHxayPb7C+uoKJJCtkyKd/I8WrU4Wdy2bouK20TCrLeQrbHIKhr6UvBn4aa6ZHGbDveIhJe70xSLE71qPNfUFE8hWyYK/iyYGY2p4rb3D50KehwRCcCmj4+zv+MMjUV8UreXgj9LK1LFbU2qaxYJpaaWOCOryrnvpuIqZMtEwZ+lCSOruHvOVNZubuVCV3fQ44hIHiUL2Q5yXxEWsmWSzZutP21m7Wa2vZ/1f2hm21K3t81sXtq6D83sPTPbYmaxXA4ehIZoPcfPdvLqzvagRxGRPHph20HOFmkhWybZ7PH/EFh6ifUHgNvd/WbgO8BTfdbf4e7z3T16ZSMWjt7iNvX0i4RLUyzONUVayJbJgMHv7m8C/b5s1d3fdvfjqU83APU5mq3g/Ka4bW8HbSdU3CYSBvvaT7Pxo+M0FmkhWya5Psb/KPBi2ucOvGxmG83ssRw/VyAaFkVwFbeJhMbqVCHb7y8snX3anAW/md1BMvj/U9riW919IXAP8CdmdtslHv+YmcXMLNbR0ZGrsXJu+sQRfP7qiTRvjKu4TaTEdXb38MymBF+6fjI1o4cFPU7O5CT4zexm4AfAcnc/2rvc3dtSH9uB54Al/X0Nd3/K3aPuHq2pKewOjFWLI8SPnWPDgaMDbywiRev199s5cvpi0b2Z+kAGHfxmNh14Fvhjd9+TtnykmY3uvQ/cDWS8MqjYLL1xKqOrK2jWNf0iJa23kO2LRVzIlkk2l3P+CHgHuM7MEmb2qJk9bmaPpzb5FjAR+F99LtucArxlZluBd4EX3P1nQ/A95F11ZTnL50/jxe2HOHlOxW0ipaj91Hle391R9IVsmQz4SgR3f3iA9V8DvpZh+X5g3mcfURoaoxH+34aPWbe1jT++5aqgxxGRHHumRArZMimtX2N51FvcpsM9IqXH3Vkdi7N4RvEXsmWi4L9CZsaqxRHeaz3JzjYVt4mUkthHx9l/5ExJ7u2Dgn9QVsyvo6q8TK/kFSkxvYVs95ZAIVsmCv5BGD+yirvmTmHtFhW3iZSK0xe6eGHbQe6fN60kCtkyUfAP0qpohBNnO3ll5+GgRxGRHPjp1jbOdXbTUKKHeUDBP2i3XjuJaWOraY6pwkGkFDTH4lw7eRQLp48LepQho+AfpPIyY2U0wi/3dtCq4jaRorav/RM2fXyCxmh9yRSyZaLgz4GGRfUqbhMpAc2xBBVlxgMLSqeQLRMFfw5EJozg1msn0hxTcZtIsers7uHZEixky0TBnyON0QiJ4+fYsF/FbSLF6LXeQrYSeZetS1Hw58hX5k5lTHUFTbqmX6QoNbfEmTx6GLfPLq1CtkwU/DlSXVnOigV1yeK2sypuEykmh0+d5/Xd7Ty4qL7kCtkyKf3vMI8aoxEudvWwbmtr0KOIyGV4ZlOCHqdkKxr6UvDn0I11Y5lTO0aHe0SKSLKQLcGSmROYOWlk0OPkhYI/xxqj9WxvPcWOtpNBjyIiWWj58DgHSriQLRMFf46tWJAsblutV/KKFIWmljijhlVw701Tgx4lbxT8OTZuRBV3z53Cc5tbOd+p4jaRQvbJ+U7Wv3eQ++fVMqKqNAvZMlHwD4FViyOcPKfiNpFC99NtBznX2R2qwzyg4B8St14zibpxw9XTL1LgmmNxZk8ZxfxI6RayZaLgHwJlZcbKRfW8te8IieNngx5HRDLYe/gTNn98gsZopKQL2TLJKvjN7Gkzazez7f2sNzP7ezPbZ2bbzGxh2rpHzGxv6vZIrgYvdA3RZMnTMxt1Tb9IIWqOxVOFbHVBj5J32e7x/xBYeon19wCzUrfHgP8NYGYTgG8DnwOWAN82s/FXOmwxqR8/gluvmaTiNpECdLGrh2c3tXLnDVOYOKq0C9kyySr43f1N4NglNlkO/IsnbQDGmVkt8BXgFXc/5u7HgVe49C+QktK4OELriXO8o+I2kYLy2vvtHD1zkcbFpV2/3J9cHeOvA9LPZCZSy/pb/hlm9piZxcws1tHRkaOxgnX3nCmMHV5JU4tO8ooUkuZYnCljhnHbrNIvZMskV8Gf6cyIX2L5Zxe6P+XuUXeP1tSUxn+M6spyVsyfxs92qLhNpFAcPnWeN3a3szIkhWyZ5Oq7TgDpF8LWA22XWB4aDanitudV3CZSENZsTBayNSwK17X76XIV/OuAf5O6uucW4KS7HwReAu42s/Gpk7p3p5aFxo11Y5k7bYyu6RcpAMlCtjifmzmBGSEpZMsk28s5fwS8A1xnZgkze9TMHjezx1ObrAf2A/uAfwK+DuDux4DvAC2p25OpZaHSGI2ouE2kALx74BgfHj0bulfq9pVVOYW7PzzAegf+pJ91TwNPX/5opWP5/Gn8l/W7WB1LMHfZ2KDHEQmt5lgiVchWG/QogQrnmY08Gzeiiq/MnariNpEAfVrINo3hVeVBjxMoBX+eNEbrVdwmEqBPC9nCee1+OgV/nqi4TSRYTS3hLGTLRMGfJ2VlRkNUxW0iQdhz+BO2xMNZyJaJgj+PVi5K/om5ZqPenUskn5pb4lSWh7OQLRMFfx7Vjx/B7147idWxhIrbRPLkYlcPz20ObyFbJgr+PGuIJovbfvXBkaBHEQmF194/nCxkC/m1++kU/HnWW9zWrDdjF8mL5liCqWOquW12aXSA5YKCP896i9te2n6IE2cvBj2OSEnrLWR7cFEd5WU6qdtLwR+AxsURLnb38PyWUPXVieSdCtkyU/AHYO60ZHGbevpFho6706xCtowU/AFZtTjCzoOn2N6q4jaRofDrA8f46OhZVi3W3n5fCv6ALJ9XR1VFmV7JKzJEmmNxRg+r4J4bw13IlomCPyBjR1SydO5U1qq4TSTnTvUWss1XIVsmCv4ANUYjnDrfxUs7DgU9ikhJ+cnWNs539uja/X4o+AP0O9dMVHGbyBBojiW4bspo5tXr/S8yUfAHqLe47Vf7jhI/puI2kVzYfegTtsZP0BCtVyFbPxT8AWuIRjCD1SpuE8mJJhWyDUjBH7C6ccP53WsnsSYWp1vFbSKDkixkS6iQbQDZvtn6UjPbbWb7zOyJDOv/1sy2pG57zOxE2rrutHXrcjl8qWiMRmg7eZ5f7VNxm8hgvLrrMMfPdtKoa/cvacA3WzezcuD7wF1AAmgxs3XuvrN3G3f/D2nb/3tgQdqXOOfu83M3cum5e+4Uxo2opDkWV5GUyCA0x+LJQrZZ+v/oUrLZ418C7HP3/e5+EfgxsPwS2z8M/CgXw4XFsIpyVsyv4+Udhzl+RsVtIlfi4MlzvLmng5WL6lXINoBsgr8OSL/eMJFa9hlmdhUwE3gtbXG1mcXMbIOZrejvSczssdR2sY6OjizGKi2N0d7ittagRxEpSs/0FrLpzdQHlE3wZ/rV2d9ZyIeANe6e/lLU6e4eBf4A+DszuybTA939KXePunu0piZ8f6bNmTaGm+rG0hRL4K6TvCKXo6fHaY4luOXqCVw1UYVsA8km+BNA+pmSeqC/PuGH6HOYx93bUh/3A2/w28f/JU3j4gi7Dp5ie+upoEcRKSq/PnCMj4+pkC1b2QR/CzDLzGaaWRXJcP/M1Tlmdh0wHngnbdl4MxuWuj8JuBXY2fexkrRs3jSGqbhN5LL1FrItnatCtmwMGPzu3gV8A3gJ2AU0u/sOM3vSzJalbfow8GP/7eMUNwAxM9sKvA78VfrVQPLbxg6v5J4bp/L8FhW3iWSrt5BtmQrZsjbg5ZwA7r4eWN9n2bf6fP6XGR73NnDTIOYLncZohLVb2nhpxyGWz9crD0UGsm5LGxe6VMh2OfTK3QJzy9UTiUxQcZtItlbH4lw/dTQ3q5Atawr+AlNWZjQsiqi4TSQL7x86xdbESRqjERWyXQYFfwFauahexW0iWWhuSVBZbqxQIdtlUfAXoGnjhvOFWTUqbhO5hAtd3Ty3OcHdc6YyYWRV0OMUFQV/gVqVKm57S8VtIhm9urOd42c79UrdK6DgL1B3zpnM+FRxm4h8VnMszrSx1XxBhWyXTcFfoIZVlLNiQR2vqLhN5DPaTpzjzb0qZLtSCv4C1lvctlbFbSK/5ZmNCdxh5SJdu38lFPwF7IbaMdxcP5amlriK20RSenqc5o1xfueaiUyfOCLocYqSgr/ANUYjvH/oExW3iaRsOHCU+LFzKmQbBAV/gbs/VdzWFPs46FFECkJzS5zR1RV8Ze7UoEcpWgr+Ajd2eCX33lTL81vaVNwmoXfyXCcvbj/Eivl1VFeqkO1KKfiLQEO0nk/Od/Gz7YeCHkUkUOu2qpAtFxT8ReCWmROZPmGErumX0Fsdi3ND7RhurBsT9ChFTcFfBJLFbfW8/cFRPj6q4jYJp10HT7EtcZLGaL0K2QZJwV8kVkaTxW1rNmqvX8KpORanqryMFXqfikFT8BeJ2rHDuW1WDas3JlTcJqGTLGRr5a65UxivQrZBU/AXkVWLIxxUcZuE0Ks72zlxtpNVOqmbEwr+IvLlG1LFbS063CPh0pQqZLv12klBj1ISsgp+M1tqZrvNbJ+ZPZFh/VfNrMPMtqRuX0tb94iZ7U3dHsnl8GEzrKKcBxbU8/LOQxxTcZuERNuJc/xybwcroxEVsuXIgMFvZuXA94F7gDnAw2Y2J8OmTe4+P3X7QeqxE4BvA58DlgDfNrPxOZs+hBoX19PZ7azdrOI2CYc1qUK2hkXq3c+VbPb4lwD73H2/u18Efgwsz/LrfwV4xd2Puftx4BVg6ZWNKgDXTx3DvPqxNMdU3Calr6fHWb0xzq3XTiQyQYVsuZJN8NcB6QeVE6llfT1oZtvMbI2Z9Z6ByfaxchkaUsVt77WeDHoUkSG1YX+ykE2v1M2tbII/00G1vruaPwFmuPvNwKvAP1/GY5Mbmj1mZjEzi3V0dGQxVngtm58qbtNJXilxzbE4Y1TIlnPZBH8CSP91Ww+0pW/g7kfd/ULq038CFmX72LSv8ZS7R909WlOjt1K7lDHVyeK2dVvaOHdRxW1SmnoL2ZarkC3nsgn+FmCWmc00syrgIWBd+gZmVpv26TJgV+r+S8DdZjY+dVL37tQyGaTGaIRPLnTxsx0Hgx5FZEj0FrKpdz/3Bgx+d+8CvkEysHcBze6+w8yeNLNlqc3+1Mx2mNlW4E+Br6Yeewz4DslfHi3Ak6llMkifmzmB6RNG6HCPlKzmlmQh29xpKmTLtYpsNnL39cD6Psu+lXb/m8A3+3ns08DTg5hRMigrMxqj9fy3l/fw0dEzXDVxZNAjieTMzrZTvNd6kr+8f44K2YaAXrlbxB5cVE+ZwepYIuhRRHKqt5BtuQrZhoSCv4jVjh3ObbNrWKPiNikhF7q6WbullbtVyDZkFPxFrjEa4dCp87y5V5fASml4ZedhTpzt1LX7Q0jBX+TuvGEKE0ZWsVrvziUloqklTt244SpkG0IK/iJXVZF8Y4pXdh7m6OkLAz9ApIAljp/lrX1HeHBRvQrZhpCCvwSsWhyhs9t5TsVtUuSe2diqQrY8UPCXgOumjlZxmxQ9FbLlj4K/RDQujrDn8Gm2JlTcJsXp7Q+OkjiuQrZ8UPCXiPvnTaO6UsVtUrxUyJY/Cv4SMaa6kntvrOWnW1XcJsXn5NlOfrbjECsWqJAtHxT8JaRxcbK47cXtKm6T4vL81lYudvXoME+eKPhLyOdmTuCqiSpuk+LT1BJnTu0YbqwbG/QooaDgLyFmRmM0wq8PHOPDI2eCHkckK9tbT7Kj7ZTql/NIwV9iHlyYKm7bqL1+KQ6rY3GqKspYPn9a0KOEhoK/xEwdW83tKm6TInG+s5u1W9r4ytypjBuhQrZ8UfCXoFWLIxw+dYE396i4TQrbyzsPc/JcJ41RvVI3nxT8JehL109h4sgqmlXcJgVudSxVyHaNCtnyScFfgqoqynhgQR2v7lJxmxSu3kK2lYvqKVMhW14p+EtUo4rbpMCt2Zh857gGHebJu6yC38yWmtluM9tnZk9kWP9nZrbTzLaZ2c/N7Kq0dd1mtiV1W5fL4aV/s6eMZn5knIrbpCD19DirYwl+99pJ1I9XIVu+DRj8ZlYOfB+4B5gDPGxmc/psthmIuvvNwBrgr9PWnXP3+anbshzNLVlYpeI2KVBvf3CU1hPnaNArdQORzR7/EmCfu+9394vAj4Hl6Ru4++vufjb16QZAf7sVgN+7uZbhleV6Ja8UnKZYnLHDK7l7zpSgRwmlbIK/DkhPjkRqWX8eBV5M+7zazGJmtsHMVlzBjHKFRldXcu9NtfxkaxtnL3YFPY4IACfOXuSlHYd4QIVsgckm+DOdbs940NjM/giIAt9NWzzd3aPAHwB/Z2bX9PPYx1K/IGIdHbr+PFcao/WcvtDF+vcOBT2KCADPb2njYlePTuoGKJvgTwDpB+Lqgba+G5nZncBfAMvc/TfXELp7W+rjfuANYEGmJ3H3p9w96u7RmpqarL8BubQlMycwc9JIXdMvBaOpJc7caWOYO02FbEHJJvhbgFlmNtPMqoCHgN+6OsfMFgD/SDL029OWjzezYan7k4BbgZ25Gl4GZmasXFTPuweOcUDFbRKw7a0n2XlQhWxBGzD43b0L+AbwErALaHb3HWb2pJn1XqXzXWAUsLrPZZs3ADEz2wq8DvyVuyv482zlolRxm/b6JWDNvYVs8y51mlCGWkU2G7n7emB9n2XfSrt/Zz+Pexu4aTADyuBNGVPNHddN5plNCf7srtlUlOt1e5J/5zu7Wbu5lXtunMrYEZVBjxNqSoCQaIimitv26sS5BOOlHYc4db5L77JVABT8IfHlGyYzaVQVzS2JoEeRkFodS1A/fjifv3pi0KOEnoI/JCrLPy1uO6LiNsmz+LFkIVvDoogK2QqAgj9EGqMRunqc5zapuE3ya83GBGawUtfuFwQFf4jMmjKaBdNV3Cb51d3jrNmYLGSrGzc86HEEBX/orIpG2Nt+mi3xE0GPIiHx9gdHaD1xTtfuFxAFf8jclypu0yt5JV+aWuKMG1HJXSpkKxgK/pAZXV3JfTfX8pOtB1XcJkPuxNmLvLzjMCvm1zGsQoVshULBH0KN0YiK2yQv1m5u5WJ3j67dLzAK/hBaPGO8itskL5pjCW6qG8ucaWOCHkXSKPhDyMxoiKq4TYZWbyFboy7hLDhZdfVI6Vm5sJ6/eXkPDz31DmOq1ZsiuXfiXCfDKspYNl+FbIVGwR9Sk8dU8817rmfTx8eDHkVK2O9cM4mxw7VjUWgU/CH2tS9cHfQIIhIAHeMXEQkZBb+ISMgo+EVEQkbBLyISMgp+EZGQUfCLiISMgl9EJGQU/CIiIWOF+E5MZtYBfBT0HH1MAo4EPUSWNOvQKaZ5i2lWKK55C3HWq9y9JpsNCzL4C5GZxdw9GvQc2dCsQ6eY5i2mWaG45i2mWTPRoR4RkZBR8IuIhIyCP3tPBT3AZdCsQ6eY5i2mWaG45i2mWT9Dx/hFREJGe/wiIiGj4O+HmU0ws1fMbG/q4/h+tptuZi+b2S4z22lmM/I7afazprYdY2bOZQR1AAAEK0lEQVStZva9fM6Y9vwDzmpm883sHTPbYWbbzGxVAHMuNbPdZrbPzJ7IsH6YmTWl1v86iP/uabMMNOufpf5tbjOzn5vZVUHMmTbPJedN226lmbmZBXb1TDazmllj6ue7w8z+Nd8zXhF31y3DDfhr4InU/SeA/9rPdm8Ad6XujwJGFOqsqfX/A/hX4HuF+nMFZgOzUvenAQeBcXmcsRz4ALgaqAK2AnP6bPN14B9S9x8CmgL6eWYz6x29/y6BfxfUrNnOm9puNPAmsAGIFuqswCxgMzA+9fnkoH62l3PTHn//lgP/nLr/z8CKvhuY2Rygwt1fAXD30+5+Nn8j/saAswKY2SJgCvBynubKZMBZ3X2Pu+9N3W8D2oGsXpiSI0uAfe6+390vAj8mOXe69O9jDfBlM7M8zthrwFnd/fW0f5cbgCDf/Tybny3Ad0juJJzP53B9ZDPrvwW+7+7HAdy9Pc8zXhEFf/+muPtBgNTHyRm2mQ2cMLNnzWyzmX3XzMrzOmXSgLOaWRnwN8Cf53m2vrL5uf6GmS0hubf1QR5m61UHxNM+T6SWZdzG3buAk8DEvEzXzxwpmWZN9yjw4pBOdGkDzmtmC4CIu/80n4NlkM3PdjYw28x+ZWYbzGxp3qYbhFC/566ZvQpMzbDqL7L8EhXAF4AFwMdAE/BV4P/kYr50OZj168B6d48P9Y5pDmbt/Tq1wP8FHnH3nlzMlu1TZ1jW9/K3bLbJh6znMLM/AqLA7UM60aVdct7UDsrfkvz/KGjZ/GwrSB7u+SLJv6R+aWY3uvuJIZ5tUEId/O5+Z3/rzOywmdW6+8FUAGX6Ey4BbHb3/anHrAVuYQiCPwezfh74gpl9neS5iCozO+3u/Z5cC3BWzGwM8ALwn919Q65nHEACiKR9Xg+09bNNwswqgLHAsfyMl3GOXplmxczuJPmL93Z3v5Cn2TIZaN7RwI3AG6kdlKnAOjNb5u6xvE2ZlO2/gw3u3gkcMLPdJH8RtORnxCujQz39Wwc8krr/CPB8hm1agPFm1nv8+UvAzjzM1teAs7r7H7r7dHefAfxH4F+GIvSzMOCsZlYFPEdyxtV5nK1XCzDLzGamZnmI5Nzp0r+PlcBrnjq7l2cDzpo6dPKPwLICOAZ9yXnd/aS7T3L3Gal/qxtIzp3v0B9w1pS1JE+eY2aTSB762Z/XKa9E0GeXC/VG8njtz4G9qY8TUsujwA/StrsL2Aa8B/wQqCrUWdO2/yrBXdUz4KzAHwGdwJa02/w8z3kvsIfkuYW/SC17kmQIAVQDq4F9wLvA1QH+Wx1o1leBw2k/y3VBzZrNvH22fYOArurJ8mdrwH8nucP3HvBQkD/bbG965a6ISMjoUI+ISMgo+EVEQkbBLyISMgp+EZGQUfCLiISMgl9EJGQU/CIiIaPgFxEJmf8PoFkpmDkDJV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72" y="1275546"/>
            <a:ext cx="1944216" cy="12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92857" y="3521566"/>
            <a:ext cx="6527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2500</a:t>
            </a:r>
            <a:endParaRPr lang="fr-F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7" y="1628800"/>
            <a:ext cx="4943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250"/>
            <a:ext cx="927735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81378" y="494116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-30dB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antenna</a:t>
            </a:r>
            <a:r>
              <a:rPr lang="fr-FR" dirty="0" smtClean="0"/>
              <a:t> aperture and ~BC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4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Exponential</a:t>
            </a:r>
            <a:r>
              <a:rPr lang="fr-FR" dirty="0" smtClean="0"/>
              <a:t> </a:t>
            </a:r>
            <a:r>
              <a:rPr lang="fr-FR" dirty="0" err="1" smtClean="0"/>
              <a:t>loss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68760"/>
            <a:ext cx="4362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35" y="2438400"/>
            <a:ext cx="92773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8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" y="3501008"/>
            <a:ext cx="4763585" cy="32011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PML-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37"/>
          <a:stretch/>
        </p:blipFill>
        <p:spPr bwMode="auto">
          <a:xfrm>
            <a:off x="521025" y="1484784"/>
            <a:ext cx="8096250" cy="22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8"/>
          <a:stretch/>
        </p:blipFill>
        <p:spPr bwMode="auto">
          <a:xfrm>
            <a:off x="521025" y="1706252"/>
            <a:ext cx="8096250" cy="78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491880" y="1226186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Epsr_HFSS</a:t>
            </a:r>
            <a:r>
              <a:rPr lang="fr-FR" dirty="0" smtClean="0"/>
              <a:t> = </a:t>
            </a:r>
            <a:r>
              <a:rPr lang="fr-FR" dirty="0" err="1" smtClean="0"/>
              <a:t>epsr</a:t>
            </a:r>
            <a:r>
              <a:rPr lang="fr-FR" dirty="0" smtClean="0"/>
              <a:t> . S(x)</a:t>
            </a:r>
            <a:endParaRPr lang="fr-FR" dirty="0"/>
          </a:p>
        </p:txBody>
      </p:sp>
      <p:sp>
        <p:nvSpPr>
          <p:cNvPr id="5" name="AutoShape 4" descr="data:image/png;base64,iVBORw0KGgoAAAANSUhEUgAAAXcAAAD8CAYAAACMwORRAAAABHNCSVQICAgIfAhkiAAAAAlwSFlzAAALEgAACxIB0t1+/AAAADl0RVh0U29mdHdhcmUAbWF0cGxvdGxpYiB2ZXJzaW9uIDIuMi4yLCBodHRwOi8vbWF0cGxvdGxpYi5vcmcvhp/UCwAAIABJREFUeJztnX/QbVdZ3z/P+96bIBAIEjAhCSZOLw4RseA1oHZqKL+SlEmKghOsNUHsHWyi/aGtxFhwoHRimdaiIOGKGRKLBIqNuS3XhkRlsNpArhgDSaBeI8IljDS5GEJjkvue8/SPs8971zlnrbP2r7PPfne+n5kz2Wf9fM65J8/73c961trm7gghhBgWG+s2QAghRPvIuQshxACRcxdCiAEi5y6EEANEzl0IIQaInLsQQgyQxs7dzM40sz8ws3vM7C4z++eRNmZmv2Jmh83sTjN7YdN5hRCiz5jZ+Wb2+cLvvanr+dtQ7lvAz7j7c4EXA5eb2TlzbS4A9hSvfcB7WphXCCF6iZltAu9m4vvOAV4X8YsrpbFzd/evuPuni+uHgHuA0+eaXQxc7xNuA042s9Oazi2EED3lXOCwu9/r7o8BNzDxg52xq83BzOws4AXAJ+eqTge+FLw/UpR9JTLGPibqno2NE777SU96RpsmiiHhCxeZdk3nAWt1Lo9elh+/wmS57yo7lFeestLny+6Uj9QHRV/3o/e7eyNn8cqXPMkfODoq1fZP7nz0LuCRoGi/u+8P3sd83oua2FeV1py7mT0Z+G3gX7j71+erI12i/5rFF7Qf4ClPOcO/Z+/lbZkohsb0FxQ4Bgt/VUW5jRfLZvoH2Ex9cT3O1IdlubYhdeYaJ8aM2RIy7efBBDN2R/pH50/0XzYm4NN5U/ZHxvXcXMFYH3vkv/zVYoNqPHB0xKdufnaptpun/fkj7r53SZPSPm9VtOLczWw3E8f+AXf/b5EmR4Azg/dnAPe1MbcQQrSBA+Pwr2sz1u7zGjt3MzPgN4B73P0/JZodAK4wsxuY3Jo86O4LIZl53GB0grI1RZxtlR6GTSIq2jJqvYry98hYKYXuET+RVPMR5Z5V5ok7hqVzVVH+M23Hi/UhGeVvOeUfvYtIONrYXI/Em1bBcY55ubBMCW4H9pjZ2cCXgUuAH2lr8DK0ody/H/gnwGfM7I6i7OeBZwO4+zXAQeBC4DDwMPD6FuYVQohWaUu5u/uWmV0B3AxsAte6+12tDF6Sxs7d3f8X8fhS2MaB6sFzg7GUu0iwrbJnFKYt1ifUZmPlP1X2kbKFubaFb3wsiyhnj8Xfc3H8hso/u07QpvJPjUXGlnHmLqImjjNqcUx3P8hE2K6FVrNlhBBiJzPuds1zpfTaubsZ491LbwrE45ntmHfwG4kqwLA+LC8uKij/WZW+aFJM+c+UJ1R+dK5UrD8yf2PlP46UzczVUPnnsnFic8WUf6q+BRwYybkLIcTwkHIXQoiB4cCxAT12tN/O3WB0gsIyIs522GLm/8fqYZVUWOd4/8iYIbmwTjBuKqxzPFUwUhbSNKyTWjyebhwK52oa1qm0ySozV2zxdRULqlLuQggxMBxGw/Ht/XbubmhBVaSJLmiG9VO1nFhQjSj/mIqPqvWgX1b5w7ainylLKP54/4bKP6Lso3M1Vf7ZO4+M8g/Lq2z4agFvf8i10mvnLoQQ3WGMlm/Z2VH027lvwOiEdRshesu2cl4sm5RbpCzXP3wTUds1lP/MGKm2y/pAaeWf+izRu4+Gyj97VAOL9TnlD8fVf6WjGlpgsqAq5y6EEINikucu594JirmLpUTV8GJ96viAmJqOZ9vkxg/LQmW7GOu3lNosnbkT2pJZH8jF8eso/5Tyzh5ctmTM+fLMUQ3R8VtiLOUuhBDDQsq9SwxGu9dthOgr5ZV1PFsmVtZU+efmSq8PTMsqKP868fuayj96VAMR+1pQ/tGjGkJyWUw1cYxRK4+V7gf9du5CCNEhCst0hAPjXlso1sn2/4YZ5Z1SgI2VfyZbZ3auWLZI+bmytm73aaj8s4ekVdmBm1H+md28Idk7qhZwjMd8s9Ux14lcpxBCMN3EpLCMEEIMDi2odoXBWAuqIkHZsMoMYdtYWSask02FTM0V2VCVD7ssLuRWOwohN37YfxpWSTi3lsI6ubP3Z8dK2Lp9Nny7jtjdGPlwlHsrn8TMrjWzr5rZZxP155nZg2Z2R/F6cxvzCiFEm4yxUq+dQFvK/f3Au4Drl7T5Q3d/VaVRDVzKXSTwiBoNiW5SqqRmI/VRQzL9g+t8KmRYFktvrNI/o/wrzFVL+Ydtyx7PPDNWxtaVLKj2O5hRhVY+ibt/wszOamMsIYRYB1pQrc/3mtmfAfcBP+vud+U6uGLuYhm5mHpGbcaU/ypSKcPrGX2csXWGpsq/dCplWF9D+VdY/8ge2xBT/jO2tB8eGSnPvTKfBr7V3b9hZhcCvwPsiTU0s33APoBdT31aR+YJIR7vaIdqDdz968H1QTP7NTM7xd3vj7TdD+wHeMLpZ7o2MYksKWWeqS+bDRNSS/kH19XUbKQ/8frS6wsV+ldS/tufL3HrUSXmX/oupd2YO8B4QNkynbhOMzsV+Gt3dzM7l0mWzgNdzC2EEGVwkHKfx8w+CJwHnGJmR4C3ALsB3P0a4DXAT5rZFvC3wCXuJf7sGoxPaP+vsxgINR7G4bn66DzLxy+j3KflyV99TtnXiLlH7wwic5bpX359IZUBU7Z/+aMaErlLtXGMYzp+YBZ3f12m/l1MUiWFEKKXuDOoTUy9jmgrW0YsJZIPnVPmpA4BI9Z2sayS8q8Q8y6rzGPzz/SreWeQVe7L+kTmKTN+lcyb2BxtH/nLDtqgVIZeO3chhOgKR8pdCCEGiRZUu8LAd2lBVSRYXHeLhmBmFzEXYyhNwzrlznOP1MfCLglTSy+YthnWqRCCaRzWqfG5VvEkJj2sQwghBoYDx3S2TEcY+G4pd5EgohZTynRKTAFWUv6RI21z6Y0z49Y8krfsIWl1lX92/kif1aRSJvpHylexoKrz3IUQYmA42qHaHeb47nG+nXh8ElHDFpOuMwp4+Zb6fMw9ehmfP5jruPJeVP6z9fmxYgY0PSQtKoLbVP4l7zxm2mRUfvvKXU9iEkKIweFuUu6dYWC7pNxFiqnKSkjQiLL3yDG2SeVftPVUBkWFmH9M2UZj/aGtM3Mt3oXUUv51MmBKjB+LyVeKqWeUefaOqgUmC6o6fkAIIQbGsJ6h2m/nbs6GYu4iRyam7smYfORxbdE49/HCqDLPKP8ZG1Lx+5j0jY1bRflHbMkelVBX+efUdmTSnC2VDlFrgcmC6upj7mb2WuAXgecC57r7oaDuSuANwAj4aXe/uSg/H3gnsAm8z92vzs3Tb+cuhBAd0tEO1c8CPwi8Nyw0s3OAS4DvAJ4F3Gpmzymq3w28HDgC3G5mB9z97mWTyLkLIQR0tkPV3e8BMFuY62LgBnd/FPhLMzsMnFvUHXb3e4t+NxRtd65zN4NdJ4zWbYboK5Gwy0yEZTuUkApVLPbPjV8vrBMs5KZCCUXbxmGdzIJpasNVrbBOZsG0TlgnLM8tTq8gE3LdD8g+HbgteH+kKAP40lz5i3KD9dq5CyFEV7jDsXFp536KmR0K3u8vHhEKgJndCpwa6XeVu9+UGDOmMhyif3Gyf9t67dzNnN27pNxFHI8oa4+kEkY3Ls2Xz405U19F+SfGjy/+hf0icjSn/KMLroHaJ9K2rvKPTB9PpWyu/HNHNSydvwGTsExp536/u+9NjuX+shomHAHODN6fAdxXXKfKkwwn70cIIRoyKs6Xyb1WxAHgEjM70czOBvYAnwJuB/aY2dlmdgKTRdcDucF6r9xP3L21bjNET5kufkXVdnA9TqnJJX2gvPJPzR87MiClVmMx9bjyj6j9uX6x+Wsp/4xyjqeFHi+qc0jb7Ljxz5c9sK0mHaZCvhr4VeAZwEfN7A53f6W732VmH2ayULoFXO7uo6LPFcDNTFIhr3X3u3LztPWA7GuBVwFfdffnReqNSY7mhcDDwGXu/uk25hZCiHbo5vgBd78RuDFR93bg7ZHyg8DBKvO0pdzfz+QB2Ncn6i9gcouxh8kq73sosdq7YXDiLil3ESenzGPPwwzVaFPlf1y5x9XebMh5uTKPrR/EDx6LTtWe8k8d1TDfbq5taeVfO9tm8XIVB4fpGapzuPsnzOysJU0uBq73ya/lNjM72cxOc/evtDG/EEI0ZZIto7NlqnI6i3mapwMLzt3M9gH7AE585kk8YdexTgwUO49tZc2iGo+1m68vq/zT/dM2pfrl7hKian++Ito/1me58s8e1TAzWaS0ivKP1EePZ07YEsvyaT/mPqzH7HWVLZPK31wsdN/v7nvdfe/uk5+4YrOEEOI4Y6zUayfQlXJflr+ZZMOcJ0q5iwTT/8lSamscUeZR5Z5Q/nFlvzhXmZh/0/h9W8o/tZs33qeh8p8Z32YbLhgbXk8/a6ptZDdvC3SVLdMVXSn3A8CP2YQXAw8q3i6E6Btj3yj12gm0lQr5QeA8JltyjwBvAXYDuPs1TFJ4LgQOM0mFfH0b8wohRFu4G1s7xHGXoa1smddl6h24vOq4mygsI/Kkwiq5sEwsrJO6jpWVDeuE5VUWZ5uGdWJtk2mbDcM62aMa5sZJjR+Wx8M6wcCrSIUcUFim1ztUhRCiK4YWc++1c9+wMU/e/ci6zRA9ZRr7jKnxsDyMkVZR7tE+NZV/VLlHsi6aKv+Y2k99rqbKP3tUw8xksf6L80/eLC4e5w58aws5dyGEGBhDy3PvtXPfMOfJm4+t2wzRU0ZR5Ryo9KJ+lKqPqfQWlX/2jiA6Vz3lH6ufmasl5Z9U20v6hP1yyn+mPDvXQlFjdkoOexl67dyFEKIr3GGr/MM6ek+vnfumjXnSrkfXbYboKdtqN9iuMYoox1B5x87ibqr809k6i44ivz6QyfzJZAalP1d15Z/b0BXSVPnn2s7OtfwupQkKywghxMBQzL1DNnBO2lS2jIgzmmbLBGpxFFHWo8RG7KbKPxqTT8RsR7G22fh9+buE6Jg1lH/ubqBN5V/neOaw3yqU+yozcbqm185dCCG6RAuqHbFpY54s5S4STJXtrJpeVOmp+jrKf1ZtR+ZKKueYrYv1s7ZUj9/XVf4x5R6bq67yL3s880zbmjH5urgr5i6EEAPEGClbRgghhodi7h2xwZiTNhSWEXGOpyrG1dY0nBLeas+GWJaHdY5vkloM5cTsmK+PzZsK64yiYY1ciKl6WCeXijnzuRqGdXJho9m5lo8VW8htO4Sis2WEEGKI+Gp2va6LXjv3TXNO2vzbdZshekpc2UbUMHHlHVP+scXTdCplOeU/0zaRNhm9I2hR+ceOaoh9lqbKv87xDqnrKhu+2kLZMkIIMTBcC6rdscmYkzceXrcZoqdsK++kMp+q5VzMPb6JaX6cxfHLKf+wPH8UQjPln15fyH2u6so/d1RD7HOVifmXv0tYxSam1odcG7127kII0SXKlpnDzM4H3glsAu9z96vn6i8D3gF8uSh6l7u/Lzfupo15irJlRIJRRDmPbVFtJtUui2o4pKnyjyn+9PEEi2NVUf6lN3Q1VP65oxpC6ij/cNwq8fs2cJdzn8HMNoF3Ay8HjgC3m9kBd797rumH3P2KpvMJIcSqUCrkLOcCh939XgAzuwG4GJh37pXZxDlpQw/rEHFianAUUeap+u2ySJw+bFtF+aeU7XyfiV2Lsfoqyj8V6z8+fnvKv+ydRxvKP2ZL7HPF7kyaMqSYexvfzunAl4L3R4qyeX7IzO40s4+Y2Zmpwcxsn5kdMrNDR4+OWzBPCCHyOMZ4vFHqtRNoQ7nH/rzO//3778AH3f1RM3sjcB3wD2KDuft+YD/A879rt5+0IQcv4oymD4gIfoGzyrMos4TabKj8t9VqJM6/aGtEeUeVeVzZxpV35uCyGso/t5t3Zq6Gyj+3mzcklt+fysxpwoCEeyvK/QgQKvEzgPvCBu7+gLtPH6n068B3tzCvEEK0R7GgWua1E2jDud8O7DGzs83sBOAS4EDYwMxOC95eBNzTwrxCCNEuXvK1A2gclnH3LTO7AriZSSrkte5+l5m9FTjk7geAnzazi4At4ChwWZmxNzFOMqXiizgjm/xfNg7+bxsFK2LHwzVB/Uzb+Xb5sE7s4K5kKCZ6lEEiLGGLYY3ohqmEHmsa1okd1RAfv1lYJ5eqGbZJHdiWOzCuCTtFlZehFc/p7geBg3Nlbw6urwSubGMuIYRYBQ6Mx3LunbDBBk/eOHHdZoieMvLJYnuo3EMRPWZctAvUfKjcSyr/EeOgPjDApmMGNkWU/2SuReUeW6jNHRnQpvJPpXAer2+m/Kuo7dyBbbmjmFvBASl3IYQYHkPKc++1czcm6l2IGBs2jQOHyjrU0cVvx4Ky3P+8gXDbnI4S9Nmcic97ZMzwLiJoHPMaQfVG0W/TwzuLSPx65s4h9rk2EvUbRe1ou2gzqI8exRCkeDL9XkNhO2PLxmw7YCMYf6roNwjvosLvZ/lYs/NG/l3bYkDOXZ5TCCEAKJcG2XTR1czeYWafKzZ13mhmJwd1V5rZYTP7vJm9Mig/vyg7bGZvKjOPnLsQQkzpJhXyFuB57v584P9QJJuY2TlMUsm/Azgf+DUz2wzO77oAOAd4XdF2Kb0OywghRGc4eAfZMu7+seDtbcBriuuLgRuKDZ9/aWaHmZzdBTXO75JyF0KIbazkqzV+HPjd4jp1TlfZ87tmkHIXQogp5UMup5jZoeD9/uJcLADM7Fbg1Ei/q9z9pqLNVUw2dn5g2i1hUUyEZy2VcxdCiCnlnfv97r43OYz7y5Z1NrNLgVcBL3XfTpFadk7X0vO7YigsI4QQcHwTU5lXA4on1/0ccJG7hw+JPgBcYmYnmtnZwB7gU5Q4vyuGlLsQQhR0tInpXcCJwC022ctwm7u/sTiT68NMFkq3gMvdfQQQO78rN4mcuxBCTOkmW+bvLKl7O/D2SPnC+V055NyFEKLABrRDVc5dCCFgR53VXgY5dyGEAKD5YmmfkHMXQogpUu5CCDFAVnDQ5LqQcxdCCBjcwzpa2cSUO46ySMr/UFH/STM7q415hRCiTczLvXYCjZ17yeMo3wB8rcjv/GXgl5rOK4QQrdPNkb+d0IZyP5fiOEp3fwyYHkcZcjFwXXH9EeClZjac+x8hhOgZbTj3MsdRbrdx9y3gQeDpscHMbJ+ZHTKzQ//3gVGsiRBCrASFZWZJHVNZtc2k0H2/u+91973PePpmrIkQQrSPMzl+oMxrB9CGc192TOVCGzPbBTwVONrC3EII0R6Kuc9Q5jjKA8ClxfVrgN8PzjAWQoheMKSwTOM8d3ffih1HaWZvBQ65+wHgN4DfLJ4JeJTJHwAhhOgXO8Rxl6GVTUyx4yjd/c3B9SPAa9uYSwghVoacuxBCDIudFHIpg5y7EEJM2SGZMGWQcxdCiAIpdyGEGCJy7kIIMTAUcxdCiIEi5y6EEMPDBvSwjlbOcxdCCNEvpNyFEGKKwjJCCDEwtKAqhBADRc5dCCEGiJx7NzgwZkDL16JVRj75bYwT/0dOfzuj4HTpsO2ouJ4pm2k7225SH5snsCl4Ls3YF8tn6y1SvxGtj40/8qBt0S9dvzh+rP/MXDP2bRQ2bSyUhW3HyfFtoWz2cy1+7tmycF5bKGsDY1jZMr127kII0RmKuXfHmDHfGD+6bjNETymrvGN9Jm0X28WU94xCjSjvUfQpkik12p7ynpmraDuOqOmwXxXlHR8/bt/x8RfnDOed/f5SKn5RmVe5C2iEnLsQQgwQOfduGOE85FvrNkP0lPLKO1TWi3HuWOx7ch1To4vKdZxQ9rO2RpRvJD5dV3nH+sTi302V98xcERWeUua5+VPzxuq373IiaxJNUVhGCCGGiJz7BDP7ZuBDwFnAF4AfdvevRdqNgM8Ub7/o7heVGX/sxkNjnZAg4jRV3ttliayRUSS2G1Peyf7RbJdUBsiiGq2jvENiajiWdRKWV1HeM5/Lc8o/lk0TzxyK2RL7XG1ny+DDypZp+u28Cfg9d98D/F7xPsbfuvvfLV6lHLsQQnSOl3ztAJo694uB64rr64B/1HA8IYRYG9PnqOZeO4GmMfdvcfevALj7V8zsmYl2TzCzQ8AWcLW7/05qQDPbB+wDOPX0TR4an9DQRDFU4mGTZmGVkNjCXTy9LxFqyIRVZj5LZKw2wyrz88zb0mZYJTZ/LIQ2TtqyGHaJjp/4LhuxQxx3GbLO3cxuBU6NVF1VYZ5nu/t9ZvZtwO+b2Wfc/S9iDd19P7Af4LnPP3FAX7UQotfsoJBLGbLO3d1flqozs782s9MK1X4a8NXEGPcV/73XzD4OvACIOveQkW/w9fETcs3E45SyW+rrKu/5cRbHX7wzqKu8522ar9+2taHyTn+u5cq6rPJOpSeOI/aNiSv/sm1jn6kJxs4JuZShacz9AHBpcX0pcNN8AzN7mpmdWFyfAnw/cHfDeYUQonW6iLmb2dvM7E4zu8PMPmZmzyrKzcx+xcwOF/UvDPpcamZ/XrwuTY9+nKYx96uBD5vZG4AvAq8tDNkLvNHdfwJ4LvBeMxsz+WNytbuXcu4jNvib8RMbmiiGSnxjzfIt9XWUd2rLfzZ9sIbynh1/eVpnU+Ud+yyx2PdMfVZNl4+TjxMx+5gy70K5A12FZd7h7v8WwMx+Gngz8EbgAmBP8XoR8B7gRUXK+VuAvYWFf2JmB2Jp5yGNnLu7PwC8NFJ+CPiJ4vqPge9sMo8QQnRCB87d3b8evH1SMOvFwPXu7sBtZnZyEe4+D7jF3Y8CmNktwPnAB5fN0+sdqiM3Hhp907rNED2l7DGydQ+zyh1gNW/HfH2bynveplTbpsp75nNFPktOeSfVePbOYflYXmGs2lQLuZxSZABO2V8kg5TCzN4O/BjwIPCSovh04EtBsyNFWap8Kb127kII0Snlnfv97r43Vbksy9Ddb3L3q4CrzOxK4AomYZfYXytfUr6UXjv3MRs8pGwZkaB0bnfDw6xSWSe5B1zkttTXUd4hOWXcVHnH5qqr3D3TP8Rzyr249hWEUNo6fmBZluEcvwV8lIlzPwKcGdSdAdxXlJ83V/7x3MA6uEUIIQo6ypbZE7y9CPhccX0A+LEia+bFwIPFJtGbgVcUmYdPA15RlC2l18pdCCE6o7tNTFeb2bcDY+CvmGTKABwELgQOAw8Drwdw96Nm9jbg9qLdW6eLq8votXMf+QbfGCksI+LUCauElN1Sn05vjKT/JY8XWJ4q2DSsEh0z9llqhlWmxBY2w7ax8ElYPlsW2B353tJjLda3RjfZMj+UKHfg8kTdtcC1VebptXMXQoiuGNoO1V479zHGQ1LuIkFT5T3fbr5tbEt9tUXKcougs7Y2U97pzxVR1g2Vd8hUTYdj5hZBPTJ+qu3sXIu2toWNh+Pde+3chRCiMx5vB4etk5Fv8P+2Tly3GaKn1DnMqs72+Gpx8grKuoZyr6K8Z+bKKvPFMaso72V9wn4ptR761O3y7FwLRY1RWEYIIYaInHs3jN34xkgP6xBxmh5mlVPe0T4NlXtKecf6xJVzM+UdElPhTZV3Mg4e7b84/+RNJOaeUfFtIeUuhBBDRM69G8a+wTeOKVtGLKfNw6yqqPjclvo6yjv1uXJ54nWUd8h2/0hZWJFV3pnPlFTg0bHCjpG2bTtib+/4gT7Qa+cuhBBdYSgs0xkjjIe3dq/bDNFTyh4jW/cwq9wBVvE+i/alx2KhPp/tsthnpj/x+pzyjveJtM0o75Qajx5smIip52Lu0/qVOOJVpOCsiV47dyGE6BIpdyGEGBraxHQcM3st8ItMnpN6bvF4vVi784F3ApvA+9z96jLjj11hGZGm7BnhTQ+zqrIIWmVLfZ2wSnquWJ+GYZWZyaYXCZu2x098P5H6pEr2aX1urkT/BgxpQbXpee6fBX4Q+ESqgZltAu9m8vDXc4DXmdk5DecVQojWsXG5106g6QOy7wEwW7qp4FzgsLvfW7S9gcmDYO/Oj288IuUuErR1jGxOTdddBK2ypb6O8p6ZK7dlv6nyjvaJqPCgPqq8M4ukIZZqG6tvA2dQC6pdPImp0sNdzWyfmR0ys0PHHnx45cYJIcSULp7E1BVZ5Z570GuJOWKyJvn1FE8Q3w/wxD2n+aNbWvMVcZoq72V9IBCbmc02uW30s3OFbyL9mirvmckyyr+O8p4ZP3KdiqnnlHeFuWK2tsYOcdxlyHrOCg96TZF66KsQQvQGbWKqzu3AHjM7G/gycAnwI2U6uhuPHpNyF3FqHWaVOYCq0pb6zMadXLZLdkt9Q+U9M1NsS3+byjtiU2z85JhRZb78+2s/5u6DelhHo5i7mb3azI4A3wt81MxuLsqfZWYHAdx9C7iCydO67wE+7O53NTNbCCFWgJd87QCaZsvcCNwYKb+PyVO8p+8PMnmyd8XxjWNbm01MFEMmqtyD6jrKOzN+dEt9iQyQXLZLdEt9LP5dV3nH+gRk1XIF5R2dP2J/+rMuH3+VoROFZYQQYmg4MKCwTK+duztsPSblLjJk4txtKO/j40falohTl1beM5NViakv9skqbxbr08q6nPLOxelLKfCSdwmrOThsBWOuiV47dyGE6BKFZYQQYoAMKVum387djfGxLjbRip1JyTPC6x5mFauPzVUirFMrrJKZK25rqj4TVpkfp+r4ZftXaNt5WGYHZcKUod/OXQghOmKyiWk43r3fzt3Bt6TcRYIa6X91DrPKKtCA7Jb6pso7JJM+WEt5Vxi/6fwh1b6LSFlb7JATH8vQb+cuhBAdIuXeFW6YYu4iRYWY95Rah1lVUKtR+0jE1FelfMvaWmX+SJ+VKPvEXLG1DsXcl9Nv5y6EEJ0xrLNl+u3cHezY0geBiMczdZR3pH+lrIyI8i4Tk6+1pb6CMo6O01BZt2mfxcoy33tIZzF3hWWEEGJg+M55hF4Z+u3cHWxLyl0kaEl5h7Sab10jft2q8o7MVXv8ZX0i85QZv5ItkTmk3JfTb+cuhBBdMhzfLucuhBBTbDycuEyvnbs5bBxbtxWitzQ9qbDs7X2F9MRWQw0thm2220XmLNMyb6D6AAALAElEQVS/Tipj/e/KK8/VCo42MQkhxNAwXJuYOsNh4zEtqIoMdVL2wvIO1GjZtMlsf+L1q0hlrHckQMI5lr3zqNJ2FY64Q+duZj8LvAN4hrvfb2YGvJPJU+weBi5z908XbS8FfqHo+u/c/brc+E2fofpaM7vLzMZmtndJuy+Y2WfM7A4zO9RkTiGEWBnu5V4NMbMzgZcDXwyKLwD2FK99wHuKtt8MvAV4EXAu8BYze1pujqbK/bPADwLvLdH2Je5+f6XRHTa26pglHhd0pEarbExqVXlH2laJuTc/stcXyhvPT6reF8vDscJYeMyWNug25v7LwL8BbgrKLgaud3cHbjOzk83sNOA84BZ3PwpgZrcA5wMfXDZB0wdk31NM1mQYIYToBRWyZU6Zi0Lsd/f9peYwuwj4srv/2ZzvPB34UvD+SFGWKl9KVzF3Bz5mZg68t/SX4MqWEUuooawbq91ldqT6B9e1le+SMdP9ayjvxFz578qXjz9eLAupNNbKYu6VQi73u/uyUPStwKmRqquAnwdeEesWNypZvpSsc19mpLvfFCmP8f3ufp+ZPRO4xcw+5+6fSMy3j0m8iV1PyYaVhBCiHZzW/mC4+8ti5Wb2ncDZwFS1nwF82szOZaLIzwyanwHcV5SfN1f+8ZwNWeeeMrIK7n5f8d+vmtmNTBYFos69UPX7Ab7p1DPdpNxFgtaOkW0Yk690/ECbyjsyV/2YeEQtx8aPxL5nx4/EzpP2xSfL2jo9ubFt4Q4rj7m7+2eAZ07fm9kXgL1FtswB4Aozu4HJ4umD7v4VM7sZ+PfBIuorgCtzc608LGNmTwI23P2h4voVwFtXPa8QQlRlzXnuB5mkQR5mkgr5egB3P2pmbwNuL9q9dbq4uoxGzt3MXg38KvAM4KNmdoe7v9LMngW8z90vBL4FuLG4BdkF/Ja7/89SEyjmLpZQR3nP9K+jzKvUz8y1qDbr5XYn+m/3ySjnhso7pFacPDwvPXMXkZ5rWrYCR9yxc3f3s4JrBy5PtLsWuLbK2E2zZW4EboyU38fkLxDufi/wXU3mEUKIleMOo+GcP9DvHapCCNElOn6gGwxtYhJpGodVImXZ2/9Ki5RLbE6O1TCsEpLbGNQ0rDIzV3rM9PzBm3GkPLm4m1n8bYKcuxBCDAwn/cdrB9Jv5+6wqQVVkaK0ci+vvEPq3RlUUN5E6isp38W2le4cIoubbSjvaH32ziQoHy+WxT9L247YwRVzF0KIYeFoQbUrJscPDOc2SbRM0/TBjFpd1gfiW+prK+9lfVK21lHeM3OFthRvYrHvsG1GeafvTBbj6LPjL94FJOsjtraGYu5CCDFA5Nw7Ygybj63bCNFbstkomQyQksq72pb/Zso7pFo2S3XlHZ0rFvsOy3PKOzX/fLv562i2TNfK3eXchRBicDigB2R3g2LuYhmlj5GteZhV6Th5hS31tZV3pE/c1obKO6SKmi4bJ08p49xc4wpjNUHKXQghhoYrW6YzHDYfG85fUtEyTbNdptc55V3pMK1cHDlua2nlHRJT4XXj2DHlPTNXQ+U+zvSPzTXz7zJeXt8GDq48dyGEGCDaoSqEEANEMfduMHctqIokdcIq0f6pRcZoqCEYILpImpgrs6W+cVhlWZ+wbd2wyna7CgumsbBKbpE0JGlrZKw2cFe2jBBCDBIp945w2HhsOH9JRbs0Vt7bZakF00KZpxY2txd0l6vhWZszyreh8s7O1abyDsktmG7PH1kYTcybXNyMzdUKjo9GLY+5Pvrt3IUQoiscLah2hTlsSrmLFNlUxXLKO6TSlvqycfL5NlFbSs5VRXmHbKvdhHJuqryXjUmgwlP2R8b13FyrcMQDSoXcaNLZzN5hZp8zszvN7EYzOznR7nwz+7yZHTazNzWZUwghVoEDPvZSr51AU+V+C3Clu2+Z2S8BVwI/FzYws03g3cDLgSPA7WZ2wN3vzo4+dsXcRZqyW+prKu+lfUr0r6S8l40f9muqvENiyrip8k7cOXisPrFJySOf1RNtW8Vdyn2Ku3/M3adPOb0NOCPS7FzgsLvf6+6PATcAFzeZVwghVoGPRqVeO4E2Y+4/DnwoUn468KXg/RHgRalBzGwfsK94++itf/QLn23NwvY4Bbh/3UZEkF3V6attsqsa3950gIf42s23+kdOKdm8j9/BDFnnbma3AqdGqq5y95uKNlcBW8AHYkNEypJBK3ffD+wvxj3k7ntzNnaN7KpGX+2C/tomu6phZoeajuHu57dhS1/IOnd3f9myejO7FHgV8FL3aMDtCHBm8P4M4L4qRgohhKhG02yZ85ksoF7k7g8nmt0O7DGzs83sBOAS4ECTeYUQQiynkXMH3gWcBNxiZneY2TUAZvYsMzsIUCy4XgHcDNwDfNjd7yo5/v6G9q0K2VWNvtoF/bVNdlWjr3atDYtHUoQQQuxkmip3IYQQPUTOXQghBsjanXvuaAIzO9HMPlTUf9LMzuqRbf/KzO4ujl/4PTP71j7YFbR7jZm5mXWSulbGLjP74eI7u8vMfqsPdpnZs83sD8zsT4t/yws7sutaM/uqmUX3ctiEXynsvtPMXtgTu/5xYc+dZvbHZvZdXdhVxrag3feY2cjMXtOVbb3D3df2AjaBvwC+DTgB+DPgnLk2/wy4pri+BPhQj2x7CfDE4vonu7CtjF1Fu5OATzDZOby3D3YBe4A/BZ5WvH9mT+zaD/xkcX0O8IWOfmN/H3gh8NlE/YXA7zLZK/Ji4JM9sev7gn/DC7qyq4xtwb/57wMHgdd0ZVvfXutW7mWOJrgYuK64/gjwUjOLbYzq3DZ3/wM/ngKaOn6hc7sK3gb8B+CRDmwqa9c/Bd7t7l8DcPev9sQuB55SXD+VjvZhuPsngKNLmlwMXO8TbgNONrPT1m2Xu//x9N+Q7n7307lz3xnATwG/DXTx++ot63busaMJTk+18Ula5YPA03tiW8gbmKisVZO1y8xeAJzp7v+jA3tK2wU8B3iOmf2Rmd1W7JPog12/CPyomR1hovZ+qgO7ylD1N7gOuvrdl8LMTgdeDVyzblvWzbrPcy9zNEGl4wtapPS8ZvajwF7gB1ZqUTFdpGzbLjPbAH4ZuKwDW0LKfF+7mIRmzmOi9v7QzJ7n7n+zZrteB7zf3f+jmX0v8JuFXes+InBdv/1SmNlLmDj3v7duWwL+M/Bz7j7q5ga/v6zbuZc5mmDa5oiZ7WJy25y7LevKNszsZcBVwA+4+6M9sOsk4HnAx4sf96nAATO7yN0bn7/RwK5pm9vc/Rjwl2b2eSbO/vY12/UG4HwAd//fZvYEJgdkrfu2vrdHd5jZ84H3ARe4+wPrtidgL3BD8ds/BbjQzLbc/XfWa9YaWGfAn8kfl3uBszm+2PUdc20uZ3ZB9cM9su0FTBbr9vTpO5tr/3G6WVAt832dD1xXXJ/CJOTw9B7Y9bvAZcX1c5k4UOvo3/Ms0guX/5DZBdVPdfg7W2bXs4HDwPd1ZU9Z2+bavZ/H8YLqWpW7Tx7yMT2aYBO41t3vMrO3Aofc/QDwG0xukw8zUeyX9Mi2dwBPBv5roRS+6O4X9cCuzilp183AK8zsbmAE/GtfseoradfPAL9uZv+SSdjjMi+8wyoxsw8yCVGdUsT73wLsLuy+hkn8/0ImjvRh4PWrtqmkXW9msu71a8Xvfss7OimyhG2iQMcPCCHEAFl3towQQogVIOcuhBADRM5dCCEGiJy7EEIMEDl3IYQYIHLuQggxQOTchRBigPx/A/V5GZOtE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994213" y="4777536"/>
            <a:ext cx="561563" cy="523672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4941168"/>
            <a:ext cx="302533" cy="160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98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165</Words>
  <Application>Microsoft Office PowerPoint</Application>
  <PresentationFormat>Affichage à l'écran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1 strap – lossy water  epsr=(81-1j*$losses)</vt:lpstr>
      <vt:lpstr>Parameters</vt:lpstr>
      <vt:lpstr>Step 1 : size of the plasma box</vt:lpstr>
      <vt:lpstr>Convergence reached for D~&gt;0.5m </vt:lpstr>
      <vt:lpstr>Step2 : creating a lossy plasma surrounding a low or non-lossy plasma</vt:lpstr>
      <vt:lpstr>Linear loss evolution</vt:lpstr>
      <vt:lpstr>Présentation PowerPoint</vt:lpstr>
      <vt:lpstr>Exponential loss evolution</vt:lpstr>
      <vt:lpstr>PML-like evolution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strap – lossy water  epsr=(81-1j$Losses)</dc:title>
  <dc:creator>HILLAIRET Julien 218595</dc:creator>
  <cp:lastModifiedBy>HILLAIRET Julien 218595</cp:lastModifiedBy>
  <cp:revision>37</cp:revision>
  <dcterms:created xsi:type="dcterms:W3CDTF">2018-06-22T14:42:06Z</dcterms:created>
  <dcterms:modified xsi:type="dcterms:W3CDTF">2018-06-29T16:06:24Z</dcterms:modified>
</cp:coreProperties>
</file>