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74" r:id="rId3"/>
    <p:sldId id="277" r:id="rId4"/>
    <p:sldId id="271" r:id="rId5"/>
    <p:sldId id="267" r:id="rId6"/>
    <p:sldId id="269" r:id="rId7"/>
    <p:sldId id="268" r:id="rId8"/>
    <p:sldId id="278" r:id="rId9"/>
    <p:sldId id="272" r:id="rId10"/>
    <p:sldId id="279" r:id="rId1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80808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>
      <p:cViewPr varScale="1">
        <p:scale>
          <a:sx n="85" d="100"/>
          <a:sy n="85" d="100"/>
        </p:scale>
        <p:origin x="-134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8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B72857-686C-4E38-9370-F7D0FACA3660}" type="datetimeFigureOut">
              <a:rPr lang="fr-FR"/>
              <a:pPr>
                <a:defRPr/>
              </a:pPr>
              <a:t>24/07/2019</a:t>
            </a:fld>
            <a:endParaRPr lang="fr-FR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E2D786-859B-4B74-875B-A28AB42E87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56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25518F-85A7-478D-914A-9A64372A0C28}" type="datetimeFigureOut">
              <a:rPr lang="fr-FR"/>
              <a:pPr>
                <a:defRPr/>
              </a:pPr>
              <a:t>24/07/2019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1CEDE1-7314-49F9-B327-ABF2CB4A8C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911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 descr="bandeau_titr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30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IRFMblanc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933056"/>
            <a:ext cx="1440160" cy="89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60000" y="1855288"/>
            <a:ext cx="4788464" cy="2653832"/>
          </a:xfrm>
        </p:spPr>
        <p:txBody>
          <a:bodyPr anchor="t"/>
          <a:lstStyle>
            <a:lvl1pPr>
              <a:lnSpc>
                <a:spcPts val="3800"/>
              </a:lnSpc>
              <a:defRPr sz="2800" b="0" cap="none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60000" y="5805264"/>
            <a:ext cx="3060272" cy="504056"/>
          </a:xfrm>
        </p:spPr>
        <p:txBody>
          <a:bodyPr anchor="b"/>
          <a:lstStyle>
            <a:lvl1pPr marL="0" indent="0" algn="l">
              <a:buNone/>
              <a:defRPr sz="1550" cap="none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960000" y="4509120"/>
            <a:ext cx="4788464" cy="1224136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4"/>
          </p:nvPr>
        </p:nvSpPr>
        <p:spPr>
          <a:xfrm>
            <a:off x="8024813" y="6308725"/>
            <a:ext cx="11191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08DDC4FC-5357-4592-8590-F680C4EBD9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5"/>
          </p:nvPr>
        </p:nvSpPr>
        <p:spPr>
          <a:xfrm>
            <a:off x="5435600" y="6305550"/>
            <a:ext cx="25558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CEA |19/07/2019</a:t>
            </a:r>
            <a:endParaRPr lang="fr-FR"/>
          </a:p>
        </p:txBody>
      </p:sp>
      <p:pic>
        <p:nvPicPr>
          <p:cNvPr id="10" name="Picture 4" descr="U:\Documents\Documents_Bibliographie_Ebooks_Cours\Charte_Graphique\Logos GSCP\animation_colorbg\animation_colorbg.gif"/>
          <p:cNvPicPr>
            <a:picLocks noChangeAspect="1" noChangeArrowheads="1" noCrop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99" y="5077150"/>
            <a:ext cx="1268953" cy="86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rca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 descr="bandeau_intercalair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9938" y="0"/>
            <a:ext cx="58340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2000" y="1949598"/>
            <a:ext cx="5364496" cy="4719761"/>
          </a:xfrm>
        </p:spPr>
        <p:txBody>
          <a:bodyPr anchor="t"/>
          <a:lstStyle>
            <a:lvl1pPr algn="l">
              <a:lnSpc>
                <a:spcPts val="2800"/>
              </a:lnSpc>
              <a:defRPr sz="2200" b="1" cap="none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72000" y="260649"/>
            <a:ext cx="5292488" cy="1584176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None/>
              <a:defRPr sz="85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numéro de diapositive 7"/>
          <p:cNvSpPr>
            <a:spLocks noGrp="1"/>
          </p:cNvSpPr>
          <p:nvPr>
            <p:ph type="sldNum" sz="quarter" idx="10"/>
          </p:nvPr>
        </p:nvSpPr>
        <p:spPr>
          <a:xfrm>
            <a:off x="576263" y="5876925"/>
            <a:ext cx="270033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AF08AF5F-965D-462D-BE12-524D13934A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576263" y="5445125"/>
            <a:ext cx="27003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CEA |19/07/2019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CEA |19/07/2019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3EAC339A-0056-46CF-975B-EF2230DB338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bandeau_page_car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>
          <a:xfrm>
            <a:off x="378000" y="836613"/>
            <a:ext cx="8460000" cy="51847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33479F78-4D43-4851-A2FD-83CACAA8D0A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CEA |19/07/2019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9" descr="car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846138"/>
            <a:ext cx="8459787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8" descr="bandeau_page_car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Espace réservé du graphique 32"/>
          <p:cNvSpPr>
            <a:spLocks noGrp="1"/>
          </p:cNvSpPr>
          <p:nvPr>
            <p:ph type="chart" sz="quarter" idx="13"/>
          </p:nvPr>
        </p:nvSpPr>
        <p:spPr>
          <a:xfrm>
            <a:off x="899592" y="5157788"/>
            <a:ext cx="3240360" cy="863600"/>
          </a:xfrm>
        </p:spPr>
        <p:txBody>
          <a:bodyPr rtlCol="0" anchor="ctr">
            <a:noAutofit/>
          </a:bodyPr>
          <a:lstStyle>
            <a:lvl1pPr marL="0" indent="0" algn="ctr">
              <a:defRPr sz="1200"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  <p:sp>
        <p:nvSpPr>
          <p:cNvPr id="5" name="Espace réservé du numéro de diapositive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79EBB43C-2D10-4E4B-8C8C-2D3DA60E09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CEA |19/07/2019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bandeau_intercalair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9938" y="0"/>
            <a:ext cx="58340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6" descr="bandeau_dernière.png"/>
          <p:cNvPicPr>
            <a:picLocks noChangeAspect="1"/>
          </p:cNvPicPr>
          <p:nvPr userDrawn="1"/>
        </p:nvPicPr>
        <p:blipFill>
          <a:blip r:embed="rId3" cstate="print"/>
          <a:srcRect b="15350"/>
          <a:stretch>
            <a:fillRect/>
          </a:stretch>
        </p:blipFill>
        <p:spPr bwMode="auto">
          <a:xfrm>
            <a:off x="3309938" y="0"/>
            <a:ext cx="5834062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8800" y="5799600"/>
            <a:ext cx="1897200" cy="943200"/>
          </a:xfrm>
        </p:spPr>
        <p:txBody>
          <a:bodyPr anchor="t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39505" y="5799600"/>
            <a:ext cx="3552775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10"/>
          <p:cNvSpPr>
            <a:spLocks noGrp="1"/>
          </p:cNvSpPr>
          <p:nvPr>
            <p:ph type="sldNum" sz="quarter" idx="10"/>
          </p:nvPr>
        </p:nvSpPr>
        <p:spPr>
          <a:xfrm>
            <a:off x="576263" y="5445125"/>
            <a:ext cx="111918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36F44552-62F7-4F06-B69A-BADD14EB92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576263" y="5876925"/>
            <a:ext cx="2663825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CEA |19/07/2019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 descr="bandeau_texte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1300" y="52388"/>
            <a:ext cx="7237413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76263" y="1268413"/>
            <a:ext cx="81724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51050" y="6305550"/>
            <a:ext cx="594042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66666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 smtClean="0"/>
              <a:t>CEA |19/07/2019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4813" y="6303963"/>
            <a:ext cx="111918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66666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A45AF852-F959-4662-99B4-74F05EE07D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1031" name="Picture 8" descr="IRFMblan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9674" y="49846"/>
            <a:ext cx="7270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Users\JH218595\Desktop\sondage_color.png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45179" y="490008"/>
            <a:ext cx="600264" cy="49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59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 cap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9pPr>
    </p:titleStyle>
    <p:bodyStyle>
      <a:lvl1pPr marL="360000" algn="l" rtl="0" eaLnBrk="1" fontAlgn="base" hangingPunct="1">
        <a:spcBef>
          <a:spcPct val="0"/>
        </a:spcBef>
        <a:spcAft>
          <a:spcPts val="400"/>
        </a:spcAft>
        <a:buFont typeface="Arial" charset="0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90000"/>
        <a:buBlip>
          <a:blip r:embed="rId11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36195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36000"/>
        <a:buFont typeface="Arial" charset="0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54000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12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3491880" y="1855788"/>
            <a:ext cx="5256833" cy="2652712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cap="none" dirty="0" smtClean="0"/>
              <a:t>WEST C4 </a:t>
            </a:r>
            <a:r>
              <a:rPr lang="en-US" dirty="0"/>
              <a:t>C</a:t>
            </a:r>
            <a:r>
              <a:rPr lang="en-US" dirty="0" smtClean="0"/>
              <a:t>ampaign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Status of ICRH Commissioning</a:t>
            </a:r>
            <a:endParaRPr lang="en-US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79912" y="5661248"/>
            <a:ext cx="5076496" cy="504056"/>
          </a:xfrm>
        </p:spPr>
        <p:txBody>
          <a:bodyPr/>
          <a:lstStyle/>
          <a:p>
            <a:r>
              <a:rPr lang="en-US" dirty="0" smtClean="0"/>
              <a:t>WEST Progress Meeting 25/07/2019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Unexpected</a:t>
            </a:r>
            <a:r>
              <a:rPr lang="fr-FR" dirty="0" smtClean="0"/>
              <a:t> </a:t>
            </a:r>
            <a:r>
              <a:rPr lang="fr-FR" dirty="0" err="1"/>
              <a:t>P</a:t>
            </a:r>
            <a:r>
              <a:rPr lang="fr-FR" dirty="0" err="1" smtClean="0"/>
              <a:t>roblem</a:t>
            </a:r>
            <a:r>
              <a:rPr lang="fr-FR" dirty="0" smtClean="0"/>
              <a:t>: </a:t>
            </a:r>
            <a:r>
              <a:rPr lang="fr-FR" dirty="0" err="1" smtClean="0"/>
              <a:t>Heat</a:t>
            </a:r>
            <a:r>
              <a:rPr lang="fr-FR" dirty="0" smtClean="0"/>
              <a:t> </a:t>
            </a:r>
            <a:r>
              <a:rPr lang="fr-FR" dirty="0" err="1" smtClean="0"/>
              <a:t>Wave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96752"/>
            <a:ext cx="8172450" cy="4968875"/>
          </a:xfrm>
        </p:spPr>
        <p:txBody>
          <a:bodyPr/>
          <a:lstStyle/>
          <a:p>
            <a:r>
              <a:rPr lang="en-US" dirty="0" smtClean="0"/>
              <a:t>Electronics gets hot at RF plant (38°C)</a:t>
            </a:r>
          </a:p>
          <a:p>
            <a:pPr lvl="1"/>
            <a:r>
              <a:rPr lang="en-US" dirty="0" smtClean="0"/>
              <a:t>SHAD Arc Detection system on a generator suspected to trigger false alarms on Q1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2161302"/>
            <a:ext cx="6228184" cy="467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724128" y="2179358"/>
            <a:ext cx="1944216" cy="83099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IC RF Plant control room </a:t>
            </a:r>
            <a:br>
              <a:rPr lang="fr-FR" sz="1600" dirty="0" smtClean="0"/>
            </a:br>
            <a:r>
              <a:rPr lang="fr-FR" sz="1600" dirty="0" smtClean="0"/>
              <a:t>(air </a:t>
            </a:r>
            <a:r>
              <a:rPr lang="fr-FR" sz="1600" dirty="0" err="1" smtClean="0"/>
              <a:t>conditionned</a:t>
            </a:r>
            <a:r>
              <a:rPr lang="fr-FR" sz="1600" dirty="0" smtClean="0"/>
              <a:t>)</a:t>
            </a:r>
            <a:endParaRPr lang="en-GB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1763688" y="4681582"/>
            <a:ext cx="1944216" cy="58477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SHAD Arc </a:t>
            </a:r>
            <a:r>
              <a:rPr lang="fr-FR" sz="1600" dirty="0" err="1" smtClean="0"/>
              <a:t>Detection</a:t>
            </a:r>
            <a:r>
              <a:rPr lang="fr-FR" sz="1600" dirty="0" smtClean="0"/>
              <a:t> System</a:t>
            </a:r>
            <a:endParaRPr lang="en-GB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7524328" y="3909210"/>
            <a:ext cx="987606" cy="3385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Pump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550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52388"/>
            <a:ext cx="7237413" cy="909637"/>
          </a:xfrm>
        </p:spPr>
        <p:txBody>
          <a:bodyPr/>
          <a:lstStyle/>
          <a:p>
            <a:r>
              <a:rPr lang="en-US" dirty="0" smtClean="0"/>
              <a:t>(Rapid) Summary of ICRH Results during WEST C3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5877272"/>
          </a:xfrm>
        </p:spPr>
        <p:txBody>
          <a:bodyPr/>
          <a:lstStyle/>
          <a:p>
            <a:r>
              <a:rPr lang="en-US" dirty="0" smtClean="0"/>
              <a:t>ICRH System</a:t>
            </a:r>
          </a:p>
          <a:p>
            <a:pPr lvl="1"/>
            <a:r>
              <a:rPr lang="en-US" dirty="0" smtClean="0"/>
              <a:t>Q1 and Q2 antennas installed in WEST and operated on plasma</a:t>
            </a:r>
          </a:p>
          <a:p>
            <a:pPr lvl="1"/>
            <a:r>
              <a:rPr lang="en-US" dirty="0" smtClean="0"/>
              <a:t>Generators and CODAC commissioned and operated</a:t>
            </a:r>
          </a:p>
          <a:p>
            <a:pPr lvl="1"/>
            <a:r>
              <a:rPr lang="en-US" dirty="0" smtClean="0"/>
              <a:t>Real-time capacitor matching commissioned and operated (mostly Q2)</a:t>
            </a:r>
          </a:p>
          <a:p>
            <a:pPr lvl="1"/>
            <a:r>
              <a:rPr lang="en-US" dirty="0" smtClean="0"/>
              <a:t>Arc safety interlocks validated</a:t>
            </a:r>
          </a:p>
          <a:p>
            <a:endParaRPr lang="en-US" dirty="0" smtClean="0"/>
          </a:p>
          <a:p>
            <a:r>
              <a:rPr lang="en-US" dirty="0" smtClean="0"/>
              <a:t>Performances on C3 plasma</a:t>
            </a:r>
          </a:p>
          <a:p>
            <a:pPr lvl="1"/>
            <a:r>
              <a:rPr lang="en-US" dirty="0" smtClean="0"/>
              <a:t>Antenna Coupling increased (0.3 </a:t>
            </a:r>
            <a:r>
              <a:rPr lang="en-US" dirty="0" smtClean="0">
                <a:sym typeface="Wingdings" panose="05000000000000000000" pitchFamily="2" charset="2"/>
              </a:rPr>
              <a:t> 1 Ohm)</a:t>
            </a:r>
            <a:endParaRPr lang="en-US" dirty="0" smtClean="0"/>
          </a:p>
          <a:p>
            <a:pPr lvl="1"/>
            <a:r>
              <a:rPr lang="en-US" dirty="0" smtClean="0"/>
              <a:t>1 MW/antenna and 1.4 MW with 2 antennas…</a:t>
            </a:r>
          </a:p>
          <a:p>
            <a:pPr lvl="1"/>
            <a:r>
              <a:rPr lang="en-US" dirty="0" smtClean="0"/>
              <a:t>… but 50 to 100% of the ICRH power radiated</a:t>
            </a:r>
          </a:p>
          <a:p>
            <a:pPr marL="0" lvl="1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coupling picture </a:t>
            </a:r>
            <a:r>
              <a:rPr lang="en-US" dirty="0" smtClean="0"/>
              <a:t>is still incomplete</a:t>
            </a:r>
            <a:endParaRPr lang="en-US" dirty="0" smtClean="0"/>
          </a:p>
          <a:p>
            <a:pPr lvl="1"/>
            <a:r>
              <a:rPr lang="en-US" dirty="0" smtClean="0"/>
              <a:t>Difference between Q1 and Q2 antennas not fully explained in C3b </a:t>
            </a:r>
            <a:r>
              <a:rPr lang="en-US" sz="1400" dirty="0" smtClean="0"/>
              <a:t>(partly from </a:t>
            </a:r>
            <a:r>
              <a:rPr lang="en-US" sz="1400" dirty="0" err="1" smtClean="0"/>
              <a:t>ant.position</a:t>
            </a:r>
            <a:r>
              <a:rPr lang="en-US" sz="1400" dirty="0" smtClean="0"/>
              <a:t>). </a:t>
            </a:r>
            <a:endParaRPr lang="en-US" dirty="0" smtClean="0"/>
          </a:p>
          <a:p>
            <a:pPr lvl="3"/>
            <a:r>
              <a:rPr lang="en-US" dirty="0" smtClean="0"/>
              <a:t>Complete new calibration of antenna acquisition chain during shutdown</a:t>
            </a:r>
          </a:p>
          <a:p>
            <a:pPr lvl="3"/>
            <a:r>
              <a:rPr lang="en-US" dirty="0" smtClean="0"/>
              <a:t>Verification and correction of antenna radial locations</a:t>
            </a:r>
          </a:p>
          <a:p>
            <a:pPr marL="301875" lvl="3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To be checked again during C4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Many correlations in database  </a:t>
            </a:r>
            <a:r>
              <a:rPr lang="en-US" dirty="0" smtClean="0">
                <a:sym typeface="Wingdings" panose="05000000000000000000" pitchFamily="2" charset="2"/>
              </a:rPr>
              <a:t> need dedicated experiments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Experiments in C4 to guide WEST Phase 2: 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Relevant of fueling (and pumping) scheme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Relevance of ICRH antenna front face coating?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 </a:t>
            </a:r>
            <a:fld id="{3EAC339A-0056-46CF-975B-EF2230DB338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885112" y="6551919"/>
            <a:ext cx="2258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TF Meeting 04/04/2019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8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Non-exhaustive list of the work </a:t>
            </a:r>
            <a:r>
              <a:rPr lang="en-US" dirty="0" smtClean="0"/>
              <a:t>performed during WEST S3 shutdown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980405"/>
            <a:ext cx="8497193" cy="5688955"/>
          </a:xfrm>
        </p:spPr>
        <p:txBody>
          <a:bodyPr/>
          <a:lstStyle/>
          <a:p>
            <a:r>
              <a:rPr lang="en-US" dirty="0" smtClean="0"/>
              <a:t>The third antenna (Q4) installed</a:t>
            </a:r>
          </a:p>
          <a:p>
            <a:pPr lvl="1"/>
            <a:r>
              <a:rPr lang="en-US" dirty="0" smtClean="0"/>
              <a:t>Cabling made few </a:t>
            </a:r>
            <a:r>
              <a:rPr lang="en-US" dirty="0" smtClean="0"/>
              <a:t>years </a:t>
            </a:r>
            <a:r>
              <a:rPr lang="en-US" dirty="0" smtClean="0"/>
              <a:t>ago during WEST had to be </a:t>
            </a:r>
            <a:r>
              <a:rPr lang="en-US" dirty="0" smtClean="0"/>
              <a:t>repaired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Q1 and Q2</a:t>
            </a:r>
          </a:p>
          <a:p>
            <a:pPr lvl="1"/>
            <a:r>
              <a:rPr lang="en-US" dirty="0" smtClean="0"/>
              <a:t>New access footbridge: required full un-cabling and re-cabling</a:t>
            </a:r>
          </a:p>
          <a:p>
            <a:pPr lvl="1"/>
            <a:endParaRPr lang="en-US" dirty="0"/>
          </a:p>
          <a:p>
            <a:r>
              <a:rPr lang="en-US" dirty="0" smtClean="0"/>
              <a:t>All Antennas</a:t>
            </a:r>
          </a:p>
          <a:p>
            <a:pPr lvl="1"/>
            <a:r>
              <a:rPr lang="en-US" dirty="0" smtClean="0"/>
              <a:t>New and more precise </a:t>
            </a:r>
            <a:r>
              <a:rPr lang="en-US" dirty="0" smtClean="0"/>
              <a:t>power and phase calibrations </a:t>
            </a:r>
            <a:r>
              <a:rPr lang="en-US" dirty="0" smtClean="0"/>
              <a:t>performed </a:t>
            </a:r>
            <a:r>
              <a:rPr lang="en-US" dirty="0" smtClean="0"/>
              <a:t>for all antennas</a:t>
            </a:r>
          </a:p>
          <a:p>
            <a:pPr lvl="1"/>
            <a:r>
              <a:rPr lang="en-US" dirty="0" smtClean="0"/>
              <a:t>Antennas </a:t>
            </a:r>
            <a:r>
              <a:rPr lang="en-US" dirty="0" smtClean="0"/>
              <a:t>lower bumpers receded to avoid LH fast electron interception</a:t>
            </a:r>
          </a:p>
          <a:p>
            <a:pPr lvl="1"/>
            <a:r>
              <a:rPr lang="en-US" dirty="0" smtClean="0"/>
              <a:t>Antenna radial location strokes checked and revisited (WOI </a:t>
            </a:r>
            <a:r>
              <a:rPr lang="en-US" dirty="0" smtClean="0"/>
              <a:t>6.5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Replacement of antenna internal pumping vacuum </a:t>
            </a:r>
            <a:r>
              <a:rPr lang="en-US" dirty="0" smtClean="0"/>
              <a:t>gauges</a:t>
            </a:r>
          </a:p>
          <a:p>
            <a:pPr lvl="1"/>
            <a:r>
              <a:rPr lang="en-US" dirty="0"/>
              <a:t>Duration Limitations due to water cooling </a:t>
            </a:r>
            <a:r>
              <a:rPr lang="en-US" dirty="0" smtClean="0"/>
              <a:t>problems solved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Local Gas Injection</a:t>
            </a:r>
          </a:p>
          <a:p>
            <a:pPr lvl="1"/>
            <a:r>
              <a:rPr lang="en-US" dirty="0" smtClean="0"/>
              <a:t>New configuration (as seen from </a:t>
            </a:r>
            <a:r>
              <a:rPr lang="en-US" dirty="0" smtClean="0"/>
              <a:t>plasma):</a:t>
            </a:r>
            <a:endParaRPr lang="en-US" dirty="0" smtClean="0"/>
          </a:p>
          <a:p>
            <a:pPr lvl="3"/>
            <a:r>
              <a:rPr lang="en-US" dirty="0" smtClean="0"/>
              <a:t>Q1B: </a:t>
            </a:r>
            <a:r>
              <a:rPr lang="en-US" dirty="0" smtClean="0"/>
              <a:t>Right </a:t>
            </a:r>
            <a:r>
              <a:rPr lang="en-US" dirty="0" smtClean="0"/>
              <a:t>side</a:t>
            </a:r>
          </a:p>
          <a:p>
            <a:pPr lvl="3"/>
            <a:r>
              <a:rPr lang="en-US" dirty="0" smtClean="0"/>
              <a:t>Q2B: </a:t>
            </a:r>
            <a:r>
              <a:rPr lang="en-US" dirty="0" smtClean="0"/>
              <a:t>Left </a:t>
            </a:r>
            <a:r>
              <a:rPr lang="en-US" dirty="0" smtClean="0"/>
              <a:t>side</a:t>
            </a:r>
          </a:p>
          <a:p>
            <a:pPr lvl="3"/>
            <a:r>
              <a:rPr lang="en-US" dirty="0" smtClean="0"/>
              <a:t>Q4: </a:t>
            </a:r>
            <a:r>
              <a:rPr lang="en-US" dirty="0" smtClean="0"/>
              <a:t>Right </a:t>
            </a:r>
            <a:r>
              <a:rPr lang="en-US" dirty="0" smtClean="0"/>
              <a:t>side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todo li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7374">
            <a:off x="6828751" y="856568"/>
            <a:ext cx="2225030" cy="22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92" y="3717032"/>
            <a:ext cx="3836808" cy="3222920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7596336" y="6196632"/>
            <a:ext cx="144016" cy="14401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8172400" y="4869160"/>
            <a:ext cx="144016" cy="14401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6804248" y="4077072"/>
            <a:ext cx="144016" cy="14401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2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2034" y="1556792"/>
            <a:ext cx="6194462" cy="495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WEST C4 - ICRH Vacuum Conditioning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8172450" cy="4968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4 days of vacuum conditioning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 ~27 kV during ~ 2 s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(nominal max. voltage)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Required ~ 1 day/antenna </a:t>
            </a:r>
          </a:p>
          <a:p>
            <a:pPr marL="301875" lvl="3" indent="0">
              <a:lnSpc>
                <a:spcPct val="150000"/>
              </a:lnSpc>
              <a:buNone/>
            </a:pPr>
            <a:r>
              <a:rPr lang="en-US" sz="1400" dirty="0" smtClean="0"/>
              <a:t>(when w/o problem)</a:t>
            </a:r>
            <a:endParaRPr lang="en-US" dirty="0" smtClean="0"/>
          </a:p>
          <a:p>
            <a:pPr lvl="3">
              <a:lnSpc>
                <a:spcPct val="150000"/>
              </a:lnSpc>
            </a:pPr>
            <a:r>
              <a:rPr lang="en-US" sz="1400" dirty="0" smtClean="0"/>
              <a:t>Each side separately</a:t>
            </a:r>
          </a:p>
          <a:p>
            <a:pPr lvl="3">
              <a:lnSpc>
                <a:spcPct val="150000"/>
              </a:lnSpc>
            </a:pPr>
            <a:r>
              <a:rPr lang="en-US" sz="1400" dirty="0" smtClean="0"/>
              <a:t>Then both sides together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Faster if no plasma in //</a:t>
            </a:r>
          </a:p>
          <a:p>
            <a:pPr lvl="2">
              <a:lnSpc>
                <a:spcPct val="150000"/>
              </a:lnSpc>
            </a:pPr>
            <a:r>
              <a:rPr lang="en-US" sz="1200" dirty="0" smtClean="0"/>
              <a:t>precise antenna tuning </a:t>
            </a:r>
            <a:br>
              <a:rPr lang="en-US" sz="1200" dirty="0" smtClean="0"/>
            </a:br>
            <a:r>
              <a:rPr lang="en-US" sz="1200" dirty="0" smtClean="0"/>
              <a:t>in vacuum is modified after each </a:t>
            </a:r>
            <a:br>
              <a:rPr lang="en-US" sz="1200" dirty="0" smtClean="0"/>
            </a:br>
            <a:r>
              <a:rPr lang="en-US" sz="1200" dirty="0" smtClean="0"/>
              <a:t>plasma </a:t>
            </a:r>
            <a:r>
              <a:rPr lang="en-US" sz="1200" dirty="0" smtClean="0"/>
              <a:t>discharge</a:t>
            </a:r>
          </a:p>
          <a:p>
            <a:pPr lvl="2">
              <a:lnSpc>
                <a:spcPct val="150000"/>
              </a:lnSpc>
            </a:pPr>
            <a:endParaRPr lang="en-US" sz="1200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All arc detection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validated for all antennas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674532" y="3707740"/>
            <a:ext cx="7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Q2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932040" y="2564904"/>
            <a:ext cx="7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Q1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80312" y="2564904"/>
            <a:ext cx="7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Q4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WEST C4 - ICRH Commissioning Summary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974" y="1124744"/>
            <a:ext cx="5220122" cy="547295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Voltage probe V1 on Q1 identified as out of order </a:t>
            </a:r>
            <a:r>
              <a:rPr lang="en-US" sz="1400" dirty="0" smtClean="0"/>
              <a:t>(broken cable/connector inside the antenna)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Many problems </a:t>
            </a:r>
            <a:r>
              <a:rPr lang="en-US" dirty="0" smtClean="0"/>
              <a:t>fixed:</a:t>
            </a:r>
            <a:endParaRPr lang="en-US" dirty="0" smtClean="0"/>
          </a:p>
          <a:p>
            <a:pPr lvl="3">
              <a:lnSpc>
                <a:spcPct val="150000"/>
              </a:lnSpc>
            </a:pPr>
            <a:r>
              <a:rPr lang="en-US" sz="1400" dirty="0" smtClean="0"/>
              <a:t>Cabling repairs</a:t>
            </a:r>
          </a:p>
          <a:p>
            <a:pPr lvl="3">
              <a:lnSpc>
                <a:spcPct val="150000"/>
              </a:lnSpc>
            </a:pPr>
            <a:r>
              <a:rPr lang="en-US" sz="1400" dirty="0" smtClean="0"/>
              <a:t>Hydraulic systems (Q4, Q2) </a:t>
            </a:r>
            <a:r>
              <a:rPr lang="en-US" sz="1100" i="1" dirty="0" smtClean="0"/>
              <a:t>(not totally finished today) </a:t>
            </a:r>
          </a:p>
          <a:p>
            <a:pPr lvl="3">
              <a:lnSpc>
                <a:spcPct val="150000"/>
              </a:lnSpc>
            </a:pPr>
            <a:r>
              <a:rPr lang="en-US" sz="1400" dirty="0" smtClean="0"/>
              <a:t>RF plant </a:t>
            </a:r>
            <a:r>
              <a:rPr lang="en-US" sz="1400" dirty="0" smtClean="0"/>
              <a:t>maintenances and repairs</a:t>
            </a:r>
            <a:endParaRPr lang="en-US" sz="1400" dirty="0" smtClean="0"/>
          </a:p>
          <a:p>
            <a:pPr lvl="3">
              <a:lnSpc>
                <a:spcPct val="150000"/>
              </a:lnSpc>
            </a:pPr>
            <a:r>
              <a:rPr lang="en-US" sz="1400" dirty="0" smtClean="0"/>
              <a:t>CODAC, Fast Acquisition</a:t>
            </a:r>
          </a:p>
          <a:p>
            <a:pPr marL="301875" lvl="3" indent="0">
              <a:lnSpc>
                <a:spcPct val="150000"/>
              </a:lnSpc>
              <a:buNone/>
            </a:pPr>
            <a:endParaRPr lang="en-US" sz="1400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Start one new antenna on plasma (Q4)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Now the full set of 3 ICRH antennas on plasma !</a:t>
            </a:r>
          </a:p>
          <a:p>
            <a:pPr lvl="3">
              <a:lnSpc>
                <a:spcPct val="150000"/>
              </a:lnSpc>
            </a:pPr>
            <a:r>
              <a:rPr lang="en-US" dirty="0" smtClean="0"/>
              <a:t>1.3 MW total cleanly coupled (with 2 antennas)</a:t>
            </a:r>
          </a:p>
          <a:p>
            <a:pPr lvl="3">
              <a:lnSpc>
                <a:spcPct val="150000"/>
              </a:lnSpc>
            </a:pPr>
            <a:r>
              <a:rPr lang="en-US" dirty="0" smtClean="0"/>
              <a:t>2 MW total 3 antennas </a:t>
            </a:r>
            <a:r>
              <a:rPr lang="en-US" sz="1400" dirty="0" smtClean="0"/>
              <a:t>(then plasma detachment)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Higher power/duration possible, to be continued… </a:t>
            </a:r>
            <a:br>
              <a:rPr lang="en-US" dirty="0" smtClean="0"/>
            </a:br>
            <a:r>
              <a:rPr lang="en-US" sz="1400" dirty="0" smtClean="0"/>
              <a:t>(was restricted that day by the loss of impurity interlock)</a:t>
            </a:r>
            <a:endParaRPr lang="en-US" sz="1400" dirty="0"/>
          </a:p>
        </p:txBody>
      </p:sp>
      <p:pic>
        <p:nvPicPr>
          <p:cNvPr id="2052" name="Picture 4" descr="C:\Users\JH218595\Documents\C4\shot_figures\WEST_IC_5445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3927138"/>
            <a:ext cx="3960441" cy="29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66" y="836712"/>
            <a:ext cx="4115882" cy="308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2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704" y="660688"/>
            <a:ext cx="5708594" cy="42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3" y="52388"/>
            <a:ext cx="7128793" cy="909637"/>
          </a:xfrm>
        </p:spPr>
        <p:txBody>
          <a:bodyPr/>
          <a:lstStyle/>
          <a:p>
            <a:r>
              <a:rPr lang="fr-FR" dirty="0" smtClean="0"/>
              <a:t>1st WEST plasmas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the full set of RF </a:t>
            </a:r>
            <a:r>
              <a:rPr lang="fr-FR" dirty="0" err="1" smtClean="0"/>
              <a:t>Heating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41" y="4938464"/>
            <a:ext cx="8925365" cy="165888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(Mostly) Separated </a:t>
            </a:r>
            <a:r>
              <a:rPr lang="en-US" dirty="0" smtClean="0"/>
              <a:t>time slots during commissioning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dirty="0" smtClean="0"/>
              <a:t>combine powers, requires now working on scenarios to:</a:t>
            </a:r>
          </a:p>
          <a:p>
            <a:pPr lvl="3">
              <a:lnSpc>
                <a:spcPct val="150000"/>
              </a:lnSpc>
            </a:pPr>
            <a:r>
              <a:rPr lang="en-US" sz="1400" dirty="0" smtClean="0"/>
              <a:t>Optimize antenna radial </a:t>
            </a:r>
            <a:r>
              <a:rPr lang="en-US" sz="1400" dirty="0" smtClean="0"/>
              <a:t>locations </a:t>
            </a:r>
            <a:r>
              <a:rPr lang="en-US" sz="1400" dirty="0" err="1" smtClean="0"/>
              <a:t>wrt</a:t>
            </a:r>
            <a:r>
              <a:rPr lang="en-US" sz="1400" dirty="0" smtClean="0"/>
              <a:t>. plasma </a:t>
            </a:r>
            <a:endParaRPr lang="en-US" sz="1400" dirty="0" smtClean="0"/>
          </a:p>
          <a:p>
            <a:pPr lvl="3">
              <a:lnSpc>
                <a:spcPct val="150000"/>
              </a:lnSpc>
            </a:pPr>
            <a:r>
              <a:rPr lang="en-US" sz="1400" dirty="0" smtClean="0"/>
              <a:t>Optimize plasma fueling (local injections)</a:t>
            </a:r>
          </a:p>
          <a:p>
            <a:pPr lvl="3">
              <a:lnSpc>
                <a:spcPct val="150000"/>
              </a:lnSpc>
            </a:pPr>
            <a:r>
              <a:rPr lang="en-US" sz="1400" dirty="0" smtClean="0"/>
              <a:t>Dedicated experiments to actualize WEST Operating </a:t>
            </a:r>
            <a:r>
              <a:rPr lang="en-US" sz="1400" dirty="0" smtClean="0"/>
              <a:t>Instructions (outdated with Tore Supra </a:t>
            </a:r>
            <a:r>
              <a:rPr lang="en-US" sz="1400" dirty="0" err="1" smtClean="0"/>
              <a:t>config</a:t>
            </a:r>
            <a:r>
              <a:rPr lang="en-US" sz="1400" dirty="0" smtClean="0"/>
              <a:t>)…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661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Commissioning confirms that </a:t>
            </a:r>
            <a:br>
              <a:rPr lang="en-US" dirty="0" smtClean="0"/>
            </a:br>
            <a:r>
              <a:rPr lang="en-US" dirty="0" smtClean="0"/>
              <a:t>Q2 coupling is (still) different from Q1 and Q4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6263" y="1052413"/>
            <a:ext cx="8172450" cy="496887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Antenna located at same radius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Same plasma condition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Same forward power request (500 kW or 300 kW)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Lower coupling resistance on </a:t>
            </a:r>
            <a:r>
              <a:rPr lang="en-US" dirty="0" smtClean="0"/>
              <a:t>Q2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max. currents and voltages reached  </a:t>
            </a:r>
            <a:r>
              <a:rPr lang="en-US" dirty="0" smtClean="0"/>
              <a:t>limits forward power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work in progress: assess impact of antennas on each </a:t>
            </a:r>
            <a:r>
              <a:rPr lang="en-US" dirty="0" smtClean="0">
                <a:sym typeface="Wingdings" panose="05000000000000000000" pitchFamily="2" charset="2"/>
              </a:rPr>
              <a:t>others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Picture 6" descr="C:\Users\JH218595\Documents\C4\shot_figures\WEST_IC_54461_V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039" y="3301354"/>
            <a:ext cx="4618473" cy="34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JH218595\Documents\C4\shot_figures\WEST_IC_54461_Power_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" y="3311879"/>
            <a:ext cx="4618473" cy="34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25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7" y="980728"/>
            <a:ext cx="4704522" cy="35283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Commissioning </a:t>
            </a:r>
            <a:r>
              <a:rPr lang="en-US" dirty="0" smtClean="0"/>
              <a:t>shows that </a:t>
            </a:r>
            <a:br>
              <a:rPr lang="en-US" dirty="0" smtClean="0"/>
            </a:br>
            <a:r>
              <a:rPr lang="en-US" dirty="0" smtClean="0"/>
              <a:t>Q2 has different effects on plasma than Q1 and Q2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4637311"/>
            <a:ext cx="8712968" cy="1672009"/>
          </a:xfrm>
        </p:spPr>
        <p:txBody>
          <a:bodyPr/>
          <a:lstStyle/>
          <a:p>
            <a:pPr marL="0" lvl="1" indent="0">
              <a:buNone/>
            </a:pPr>
            <a:r>
              <a:rPr lang="en-US" dirty="0" smtClean="0"/>
              <a:t>Indirect (2 by 2) comparison (yet) on 2 shots: with similar power coupled b/w antennas </a:t>
            </a:r>
          </a:p>
          <a:p>
            <a:pPr marL="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Total radiated power larger with Q2 than Q1 or Q4</a:t>
            </a:r>
          </a:p>
          <a:p>
            <a:pPr lvl="1">
              <a:buFont typeface="Wingdings"/>
              <a:buChar char="è"/>
            </a:pP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Despite good Q2 RF configuration: matching, toroidal phasing confirmed to ~180° (dipole)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Surface state differences ? (Visual Inspections during shutdown showed darkened straps)</a:t>
            </a:r>
            <a:endParaRPr lang="en-US" dirty="0" smtClean="0"/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 Work in progress…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77" y="980728"/>
            <a:ext cx="4704523" cy="3528392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V="1">
            <a:off x="7452320" y="1484784"/>
            <a:ext cx="0" cy="59711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467897" y="1598312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~100%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6356623" y="1743034"/>
            <a:ext cx="0" cy="33886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372200" y="1710727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~40%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260279" y="1510360"/>
            <a:ext cx="0" cy="504056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275856" y="162388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~50%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2123728" y="1510360"/>
            <a:ext cx="0" cy="50405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097832" y="162388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~50%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 (at 27/07/19)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733579"/>
          </a:xfrm>
        </p:spPr>
        <p:txBody>
          <a:bodyPr/>
          <a:lstStyle/>
          <a:p>
            <a:r>
              <a:rPr lang="en-US" sz="1800" dirty="0" smtClean="0"/>
              <a:t>Minority Specie Control</a:t>
            </a:r>
          </a:p>
          <a:p>
            <a:pPr lvl="1"/>
            <a:r>
              <a:rPr lang="en-US" sz="1400" dirty="0" smtClean="0"/>
              <a:t>Will use a calibrated </a:t>
            </a:r>
            <a:r>
              <a:rPr lang="en-US" sz="1400" dirty="0" smtClean="0"/>
              <a:t>gas </a:t>
            </a:r>
            <a:r>
              <a:rPr lang="en-US" sz="1400" dirty="0" smtClean="0"/>
              <a:t>bottle D/H </a:t>
            </a:r>
            <a:r>
              <a:rPr lang="en-US" sz="1400" dirty="0" smtClean="0"/>
              <a:t>(90/10%) </a:t>
            </a:r>
            <a:r>
              <a:rPr lang="en-US" sz="1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should be done next week (administrative delays…)</a:t>
            </a:r>
            <a:endParaRPr lang="en-US" sz="1400" dirty="0" smtClean="0">
              <a:solidFill>
                <a:schemeClr val="accent2"/>
              </a:solidFill>
            </a:endParaRPr>
          </a:p>
          <a:p>
            <a:pPr marL="0" lvl="1" indent="0">
              <a:buNone/>
            </a:pPr>
            <a:endParaRPr lang="en-US" sz="1200" dirty="0" smtClean="0"/>
          </a:p>
          <a:p>
            <a:r>
              <a:rPr lang="en-US" sz="1800" dirty="0" smtClean="0"/>
              <a:t>Vacuum Interlock Improvement </a:t>
            </a:r>
          </a:p>
          <a:p>
            <a:pPr lvl="1"/>
            <a:r>
              <a:rPr lang="en-US" sz="1400" dirty="0" smtClean="0"/>
              <a:t>Allows antennas to restart if pressure inside antenna is OK again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Done. Tested OK on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#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54525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lvl="1" indent="0">
              <a:buNone/>
            </a:pPr>
            <a:endParaRPr lang="en-US" sz="1200" dirty="0" smtClean="0"/>
          </a:p>
          <a:p>
            <a:r>
              <a:rPr lang="en-US" sz="1800" dirty="0" smtClean="0"/>
              <a:t>Automatic Phase Control</a:t>
            </a:r>
          </a:p>
          <a:p>
            <a:pPr marL="122238" lvl="1"/>
            <a:r>
              <a:rPr lang="en-US" sz="1400" dirty="0" smtClean="0"/>
              <a:t>To be validated before PCS can control antenna phasing (</a:t>
            </a:r>
            <a:r>
              <a:rPr lang="en-US" sz="1200" dirty="0" smtClean="0"/>
              <a:t>important for impurity prod assessment) </a:t>
            </a:r>
            <a:r>
              <a:rPr 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tbd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301875" lvl="3" indent="0">
              <a:buNone/>
            </a:pPr>
            <a:endParaRPr lang="en-US" sz="1200" dirty="0" smtClean="0"/>
          </a:p>
          <a:p>
            <a:r>
              <a:rPr lang="en-US" sz="1800" dirty="0" smtClean="0"/>
              <a:t>Automatic Matching</a:t>
            </a:r>
          </a:p>
          <a:p>
            <a:pPr lvl="1"/>
            <a:r>
              <a:rPr lang="en-US" sz="1400" dirty="0" smtClean="0"/>
              <a:t>Validated during C3b on Q2, </a:t>
            </a:r>
            <a:r>
              <a:rPr lang="en-US" sz="1400" dirty="0" smtClean="0"/>
              <a:t>remains </a:t>
            </a:r>
            <a:r>
              <a:rPr lang="en-US" sz="1400" dirty="0" smtClean="0"/>
              <a:t>for Q1 and Q4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validated on Q4 on #54540 and Q1 on #54544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sz="1200" dirty="0" smtClean="0"/>
          </a:p>
          <a:p>
            <a:r>
              <a:rPr lang="en-US" sz="1800" dirty="0" smtClean="0"/>
              <a:t>Reduce antenna cross-talk </a:t>
            </a:r>
            <a:r>
              <a:rPr lang="en-US" sz="1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On </a:t>
            </a:r>
            <a:r>
              <a:rPr lang="en-US" sz="1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going </a:t>
            </a:r>
            <a:r>
              <a:rPr lang="en-US" sz="1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since 24/07</a:t>
            </a:r>
            <a:endParaRPr lang="en-US" sz="1400" dirty="0" smtClean="0">
              <a:solidFill>
                <a:schemeClr val="accent2"/>
              </a:solidFill>
            </a:endParaRPr>
          </a:p>
          <a:p>
            <a:endParaRPr lang="en-US" sz="1800" dirty="0" smtClean="0"/>
          </a:p>
          <a:p>
            <a:r>
              <a:rPr lang="en-US" sz="1800" dirty="0" smtClean="0"/>
              <a:t>Local Fueling</a:t>
            </a:r>
          </a:p>
          <a:p>
            <a:pPr lvl="1"/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part of dedicated experiments performed on 24/07/19 </a:t>
            </a:r>
            <a:r>
              <a:rPr lang="en-US" sz="1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analysis in progress</a:t>
            </a:r>
          </a:p>
          <a:p>
            <a:pPr lvl="1"/>
            <a:endParaRPr lang="en-US" sz="1200" dirty="0" smtClean="0">
              <a:solidFill>
                <a:schemeClr val="accent2"/>
              </a:solidFill>
            </a:endParaRPr>
          </a:p>
          <a:p>
            <a:r>
              <a:rPr lang="en-US" sz="1800" dirty="0" smtClean="0"/>
              <a:t>Increase </a:t>
            </a:r>
            <a:r>
              <a:rPr lang="en-US" sz="1800" dirty="0" smtClean="0"/>
              <a:t>power !</a:t>
            </a:r>
            <a:endParaRPr lang="en-US" sz="1800" dirty="0" smtClean="0"/>
          </a:p>
          <a:p>
            <a:pPr lvl="1"/>
            <a:r>
              <a:rPr lang="en-US" sz="1400" dirty="0" smtClean="0"/>
              <a:t>2 MW achieved with 2 antennas (Q1 &amp; Q4) in few </a:t>
            </a:r>
            <a:r>
              <a:rPr lang="en-US" sz="1400" dirty="0" smtClean="0"/>
              <a:t>shots, 1.6 MW with Q4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continue on 25/07</a:t>
            </a:r>
            <a:endParaRPr lang="en-US" sz="1200" dirty="0">
              <a:solidFill>
                <a:schemeClr val="accent2"/>
              </a:solidFill>
            </a:endParaRPr>
          </a:p>
        </p:txBody>
      </p:sp>
      <p:pic>
        <p:nvPicPr>
          <p:cNvPr id="4" name="Picture 2" descr="Image result for todo list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8008">
            <a:off x="6562128" y="-53481"/>
            <a:ext cx="1221678" cy="122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powerpoint2007_IRFM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Modele_powerpoint2007_IRFM</Template>
  <TotalTime>820</TotalTime>
  <Words>776</Words>
  <Application>Microsoft Office PowerPoint</Application>
  <PresentationFormat>Affichage à l'écran (4:3)</PresentationFormat>
  <Paragraphs>124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Modele_powerpoint2007_IRFM</vt:lpstr>
      <vt:lpstr>WEST C4 Campaign  Status of ICRH Commissioning</vt:lpstr>
      <vt:lpstr>(Rapid) Summary of ICRH Results during WEST C3</vt:lpstr>
      <vt:lpstr>Non-exhaustive list of the work performed during WEST S3 shutdown</vt:lpstr>
      <vt:lpstr>WEST C4 - ICRH Vacuum Conditioning</vt:lpstr>
      <vt:lpstr>WEST C4 - ICRH Commissioning Summary</vt:lpstr>
      <vt:lpstr>1st WEST plasmas with  the full set of RF Heating Systems</vt:lpstr>
      <vt:lpstr>Commissioning confirms that  Q2 coupling is (still) different from Q1 and Q4</vt:lpstr>
      <vt:lpstr>Commissioning shows that  Q2 has different effects on plasma than Q1 and Q2</vt:lpstr>
      <vt:lpstr>Remaining work (at 27/07/19)</vt:lpstr>
      <vt:lpstr>Unexpected Problem: Heat Wave…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aliquando tempo tatum commentum</dc:title>
  <dc:creator>HUTTER Thierry 099389</dc:creator>
  <cp:lastModifiedBy>HILLAIRET Julien 218595</cp:lastModifiedBy>
  <cp:revision>84</cp:revision>
  <dcterms:created xsi:type="dcterms:W3CDTF">2012-06-26T12:11:10Z</dcterms:created>
  <dcterms:modified xsi:type="dcterms:W3CDTF">2019-07-24T20:58:54Z</dcterms:modified>
</cp:coreProperties>
</file>