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8"/>
  </p:notesMasterIdLst>
  <p:handoutMasterIdLst>
    <p:handoutMasterId r:id="rId19"/>
  </p:handoutMasterIdLst>
  <p:sldIdLst>
    <p:sldId id="273" r:id="rId7"/>
    <p:sldId id="278" r:id="rId8"/>
    <p:sldId id="279" r:id="rId9"/>
    <p:sldId id="280" r:id="rId10"/>
    <p:sldId id="283" r:id="rId11"/>
    <p:sldId id="281" r:id="rId12"/>
    <p:sldId id="282" r:id="rId13"/>
    <p:sldId id="286" r:id="rId14"/>
    <p:sldId id="287" r:id="rId15"/>
    <p:sldId id="288" r:id="rId16"/>
    <p:sldId id="289" r:id="rId17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85" d="100"/>
          <a:sy n="85" d="100"/>
        </p:scale>
        <p:origin x="-1416" y="-86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13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13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13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13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13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13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13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Bilan chocs semaine 37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" y="1657350"/>
            <a:ext cx="65722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Vendredi 13/09/2019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378270"/>
          </a:xfrm>
        </p:spPr>
        <p:txBody>
          <a:bodyPr/>
          <a:lstStyle/>
          <a:p>
            <a:r>
              <a:rPr lang="fr-FR" dirty="0" smtClean="0"/>
              <a:t>Moyenne des tensions entre 4.06 et 4.16 pour </a:t>
            </a:r>
            <a:r>
              <a:rPr lang="fr-FR" dirty="0"/>
              <a:t>les chocs </a:t>
            </a:r>
            <a:r>
              <a:rPr lang="fr-FR" dirty="0" smtClean="0"/>
              <a:t>55108 à 55114</a:t>
            </a:r>
            <a:endParaRPr lang="en-GB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" y="1413435"/>
            <a:ext cx="803275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38807"/>
              </p:ext>
            </p:extLst>
          </p:nvPr>
        </p:nvGraphicFramePr>
        <p:xfrm>
          <a:off x="4679579" y="2575112"/>
          <a:ext cx="4312023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06"/>
                <a:gridCol w="793119"/>
                <a:gridCol w="948099"/>
                <a:gridCol w="94809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r>
                        <a:rPr lang="fr-FR" dirty="0" smtClean="0"/>
                        <a:t>/V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Gauche Haut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Gauche Bas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1.23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Haut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1.35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Bas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5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" y="1028513"/>
            <a:ext cx="775335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163671" y="1667435"/>
            <a:ext cx="163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Gauche:</a:t>
            </a:r>
          </a:p>
          <a:p>
            <a:pPr algn="l"/>
            <a:r>
              <a:rPr lang="fr-FR" sz="1800" dirty="0" smtClean="0"/>
              <a:t>SWR</a:t>
            </a:r>
            <a:r>
              <a:rPr lang="fr-FR" sz="1800" baseline="-25000" dirty="0" smtClean="0"/>
              <a:t>Q4</a:t>
            </a:r>
            <a:r>
              <a:rPr lang="fr-FR" sz="1800" dirty="0" smtClean="0"/>
              <a:t> &gt; SWR</a:t>
            </a:r>
            <a:r>
              <a:rPr lang="fr-FR" sz="1800" baseline="-25000" dirty="0" smtClean="0"/>
              <a:t>Q2</a:t>
            </a:r>
            <a:endParaRPr lang="en-GB" sz="1800" baseline="-25000" dirty="0"/>
          </a:p>
        </p:txBody>
      </p:sp>
      <p:sp>
        <p:nvSpPr>
          <p:cNvPr id="7" name="ZoneTexte 6"/>
          <p:cNvSpPr txBox="1"/>
          <p:nvPr/>
        </p:nvSpPr>
        <p:spPr>
          <a:xfrm>
            <a:off x="5163671" y="4087906"/>
            <a:ext cx="163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Droit:</a:t>
            </a:r>
          </a:p>
          <a:p>
            <a:pPr algn="l"/>
            <a:r>
              <a:rPr lang="fr-FR" sz="1800" dirty="0" smtClean="0"/>
              <a:t>SWR</a:t>
            </a:r>
            <a:r>
              <a:rPr lang="fr-FR" sz="1800" baseline="-25000" dirty="0" smtClean="0"/>
              <a:t>Q4</a:t>
            </a:r>
            <a:r>
              <a:rPr lang="fr-FR" sz="1800" dirty="0" smtClean="0"/>
              <a:t> &lt; SWR</a:t>
            </a:r>
            <a:r>
              <a:rPr lang="fr-FR" sz="1800" baseline="-25000" dirty="0" smtClean="0"/>
              <a:t>Q2</a:t>
            </a:r>
            <a:endParaRPr lang="en-GB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22408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11/09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64155"/>
            <a:ext cx="8036559" cy="643239"/>
          </a:xfrm>
        </p:spPr>
        <p:txBody>
          <a:bodyPr/>
          <a:lstStyle/>
          <a:p>
            <a:r>
              <a:rPr lang="fr-FR" dirty="0"/>
              <a:t>Journée du </a:t>
            </a:r>
            <a:r>
              <a:rPr lang="fr-FR" dirty="0" smtClean="0"/>
              <a:t>10/09/2019 </a:t>
            </a:r>
            <a:br>
              <a:rPr lang="fr-FR" dirty="0" smtClean="0"/>
            </a:br>
            <a:r>
              <a:rPr lang="fr-FR" dirty="0" smtClean="0"/>
              <a:t>très impactée par les problèmes liés au PCS/</a:t>
            </a:r>
            <a:r>
              <a:rPr lang="fr-FR" dirty="0" err="1" smtClean="0"/>
              <a:t>Dolphin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60"/>
            <a:ext cx="8889008" cy="58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5278"/>
            <a:ext cx="8889008" cy="3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4664"/>
            <a:ext cx="7777479" cy="920879"/>
          </a:xfrm>
        </p:spPr>
        <p:txBody>
          <a:bodyPr/>
          <a:lstStyle/>
          <a:p>
            <a:r>
              <a:rPr lang="fr-FR" dirty="0" smtClean="0"/>
              <a:t>10/09/2019 Session ICRH du soir</a:t>
            </a:r>
            <a:br>
              <a:rPr lang="fr-FR" dirty="0" smtClean="0"/>
            </a:br>
            <a:r>
              <a:rPr lang="fr-FR" dirty="0" smtClean="0"/>
              <a:t>2 chocs obtenus (sur 6 tentés; problèmes PCS)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63286" y="1067647"/>
            <a:ext cx="8980713" cy="1133349"/>
          </a:xfrm>
        </p:spPr>
        <p:txBody>
          <a:bodyPr/>
          <a:lstStyle/>
          <a:p>
            <a:r>
              <a:rPr lang="fr-FR" dirty="0" smtClean="0"/>
              <a:t>#55015</a:t>
            </a:r>
          </a:p>
          <a:p>
            <a:r>
              <a:rPr lang="fr-FR" dirty="0" smtClean="0"/>
              <a:t>2.6 MW couplé en LSN à 500 kA et </a:t>
            </a:r>
            <a:r>
              <a:rPr lang="fr-FR" dirty="0" err="1" smtClean="0"/>
              <a:t>Rext</a:t>
            </a:r>
            <a:r>
              <a:rPr lang="fr-FR" dirty="0" smtClean="0"/>
              <a:t> 2.93m (scenario compatible High Confinement)</a:t>
            </a:r>
          </a:p>
          <a:p>
            <a:r>
              <a:rPr lang="fr-FR" dirty="0" smtClean="0"/>
              <a:t>Observation de puissance </a:t>
            </a:r>
            <a:r>
              <a:rPr lang="fr-FR" dirty="0" err="1" smtClean="0"/>
              <a:t>convectée</a:t>
            </a:r>
            <a:r>
              <a:rPr lang="fr-FR" dirty="0" smtClean="0"/>
              <a:t> sur le divertor à la THR</a:t>
            </a:r>
            <a:endParaRPr lang="en-GB" dirty="0"/>
          </a:p>
        </p:txBody>
      </p:sp>
      <p:pic>
        <p:nvPicPr>
          <p:cNvPr id="1026" name="Picture 2" descr="C:\Users\JH218595\Documents\WEST_C4\shot_figures\WEST_IC_55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5229"/>
            <a:ext cx="4906868" cy="36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68" y="2906486"/>
            <a:ext cx="4249361" cy="32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7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/>
              <a:t>#55015</a:t>
            </a:r>
            <a:br>
              <a:rPr lang="fr-FR" dirty="0"/>
            </a:b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77868" y="847685"/>
            <a:ext cx="7886700" cy="405970"/>
          </a:xfrm>
        </p:spPr>
        <p:txBody>
          <a:bodyPr/>
          <a:lstStyle/>
          <a:p>
            <a:r>
              <a:rPr lang="fr-FR" dirty="0" err="1" smtClean="0"/>
              <a:t>Sweeping</a:t>
            </a:r>
            <a:r>
              <a:rPr lang="fr-FR" dirty="0" smtClean="0"/>
              <a:t> de la hauteur du point X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sweeping</a:t>
            </a:r>
            <a:r>
              <a:rPr lang="fr-FR" dirty="0" smtClean="0">
                <a:sym typeface="Wingdings" panose="05000000000000000000" pitchFamily="2" charset="2"/>
              </a:rPr>
              <a:t> du </a:t>
            </a:r>
            <a:r>
              <a:rPr lang="fr-FR" dirty="0" err="1" smtClean="0">
                <a:sym typeface="Wingdings" panose="05000000000000000000" pitchFamily="2" charset="2"/>
              </a:rPr>
              <a:t>Rext</a:t>
            </a:r>
            <a:endParaRPr lang="en-GB" dirty="0"/>
          </a:p>
        </p:txBody>
      </p:sp>
      <p:pic>
        <p:nvPicPr>
          <p:cNvPr id="2050" name="Picture 2" descr="C:\Users\JH218595\Documents\WEST_C4\shot_figures\WEST_IC_55015_R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0403"/>
            <a:ext cx="4016045" cy="571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08" y="1160403"/>
            <a:ext cx="3966768" cy="5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5735117" y="2582266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735117" y="3291840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6583680" y="2648102"/>
            <a:ext cx="14630" cy="643738"/>
          </a:xfrm>
          <a:prstGeom prst="straightConnector1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832397" y="262616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-14mm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708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7222989" cy="1246495"/>
          </a:xfrm>
        </p:spPr>
        <p:txBody>
          <a:bodyPr/>
          <a:lstStyle/>
          <a:p>
            <a:r>
              <a:rPr lang="fr-FR" dirty="0" smtClean="0"/>
              <a:t>Analyse des différences mesures de tension Q2 vs Q1 et Q4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#54629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874727" y="4140029"/>
            <a:ext cx="5326221" cy="1888427"/>
          </a:xfrm>
        </p:spPr>
        <p:txBody>
          <a:bodyPr/>
          <a:lstStyle/>
          <a:p>
            <a:r>
              <a:rPr lang="fr-FR" dirty="0" smtClean="0"/>
              <a:t>Comparaison Q2 et Q4 possible (pas vraiment Q1)</a:t>
            </a:r>
          </a:p>
          <a:p>
            <a:r>
              <a:rPr lang="fr-FR" b="0" dirty="0" smtClean="0"/>
              <a:t>Ecarts des tensions moyennes en 20log</a:t>
            </a:r>
            <a:r>
              <a:rPr lang="fr-FR" b="0" baseline="-25000" dirty="0" smtClean="0"/>
              <a:t>10</a:t>
            </a:r>
            <a:r>
              <a:rPr lang="fr-FR" b="0" dirty="0" smtClean="0"/>
              <a:t>(V</a:t>
            </a:r>
            <a:r>
              <a:rPr lang="fr-FR" b="0" baseline="-25000" dirty="0" smtClean="0"/>
              <a:t>2</a:t>
            </a:r>
            <a:r>
              <a:rPr lang="fr-FR" b="0" dirty="0" smtClean="0"/>
              <a:t>/V</a:t>
            </a:r>
            <a:r>
              <a:rPr lang="fr-FR" b="0" baseline="-25000" dirty="0" smtClean="0"/>
              <a:t>4</a:t>
            </a:r>
            <a:r>
              <a:rPr lang="fr-FR" b="0" dirty="0" smtClean="0"/>
              <a:t>) </a:t>
            </a:r>
            <a:endParaRPr lang="fr-FR" b="0" baseline="-25000" dirty="0" smtClean="0"/>
          </a:p>
          <a:p>
            <a:r>
              <a:rPr lang="fr-FR" b="0" dirty="0" smtClean="0"/>
              <a:t>	</a:t>
            </a:r>
            <a:r>
              <a:rPr lang="fr-FR" b="0" dirty="0" err="1" smtClean="0"/>
              <a:t>left</a:t>
            </a:r>
            <a:r>
              <a:rPr lang="fr-FR" b="0" dirty="0" smtClean="0"/>
              <a:t>	right</a:t>
            </a:r>
            <a:endParaRPr lang="fr-FR" b="0" dirty="0"/>
          </a:p>
          <a:p>
            <a:r>
              <a:rPr lang="fr-FR" b="0" dirty="0" err="1" smtClean="0"/>
              <a:t>Upper</a:t>
            </a:r>
            <a:r>
              <a:rPr lang="fr-FR" b="0" dirty="0" smtClean="0"/>
              <a:t>	1.79	3.56</a:t>
            </a:r>
          </a:p>
          <a:p>
            <a:r>
              <a:rPr lang="fr-FR" b="0" dirty="0" err="1" smtClean="0"/>
              <a:t>Lower</a:t>
            </a:r>
            <a:r>
              <a:rPr lang="fr-FR" b="0" dirty="0" smtClean="0"/>
              <a:t>       3.57	1.32</a:t>
            </a:r>
            <a:endParaRPr lang="en-GB" b="0" dirty="0"/>
          </a:p>
        </p:txBody>
      </p:sp>
      <p:pic>
        <p:nvPicPr>
          <p:cNvPr id="4098" name="Picture 2" descr="C:\Users\JH218595\Documents\WEST_C4\shot_figures\WEST_546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5" y="797357"/>
            <a:ext cx="3785052" cy="53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499616" y="5025543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rgbClr val="FF0000"/>
                </a:solidFill>
              </a:rPr>
              <a:t>Phase Q1 problématique</a:t>
            </a:r>
            <a:endParaRPr lang="en-GB" sz="1050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JH218595\Documents\WEST_C4\shot_figures\WEST_54629_Volt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15" y="797357"/>
            <a:ext cx="5342285" cy="321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001257" y="136229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14.4±1.0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432283" y="1437498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17.7±2.0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5926" y="249740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22.4±1.0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08893" y="249740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22.8±1.8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001257" y="2837852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15.1±0.8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81616" y="118278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19.1±0.4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3025" y="929031"/>
            <a:ext cx="144017" cy="297728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23891" y="929031"/>
            <a:ext cx="89255" cy="297728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096247" y="929031"/>
            <a:ext cx="89255" cy="297728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ZoneTexte 25"/>
          <p:cNvSpPr txBox="1"/>
          <p:nvPr/>
        </p:nvSpPr>
        <p:spPr>
          <a:xfrm>
            <a:off x="6554262" y="136229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13.8±0.7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343733" y="106474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20.8±1.5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343733" y="2689395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18.4±1.1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554262" y="2816353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15.8±0.8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94566" y="117043"/>
            <a:ext cx="425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Gauche: VSWR Q2 et Q4 similaires (1.3-1.7)</a:t>
            </a:r>
          </a:p>
          <a:p>
            <a:pPr algn="l"/>
            <a:r>
              <a:rPr lang="fr-FR" sz="1800" dirty="0" smtClean="0"/>
              <a:t>Droit: VSWR Q2 (1.7-2.7) et Q4 (1.2)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8584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#55015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122" name="Picture 2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9030"/>
            <a:ext cx="4176978" cy="594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H218595\Documents\WEST_C4\shot_figures\WEST_IC_55015_Rext_VSW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54" y="929030"/>
            <a:ext cx="4166946" cy="592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7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H218595\Documents\WEST_C4\shot_figures\WEST_55015_Vol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45" y="734517"/>
            <a:ext cx="5377055" cy="35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#55015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1043" y="4294022"/>
            <a:ext cx="4905977" cy="1749928"/>
          </a:xfrm>
        </p:spPr>
        <p:txBody>
          <a:bodyPr/>
          <a:lstStyle/>
          <a:p>
            <a:r>
              <a:rPr lang="fr-FR" sz="1600" dirty="0" smtClean="0"/>
              <a:t>Comparaison Q1 et Q2 (même puissance)</a:t>
            </a:r>
          </a:p>
          <a:p>
            <a:r>
              <a:rPr lang="fr-FR" sz="1600" b="0" dirty="0" smtClean="0"/>
              <a:t>Ecarts des tensions moyennes en 20log</a:t>
            </a:r>
            <a:r>
              <a:rPr lang="fr-FR" sz="1600" b="0" baseline="-25000" dirty="0" smtClean="0"/>
              <a:t>10</a:t>
            </a:r>
            <a:r>
              <a:rPr lang="fr-FR" sz="1600" b="0" dirty="0" smtClean="0"/>
              <a:t>(V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/V</a:t>
            </a:r>
            <a:r>
              <a:rPr lang="fr-FR" sz="1600" b="0" baseline="-25000" dirty="0" smtClean="0"/>
              <a:t>1</a:t>
            </a:r>
            <a:r>
              <a:rPr lang="fr-FR" sz="1600" b="0" dirty="0" smtClean="0"/>
              <a:t>) </a:t>
            </a:r>
            <a:endParaRPr lang="fr-FR" sz="1600" b="0" baseline="-25000" dirty="0" smtClean="0"/>
          </a:p>
          <a:p>
            <a:r>
              <a:rPr lang="fr-FR" sz="1600" b="0" dirty="0" smtClean="0"/>
              <a:t>	</a:t>
            </a:r>
            <a:r>
              <a:rPr lang="fr-FR" sz="1600" b="0" dirty="0" err="1" smtClean="0"/>
              <a:t>left</a:t>
            </a:r>
            <a:r>
              <a:rPr lang="fr-FR" sz="1600" b="0" dirty="0" smtClean="0"/>
              <a:t>	right</a:t>
            </a:r>
            <a:endParaRPr lang="fr-FR" sz="1600" b="0" dirty="0"/>
          </a:p>
          <a:p>
            <a:r>
              <a:rPr lang="fr-FR" sz="1600" b="0" dirty="0" err="1" smtClean="0"/>
              <a:t>Upper</a:t>
            </a:r>
            <a:r>
              <a:rPr lang="fr-FR" sz="1600" b="0" dirty="0" smtClean="0"/>
              <a:t>	---	3.5</a:t>
            </a:r>
          </a:p>
          <a:p>
            <a:r>
              <a:rPr lang="fr-FR" sz="1600" b="0" dirty="0" err="1" smtClean="0"/>
              <a:t>Lower</a:t>
            </a:r>
            <a:r>
              <a:rPr lang="fr-FR" sz="1600" b="0" dirty="0" smtClean="0"/>
              <a:t>       	2.6	1.02</a:t>
            </a:r>
            <a:endParaRPr lang="en-GB" sz="1600" b="0" dirty="0"/>
          </a:p>
        </p:txBody>
      </p:sp>
      <p:sp>
        <p:nvSpPr>
          <p:cNvPr id="18" name="ZoneTexte 17"/>
          <p:cNvSpPr txBox="1"/>
          <p:nvPr/>
        </p:nvSpPr>
        <p:spPr>
          <a:xfrm>
            <a:off x="5553135" y="1859180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22.86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413697" y="188764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21.8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3025" y="929031"/>
            <a:ext cx="144017" cy="297728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4071537" y="-283856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20.8±1.5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412579" y="2083836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21.1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0765" y="2626157"/>
            <a:ext cx="658368" cy="1426464"/>
          </a:xfrm>
          <a:prstGeom prst="rect">
            <a:avLst/>
          </a:prstGeom>
          <a:solidFill>
            <a:schemeClr val="tx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7412862" y="172882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14.5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1" name="Espace réservé du texte 5"/>
          <p:cNvSpPr txBox="1">
            <a:spLocks/>
          </p:cNvSpPr>
          <p:nvPr/>
        </p:nvSpPr>
        <p:spPr>
          <a:xfrm>
            <a:off x="4205033" y="4294022"/>
            <a:ext cx="5436445" cy="174992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Comparaison Q4 et Q2 (puissance </a:t>
            </a:r>
            <a:r>
              <a:rPr lang="fr-FR" sz="1600" dirty="0" err="1" smtClean="0"/>
              <a:t>diff</a:t>
            </a:r>
            <a:r>
              <a:rPr lang="fr-FR" sz="1600" dirty="0" smtClean="0"/>
              <a:t>)</a:t>
            </a:r>
          </a:p>
          <a:p>
            <a:r>
              <a:rPr lang="fr-FR" sz="1600" b="0" dirty="0" smtClean="0"/>
              <a:t>Ecarts des tensions moyennes en 20log</a:t>
            </a:r>
            <a:r>
              <a:rPr lang="fr-FR" sz="1600" b="0" baseline="-25000" dirty="0" smtClean="0"/>
              <a:t>10</a:t>
            </a:r>
            <a:r>
              <a:rPr lang="fr-FR" sz="1600" b="0" dirty="0" smtClean="0"/>
              <a:t>(V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/V</a:t>
            </a:r>
            <a:r>
              <a:rPr lang="fr-FR" sz="1600" b="0" baseline="-25000" dirty="0" smtClean="0"/>
              <a:t>4</a:t>
            </a:r>
            <a:r>
              <a:rPr lang="fr-FR" sz="1600" b="0" dirty="0" smtClean="0"/>
              <a:t>*</a:t>
            </a:r>
            <a:r>
              <a:rPr lang="fr-FR" sz="1600" b="0" dirty="0" err="1" smtClean="0"/>
              <a:t>sqrt</a:t>
            </a:r>
            <a:r>
              <a:rPr lang="fr-FR" sz="1600" b="0" dirty="0" smtClean="0"/>
              <a:t>(P</a:t>
            </a:r>
            <a:r>
              <a:rPr lang="fr-FR" sz="1600" b="0" baseline="-25000" dirty="0" smtClean="0"/>
              <a:t>2</a:t>
            </a:r>
            <a:r>
              <a:rPr lang="fr-FR" sz="1600" b="0" dirty="0" smtClean="0"/>
              <a:t>/P</a:t>
            </a:r>
            <a:r>
              <a:rPr lang="fr-FR" sz="1600" b="0" baseline="-25000" dirty="0" smtClean="0"/>
              <a:t>4</a:t>
            </a:r>
            <a:r>
              <a:rPr lang="fr-FR" sz="1600" b="0" dirty="0" smtClean="0"/>
              <a:t>)) </a:t>
            </a:r>
            <a:endParaRPr lang="fr-FR" sz="1600" b="0" baseline="-25000" dirty="0" smtClean="0"/>
          </a:p>
          <a:p>
            <a:r>
              <a:rPr lang="fr-FR" sz="1600" b="0" dirty="0" smtClean="0"/>
              <a:t>	</a:t>
            </a:r>
            <a:r>
              <a:rPr lang="fr-FR" sz="1600" b="0" dirty="0" err="1" smtClean="0"/>
              <a:t>left</a:t>
            </a:r>
            <a:r>
              <a:rPr lang="fr-FR" sz="1600" b="0" dirty="0" smtClean="0"/>
              <a:t>	right</a:t>
            </a:r>
          </a:p>
          <a:p>
            <a:r>
              <a:rPr lang="fr-FR" sz="1600" b="0" dirty="0" err="1" smtClean="0"/>
              <a:t>Upper</a:t>
            </a:r>
            <a:r>
              <a:rPr lang="fr-FR" sz="1600" b="0" dirty="0" smtClean="0"/>
              <a:t>	3.5	4.0	</a:t>
            </a:r>
          </a:p>
          <a:p>
            <a:r>
              <a:rPr lang="fr-FR" sz="1600" b="0" dirty="0" err="1" smtClean="0"/>
              <a:t>Lower</a:t>
            </a:r>
            <a:r>
              <a:rPr lang="fr-FR" sz="1600" b="0" dirty="0" smtClean="0"/>
              <a:t>       	3.8	1.2</a:t>
            </a:r>
            <a:endParaRPr lang="en-GB" sz="1600" b="0" dirty="0"/>
          </a:p>
        </p:txBody>
      </p:sp>
      <p:sp>
        <p:nvSpPr>
          <p:cNvPr id="4" name="Rectangle 3"/>
          <p:cNvSpPr/>
          <p:nvPr/>
        </p:nvSpPr>
        <p:spPr>
          <a:xfrm>
            <a:off x="393025" y="2823621"/>
            <a:ext cx="3130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V1 ~ V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 * </a:t>
            </a:r>
            <a:r>
              <a:rPr lang="fr-FR" sz="2800" dirty="0" err="1" smtClean="0"/>
              <a:t>sqrt</a:t>
            </a:r>
            <a:r>
              <a:rPr lang="fr-FR" sz="2800" dirty="0" smtClean="0"/>
              <a:t>(P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/P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)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121089" y="349121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27286" y="371666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21.4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120254" y="3332394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18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970420" y="3507390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</a:rPr>
              <a:t>23.31</a:t>
            </a:r>
            <a:endParaRPr lang="en-GB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76617" y="3732844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23.12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969585" y="334856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17.3</a:t>
            </a:r>
            <a:endParaRPr lang="en-GB" sz="1050" dirty="0">
              <a:solidFill>
                <a:schemeClr val="accent2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5553135" y="199977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dirty="0" smtClean="0">
                <a:solidFill>
                  <a:schemeClr val="accent1">
                    <a:lumMod val="50000"/>
                  </a:schemeClr>
                </a:solidFill>
              </a:rPr>
              <a:t>23.7</a:t>
            </a:r>
            <a:endParaRPr lang="en-GB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10493" y="505357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/>
              <a:t>500/1200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393025" y="3230794"/>
            <a:ext cx="3130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Hyp</a:t>
            </a:r>
            <a:r>
              <a:rPr lang="fr-FR" sz="2800" dirty="0" smtClean="0"/>
              <a:t> :</a:t>
            </a:r>
          </a:p>
          <a:p>
            <a:r>
              <a:rPr lang="fr-FR" sz="2800" dirty="0" smtClean="0"/>
              <a:t>V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 ~ V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 * </a:t>
            </a:r>
            <a:r>
              <a:rPr lang="fr-FR" sz="2800" dirty="0" err="1" smtClean="0"/>
              <a:t>sqrt</a:t>
            </a:r>
            <a:r>
              <a:rPr lang="fr-FR" sz="2800" dirty="0" smtClean="0"/>
              <a:t>(P</a:t>
            </a:r>
            <a:r>
              <a:rPr lang="fr-FR" sz="2800" baseline="-25000" dirty="0" smtClean="0"/>
              <a:t>2</a:t>
            </a:r>
            <a:r>
              <a:rPr lang="fr-FR" sz="2800" dirty="0" smtClean="0"/>
              <a:t>/P</a:t>
            </a:r>
            <a:r>
              <a:rPr lang="fr-FR" sz="2800" baseline="-25000" dirty="0" smtClean="0"/>
              <a:t>4</a:t>
            </a:r>
            <a:r>
              <a:rPr lang="fr-FR" sz="2800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74349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444</TotalTime>
  <Words>243</Words>
  <Application>Microsoft Office PowerPoint</Application>
  <PresentationFormat>Affichage à l'écran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Journée du 10/09/2019  très impactée par les problèmes liés au PCS/Dolphin</vt:lpstr>
      <vt:lpstr>10/09/2019 Session ICRH du soir 2 chocs obtenus (sur 6 tentés; problèmes PCS)</vt:lpstr>
      <vt:lpstr>#55015 </vt:lpstr>
      <vt:lpstr>Présentation PowerPoint</vt:lpstr>
      <vt:lpstr>#54629</vt:lpstr>
      <vt:lpstr>#55015</vt:lpstr>
      <vt:lpstr>#55015</vt:lpstr>
      <vt:lpstr>Vendredi 13/09/2019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21</cp:revision>
  <cp:lastPrinted>2018-12-05T09:44:31Z</cp:lastPrinted>
  <dcterms:created xsi:type="dcterms:W3CDTF">2019-09-09T08:51:38Z</dcterms:created>
  <dcterms:modified xsi:type="dcterms:W3CDTF">2019-09-13T20:33:20Z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