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4"/>
    <p:sldMasterId id="2147483712" r:id="rId5"/>
    <p:sldMasterId id="2147483724" r:id="rId6"/>
  </p:sldMasterIdLst>
  <p:notesMasterIdLst>
    <p:notesMasterId r:id="rId16"/>
  </p:notesMasterIdLst>
  <p:handoutMasterIdLst>
    <p:handoutMasterId r:id="rId17"/>
  </p:handoutMasterIdLst>
  <p:sldIdLst>
    <p:sldId id="273" r:id="rId7"/>
    <p:sldId id="278" r:id="rId8"/>
    <p:sldId id="279" r:id="rId9"/>
    <p:sldId id="280" r:id="rId10"/>
    <p:sldId id="283" r:id="rId11"/>
    <p:sldId id="281" r:id="rId12"/>
    <p:sldId id="282" r:id="rId13"/>
    <p:sldId id="286" r:id="rId14"/>
    <p:sldId id="287" r:id="rId15"/>
  </p:sldIdLst>
  <p:sldSz cx="9144000" cy="6858000" type="screen4x3"/>
  <p:notesSz cx="7099300" cy="10234613"/>
  <p:defaultTextStyle>
    <a:defPPr>
      <a:defRPr lang="en-US"/>
    </a:defPPr>
    <a:lvl1pPr marL="0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38617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77234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15851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54468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93085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31702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70319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08936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4" orient="horz" pos="3083" userDrawn="1">
          <p15:clr>
            <a:srgbClr val="A4A3A4"/>
          </p15:clr>
        </p15:guide>
        <p15:guide id="5" pos="232" userDrawn="1">
          <p15:clr>
            <a:srgbClr val="A4A3A4"/>
          </p15:clr>
        </p15:guide>
        <p15:guide id="8" orient="horz" pos="2074" userDrawn="1">
          <p15:clr>
            <a:srgbClr val="A4A3A4"/>
          </p15:clr>
        </p15:guide>
        <p15:guide id="11" pos="4151" userDrawn="1">
          <p15:clr>
            <a:srgbClr val="A4A3A4"/>
          </p15:clr>
        </p15:guide>
        <p15:guide id="12" pos="4082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  <p15:guide id="14" orient="horz" pos="4111" userDrawn="1">
          <p15:clr>
            <a:srgbClr val="A4A3A4"/>
          </p15:clr>
        </p15:guide>
        <p15:guide id="15" orient="horz" pos="2765" userDrawn="1">
          <p15:clr>
            <a:srgbClr val="A4A3A4"/>
          </p15:clr>
        </p15:guide>
        <p15:guide id="16" pos="2880" userDrawn="1">
          <p15:clr>
            <a:srgbClr val="A4A3A4"/>
          </p15:clr>
        </p15:guide>
        <p15:guide id="17" pos="309" userDrawn="1">
          <p15:clr>
            <a:srgbClr val="A4A3A4"/>
          </p15:clr>
        </p15:guide>
        <p15:guide id="18" pos="5535" userDrawn="1">
          <p15:clr>
            <a:srgbClr val="A4A3A4"/>
          </p15:clr>
        </p15:guide>
        <p15:guide id="19" pos="54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543D29"/>
    <a:srgbClr val="FFCC00"/>
    <a:srgbClr val="A50119"/>
    <a:srgbClr val="71BF44"/>
    <a:srgbClr val="B1021B"/>
    <a:srgbClr val="B9021C"/>
    <a:srgbClr val="C1021D"/>
    <a:srgbClr val="B00A1F"/>
    <a:srgbClr val="B0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92" autoAdjust="0"/>
    <p:restoredTop sz="91345" autoAdjust="0"/>
  </p:normalViewPr>
  <p:slideViewPr>
    <p:cSldViewPr snapToGrid="0" showGuides="1">
      <p:cViewPr varScale="1">
        <p:scale>
          <a:sx n="104" d="100"/>
          <a:sy n="104" d="100"/>
        </p:scale>
        <p:origin x="-878" y="-77"/>
      </p:cViewPr>
      <p:guideLst>
        <p:guide orient="horz" pos="1620"/>
        <p:guide orient="horz" pos="3083"/>
        <p:guide orient="horz" pos="2074"/>
        <p:guide orient="horz" pos="2160"/>
        <p:guide orient="horz" pos="4111"/>
        <p:guide orient="horz" pos="2765"/>
        <p:guide pos="2160"/>
        <p:guide pos="232"/>
        <p:guide pos="4151"/>
        <p:guide pos="4082"/>
        <p:guide pos="2880"/>
        <p:guide pos="309"/>
        <p:guide pos="5535"/>
        <p:guide pos="54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100" d="100"/>
          <a:sy n="100" d="100"/>
        </p:scale>
        <p:origin x="-3396" y="-7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r">
              <a:defRPr sz="1400"/>
            </a:lvl1pPr>
          </a:lstStyle>
          <a:p>
            <a:fld id="{F481E118-1CEA-43E8-BD51-A8A2CBD62889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r">
              <a:defRPr sz="1400"/>
            </a:lvl1pPr>
          </a:lstStyle>
          <a:p>
            <a:fld id="{7CB1C5FA-467D-48F3-9F36-205F533C0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08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r">
              <a:defRPr sz="1400"/>
            </a:lvl1pPr>
          </a:lstStyle>
          <a:p>
            <a:fld id="{F0389419-4E28-4B58-9AA2-383238311FDA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44600" y="1277938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20" tIns="47960" rIns="95920" bIns="4796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09930" y="4925410"/>
            <a:ext cx="5679440" cy="4029879"/>
          </a:xfrm>
          <a:prstGeom prst="rect">
            <a:avLst/>
          </a:prstGeom>
        </p:spPr>
        <p:txBody>
          <a:bodyPr vert="horz" lIns="95920" tIns="47960" rIns="95920" bIns="4796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r">
              <a:defRPr sz="1400"/>
            </a:lvl1pPr>
          </a:lstStyle>
          <a:p>
            <a:fld id="{39DC57ED-270C-43E3-91AA-48F4CC1938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13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38617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77234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15851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54468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193085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31702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70319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08936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8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0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3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ED1C4103-FF01-4613-BB77-A54429AC18D2}" type="datetime4">
              <a:rPr lang="fr-FR" noProof="0" smtClean="0"/>
              <a:t>11 septembre 2019</a:t>
            </a:fld>
            <a:endParaRPr lang="fr-FR" noProof="0" dirty="0"/>
          </a:p>
        </p:txBody>
      </p:sp>
      <p:sp>
        <p:nvSpPr>
          <p:cNvPr id="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388946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d'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CDDA024-CC5C-49D4-9EDE-B13C9CE4F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76952101-6F0D-4470-B900-D7C009A836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xmlns="" id="{60769C5C-EDFB-44C6-A754-7FD9C1B5A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8242" y="135808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6" name="Espace réservé pour une image  4">
            <a:extLst>
              <a:ext uri="{FF2B5EF4-FFF2-40B4-BE49-F238E27FC236}">
                <a16:creationId xmlns:a16="http://schemas.microsoft.com/office/drawing/2014/main" xmlns="" id="{CE83B8F1-3CFD-4C6F-B77B-684EE09D6F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43696" y="135808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xmlns="" id="{81F07BDA-5AB0-410C-A329-8C06350E1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31227" y="135808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xmlns="" id="{F95E4514-E62C-42B5-BE1E-5F1CD3D2A789}"/>
              </a:ext>
            </a:extLst>
          </p:cNvPr>
          <p:cNvCxnSpPr/>
          <p:nvPr userDrawn="1"/>
        </p:nvCxnSpPr>
        <p:spPr>
          <a:xfrm flipH="1">
            <a:off x="914402" y="233280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xmlns="" id="{5C946E34-2083-434D-8404-8F5AEE71F0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23927" y="135808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xmlns="" id="{6653795C-036F-4780-863C-5F5B75D45AC9}"/>
              </a:ext>
            </a:extLst>
          </p:cNvPr>
          <p:cNvCxnSpPr/>
          <p:nvPr userDrawn="1"/>
        </p:nvCxnSpPr>
        <p:spPr>
          <a:xfrm flipH="1">
            <a:off x="4643696" y="233280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Espace réservé pour une image  4">
            <a:extLst>
              <a:ext uri="{FF2B5EF4-FFF2-40B4-BE49-F238E27FC236}">
                <a16:creationId xmlns:a16="http://schemas.microsoft.com/office/drawing/2014/main" xmlns="" id="{6076C443-2E06-4281-8B05-53A67256EE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98242" y="2628159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4" name="Espace réservé pour une image  4">
            <a:extLst>
              <a:ext uri="{FF2B5EF4-FFF2-40B4-BE49-F238E27FC236}">
                <a16:creationId xmlns:a16="http://schemas.microsoft.com/office/drawing/2014/main" xmlns="" id="{AAFC24E1-75A5-4390-A26C-B3DE9FF20EE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43696" y="2628159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xmlns="" id="{67AD350B-6F89-4863-9328-41F1D93BBC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31227" y="2628160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xmlns="" id="{7B1C8393-42C9-4E5B-B22A-7A1C80B3392B}"/>
              </a:ext>
            </a:extLst>
          </p:cNvPr>
          <p:cNvCxnSpPr/>
          <p:nvPr userDrawn="1"/>
        </p:nvCxnSpPr>
        <p:spPr>
          <a:xfrm flipH="1">
            <a:off x="914402" y="3602884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xmlns="" id="{EADC8B10-F914-44B6-855C-77AEF500D4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23927" y="2634550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xmlns="" id="{6674119E-EE06-45F8-B404-7D969C8F47C0}"/>
              </a:ext>
            </a:extLst>
          </p:cNvPr>
          <p:cNvCxnSpPr/>
          <p:nvPr userDrawn="1"/>
        </p:nvCxnSpPr>
        <p:spPr>
          <a:xfrm flipH="1">
            <a:off x="4643696" y="3602884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Espace réservé pour une image  4">
            <a:extLst>
              <a:ext uri="{FF2B5EF4-FFF2-40B4-BE49-F238E27FC236}">
                <a16:creationId xmlns:a16="http://schemas.microsoft.com/office/drawing/2014/main" xmlns="" id="{2E8B88C5-9DD3-4342-8110-493B6A4046E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398242" y="3878367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0" name="Espace réservé pour une image  4">
            <a:extLst>
              <a:ext uri="{FF2B5EF4-FFF2-40B4-BE49-F238E27FC236}">
                <a16:creationId xmlns:a16="http://schemas.microsoft.com/office/drawing/2014/main" xmlns="" id="{11DFD99F-CCC2-490B-9103-83A0C7B5BF9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43696" y="3878367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xmlns="" id="{105DF51F-34C2-49EC-92D0-D81C49BE61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1227" y="3878368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xmlns="" id="{A75A8DBD-F5B7-405E-B653-6D5F7E42EB8D}"/>
              </a:ext>
            </a:extLst>
          </p:cNvPr>
          <p:cNvCxnSpPr/>
          <p:nvPr userDrawn="1"/>
        </p:nvCxnSpPr>
        <p:spPr>
          <a:xfrm flipH="1">
            <a:off x="914402" y="4853092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Espace réservé du texte 7">
            <a:extLst>
              <a:ext uri="{FF2B5EF4-FFF2-40B4-BE49-F238E27FC236}">
                <a16:creationId xmlns:a16="http://schemas.microsoft.com/office/drawing/2014/main" xmlns="" id="{A402FF8C-DB59-4608-B517-7FD56431411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23927" y="3866242"/>
            <a:ext cx="2359026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xmlns="" id="{7D552D8A-671C-4599-8FC0-D56624B966E2}"/>
              </a:ext>
            </a:extLst>
          </p:cNvPr>
          <p:cNvCxnSpPr/>
          <p:nvPr userDrawn="1"/>
        </p:nvCxnSpPr>
        <p:spPr>
          <a:xfrm flipH="1">
            <a:off x="4643696" y="4853092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Espace réservé pour une image  4">
            <a:extLst>
              <a:ext uri="{FF2B5EF4-FFF2-40B4-BE49-F238E27FC236}">
                <a16:creationId xmlns:a16="http://schemas.microsoft.com/office/drawing/2014/main" xmlns="" id="{979E6621-7EBD-4E8A-9D3F-98667422C62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398242" y="512857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6" name="Espace réservé pour une image  4">
            <a:extLst>
              <a:ext uri="{FF2B5EF4-FFF2-40B4-BE49-F238E27FC236}">
                <a16:creationId xmlns:a16="http://schemas.microsoft.com/office/drawing/2014/main" xmlns="" id="{4EB9FABD-311A-46B5-803C-4468714878B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643696" y="512857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xmlns="" id="{B039882E-C7D2-4A10-8D17-525FEF96661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31227" y="512857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xmlns="" id="{40312D7E-F5FE-4ADB-8526-4D9ED88C5C15}"/>
              </a:ext>
            </a:extLst>
          </p:cNvPr>
          <p:cNvCxnSpPr/>
          <p:nvPr userDrawn="1"/>
        </p:nvCxnSpPr>
        <p:spPr>
          <a:xfrm flipH="1">
            <a:off x="914402" y="610329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xmlns="" id="{6AD72B51-7D15-4502-B762-932C85FC894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23927" y="512857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xmlns="" id="{13D9F259-C0D9-40E4-B155-CD1D47C48F43}"/>
              </a:ext>
            </a:extLst>
          </p:cNvPr>
          <p:cNvCxnSpPr/>
          <p:nvPr userDrawn="1"/>
        </p:nvCxnSpPr>
        <p:spPr>
          <a:xfrm flipH="1">
            <a:off x="4643696" y="610329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18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269974" y="2277417"/>
            <a:ext cx="4765976" cy="62477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5792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400" kern="12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</a:lstStyle>
          <a:p>
            <a:r>
              <a:rPr lang="fr-FR" noProof="0" dirty="0"/>
              <a:t>Merci de votre attention</a:t>
            </a:r>
          </a:p>
        </p:txBody>
      </p:sp>
      <p:sp>
        <p:nvSpPr>
          <p:cNvPr id="10" name="Espace réservé du texte 18"/>
          <p:cNvSpPr>
            <a:spLocks noGrp="1"/>
          </p:cNvSpPr>
          <p:nvPr>
            <p:ph type="body" sz="quarter" idx="10" hasCustomPrompt="1"/>
          </p:nvPr>
        </p:nvSpPr>
        <p:spPr>
          <a:xfrm>
            <a:off x="991769" y="4403563"/>
            <a:ext cx="6848148" cy="267471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z="1000" b="1" noProof="0" dirty="0">
                <a:solidFill>
                  <a:schemeClr val="tx1"/>
                </a:solidFill>
                <a:latin typeface="Calibri"/>
                <a:cs typeface="Calibri"/>
              </a:rPr>
              <a:t>Crédits photos </a:t>
            </a:r>
            <a:r>
              <a:rPr lang="fr-FR" sz="1000" noProof="0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11" name="Espace réservé du texte 20"/>
          <p:cNvSpPr>
            <a:spLocks noGrp="1"/>
          </p:cNvSpPr>
          <p:nvPr>
            <p:ph type="body" sz="quarter" idx="12" hasCustomPrompt="1"/>
          </p:nvPr>
        </p:nvSpPr>
        <p:spPr>
          <a:xfrm>
            <a:off x="3269974" y="3140287"/>
            <a:ext cx="4714240" cy="405970"/>
          </a:xfrm>
        </p:spPr>
        <p:txBody>
          <a:bodyPr>
            <a:spAutoFit/>
          </a:bodyPr>
          <a:lstStyle>
            <a:lvl1pPr marL="0" indent="0">
              <a:buFontTx/>
              <a:buNone/>
              <a:defRPr lang="fr-FR" sz="2000" kern="1200" smtClean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fr-FR" sz="2000" kern="1200" noProof="0" dirty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Mise à jour 20 mai 2019</a:t>
            </a:r>
            <a:endParaRPr lang="fr-FR" noProof="0" dirty="0"/>
          </a:p>
        </p:txBody>
      </p:sp>
      <p:sp>
        <p:nvSpPr>
          <p:cNvPr id="12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pic>
        <p:nvPicPr>
          <p:cNvPr id="13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4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54937" y="3564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97718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e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480"/>
            <a:ext cx="9144000" cy="5998464"/>
          </a:xfrm>
          <a:prstGeom prst="rect">
            <a:avLst/>
          </a:prstGeom>
        </p:spPr>
      </p:pic>
      <p:pic>
        <p:nvPicPr>
          <p:cNvPr id="13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6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Annexes</a:t>
            </a:r>
          </a:p>
        </p:txBody>
      </p:sp>
      <p:sp>
        <p:nvSpPr>
          <p:cNvPr id="19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20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13 mai 2019</a:t>
            </a:r>
          </a:p>
        </p:txBody>
      </p:sp>
    </p:spTree>
    <p:extLst>
      <p:ext uri="{BB962C8B-B14F-4D97-AF65-F5344CB8AC3E}">
        <p14:creationId xmlns:p14="http://schemas.microsoft.com/office/powerpoint/2010/main" val="93149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11 septembre 2019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699585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673908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dirty="0"/>
              <a:t>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323489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:a16="http://schemas.microsoft.com/office/drawing/2014/main" xmlns="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xmlns="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0038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465543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11 septembre 2019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857839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90667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11 septembre 2019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420502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dirty="0"/>
              <a:t>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4279643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:a16="http://schemas.microsoft.com/office/drawing/2014/main" xmlns="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xmlns="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48433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4134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528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51394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77697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8A0520F-F2B4-4144-B2A0-D31492DE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990C283F-3F6C-463B-B6FF-C5A1120E75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xmlns="" id="{EA0235D1-1CA4-4813-8F9E-8EA6F5F924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27" name="Titre 4">
            <a:extLst>
              <a:ext uri="{FF2B5EF4-FFF2-40B4-BE49-F238E27FC236}">
                <a16:creationId xmlns:a16="http://schemas.microsoft.com/office/drawing/2014/main" xmlns="" id="{9EB6429C-6B7C-4EE1-B9DC-E41E0338FCE4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Espace réservé pour une image  28">
            <a:extLst>
              <a:ext uri="{FF2B5EF4-FFF2-40B4-BE49-F238E27FC236}">
                <a16:creationId xmlns:a16="http://schemas.microsoft.com/office/drawing/2014/main" xmlns="" id="{00B39465-DFB6-4F0B-AD93-34B67A43F556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131444" y="1835212"/>
            <a:ext cx="1521946" cy="1950713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1" name="Espace réservé pour une image  30">
            <a:extLst>
              <a:ext uri="{FF2B5EF4-FFF2-40B4-BE49-F238E27FC236}">
                <a16:creationId xmlns:a16="http://schemas.microsoft.com/office/drawing/2014/main" xmlns="" id="{05215E8A-C584-469C-8777-F84DF88AD457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752037" y="1835212"/>
            <a:ext cx="1478663" cy="119856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3" name="Espace réservé pour une image  32">
            <a:extLst>
              <a:ext uri="{FF2B5EF4-FFF2-40B4-BE49-F238E27FC236}">
                <a16:creationId xmlns:a16="http://schemas.microsoft.com/office/drawing/2014/main" xmlns="" id="{F295F236-0258-44BD-A085-BC26E990060E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334674" y="1835151"/>
            <a:ext cx="1178590" cy="1280980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5" name="Espace réservé pour une image  34">
            <a:extLst>
              <a:ext uri="{FF2B5EF4-FFF2-40B4-BE49-F238E27FC236}">
                <a16:creationId xmlns:a16="http://schemas.microsoft.com/office/drawing/2014/main" xmlns="" id="{10F23775-F583-446B-ADBA-A32E31D6D2FB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328279" y="3298825"/>
            <a:ext cx="1184516" cy="1138108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7" name="Espace réservé pour une image  36">
            <a:extLst>
              <a:ext uri="{FF2B5EF4-FFF2-40B4-BE49-F238E27FC236}">
                <a16:creationId xmlns:a16="http://schemas.microsoft.com/office/drawing/2014/main" xmlns="" id="{CBB53359-B79D-4793-A0BA-531D16C92DB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1757364" y="3201989"/>
            <a:ext cx="1466941" cy="58393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9" name="Espace réservé pour une image  38">
            <a:extLst>
              <a:ext uri="{FF2B5EF4-FFF2-40B4-BE49-F238E27FC236}">
                <a16:creationId xmlns:a16="http://schemas.microsoft.com/office/drawing/2014/main" xmlns="" id="{7629CC81-1DE8-42E7-8943-496B487C7A15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131763" y="3968619"/>
            <a:ext cx="1517650" cy="52718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41" name="Espace réservé pour une image  40">
            <a:extLst>
              <a:ext uri="{FF2B5EF4-FFF2-40B4-BE49-F238E27FC236}">
                <a16:creationId xmlns:a16="http://schemas.microsoft.com/office/drawing/2014/main" xmlns="" id="{3D9A0616-6187-42B8-A49C-5704495AFA0F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31763" y="4673601"/>
            <a:ext cx="1517650" cy="605642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3" name="Espace réservé pour une image  42">
            <a:extLst>
              <a:ext uri="{FF2B5EF4-FFF2-40B4-BE49-F238E27FC236}">
                <a16:creationId xmlns:a16="http://schemas.microsoft.com/office/drawing/2014/main" xmlns="" id="{10BA3FEF-381F-4AA8-9215-136F5361141D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1752037" y="3968619"/>
            <a:ext cx="1466850" cy="1310624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5" name="Espace réservé pour une image  44">
            <a:extLst>
              <a:ext uri="{FF2B5EF4-FFF2-40B4-BE49-F238E27FC236}">
                <a16:creationId xmlns:a16="http://schemas.microsoft.com/office/drawing/2014/main" xmlns="" id="{8FD27BC5-345B-4477-941A-3575E8185B4F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319464" y="4619627"/>
            <a:ext cx="1193800" cy="65961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542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:a16="http://schemas.microsoft.com/office/drawing/2014/main" xmlns="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xmlns="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838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90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>
            <a:spLocks noGrp="1"/>
          </p:cNvSpPr>
          <p:nvPr>
            <p:ph type="title"/>
          </p:nvPr>
        </p:nvSpPr>
        <p:spPr>
          <a:xfrm>
            <a:off x="1107440" y="196178"/>
            <a:ext cx="8229600" cy="379192"/>
          </a:xfrm>
          <a:prstGeom prst="rect">
            <a:avLst/>
          </a:prstGeom>
        </p:spPr>
        <p:txBody>
          <a:bodyPr vert="horz" lIns="127723" tIns="50285" rIns="127723" bIns="50285" rtlCol="0" anchor="ctr">
            <a:spAutoFit/>
          </a:bodyPr>
          <a:lstStyle>
            <a:lvl1pPr>
              <a:defRPr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7691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6593653" y="6666681"/>
            <a:ext cx="1583653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11 septembre 2019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541348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</a:rPr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53284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04" r:id="rId2"/>
    <p:sldLayoutId id="2147483705" r:id="rId3"/>
    <p:sldLayoutId id="2147483706" r:id="rId4"/>
    <p:sldLayoutId id="2147483709" r:id="rId5"/>
    <p:sldLayoutId id="2147483710" r:id="rId6"/>
    <p:sldLayoutId id="2147483711" r:id="rId7"/>
    <p:sldLayoutId id="2147483708" r:id="rId8"/>
    <p:sldLayoutId id="2147483707" r:id="rId9"/>
    <p:sldLayoutId id="2147483732" r:id="rId10"/>
    <p:sldLayoutId id="2147483701" r:id="rId11"/>
    <p:sldLayoutId id="2147483702" r:id="rId12"/>
  </p:sldLayoutIdLst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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6593653" y="6666681"/>
            <a:ext cx="1583653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11 septembre 2019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541348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</a:rPr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61946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9" r:id="rId3"/>
    <p:sldLayoutId id="2147483717" r:id="rId4"/>
    <p:sldLayoutId id="2147483718" r:id="rId5"/>
  </p:sldLayoutIdLst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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6593653" y="6666681"/>
            <a:ext cx="1583653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11 septembre 2019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541348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</a:rPr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320076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31" r:id="rId3"/>
    <p:sldLayoutId id="2147483729" r:id="rId4"/>
    <p:sldLayoutId id="2147483730" r:id="rId5"/>
  </p:sldLayoutIdLst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u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Bilan chocs semaine 37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err="1" smtClean="0"/>
              <a:t>J.Hillairet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660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2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845677" y="4801464"/>
            <a:ext cx="1604435" cy="249299"/>
          </a:xfrm>
        </p:spPr>
        <p:txBody>
          <a:bodyPr/>
          <a:lstStyle/>
          <a:p>
            <a:r>
              <a:rPr lang="fr-FR" dirty="0" smtClean="0"/>
              <a:t>Mardi 11/09</a:t>
            </a:r>
            <a:endParaRPr lang="en-GB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77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107440" y="64155"/>
            <a:ext cx="8036559" cy="643239"/>
          </a:xfrm>
        </p:spPr>
        <p:txBody>
          <a:bodyPr/>
          <a:lstStyle/>
          <a:p>
            <a:r>
              <a:rPr lang="fr-FR" dirty="0"/>
              <a:t>Journée du </a:t>
            </a:r>
            <a:r>
              <a:rPr lang="fr-FR" dirty="0" smtClean="0"/>
              <a:t>10/09/2019 </a:t>
            </a:r>
            <a:br>
              <a:rPr lang="fr-FR" dirty="0" smtClean="0"/>
            </a:br>
            <a:r>
              <a:rPr lang="fr-FR" dirty="0" smtClean="0"/>
              <a:t>très impactée par les problèmes liés au PCS/</a:t>
            </a:r>
            <a:r>
              <a:rPr lang="fr-FR" dirty="0" err="1" smtClean="0"/>
              <a:t>Dolphin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3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43460"/>
            <a:ext cx="8889008" cy="5867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5278"/>
            <a:ext cx="8889008" cy="338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63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7440" y="-74664"/>
            <a:ext cx="7777479" cy="920879"/>
          </a:xfrm>
        </p:spPr>
        <p:txBody>
          <a:bodyPr/>
          <a:lstStyle/>
          <a:p>
            <a:r>
              <a:rPr lang="fr-FR" dirty="0" smtClean="0"/>
              <a:t>10/09/2019 Session ICRH du soir</a:t>
            </a:r>
            <a:br>
              <a:rPr lang="fr-FR" dirty="0" smtClean="0"/>
            </a:br>
            <a:r>
              <a:rPr lang="fr-FR" dirty="0" smtClean="0"/>
              <a:t>2 chocs obtenus (sur 6 tentés; problèmes PCS)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4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163286" y="1067647"/>
            <a:ext cx="8980713" cy="1133349"/>
          </a:xfrm>
        </p:spPr>
        <p:txBody>
          <a:bodyPr/>
          <a:lstStyle/>
          <a:p>
            <a:r>
              <a:rPr lang="fr-FR" dirty="0" smtClean="0"/>
              <a:t>#55015</a:t>
            </a:r>
          </a:p>
          <a:p>
            <a:r>
              <a:rPr lang="fr-FR" dirty="0" smtClean="0"/>
              <a:t>2.6 MW couplé en LSN à 500 kA et </a:t>
            </a:r>
            <a:r>
              <a:rPr lang="fr-FR" dirty="0" err="1" smtClean="0"/>
              <a:t>Rext</a:t>
            </a:r>
            <a:r>
              <a:rPr lang="fr-FR" dirty="0" smtClean="0"/>
              <a:t> 2.93m (scenario compatible High Confinement)</a:t>
            </a:r>
          </a:p>
          <a:p>
            <a:r>
              <a:rPr lang="fr-FR" dirty="0" smtClean="0"/>
              <a:t>Observation de puissance </a:t>
            </a:r>
            <a:r>
              <a:rPr lang="fr-FR" dirty="0" err="1" smtClean="0"/>
              <a:t>convectée</a:t>
            </a:r>
            <a:r>
              <a:rPr lang="fr-FR" dirty="0" smtClean="0"/>
              <a:t> sur le divertor à la THR</a:t>
            </a:r>
            <a:endParaRPr lang="en-GB" dirty="0"/>
          </a:p>
        </p:txBody>
      </p:sp>
      <p:pic>
        <p:nvPicPr>
          <p:cNvPr id="1026" name="Picture 2" descr="C:\Users\JH218595\Documents\WEST_C4\shot_figures\WEST_IC_550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45229"/>
            <a:ext cx="4906868" cy="364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Image 1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868" y="2906486"/>
            <a:ext cx="4249361" cy="3269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4976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7441" y="60757"/>
            <a:ext cx="4395374" cy="650036"/>
          </a:xfrm>
        </p:spPr>
        <p:txBody>
          <a:bodyPr/>
          <a:lstStyle/>
          <a:p>
            <a:r>
              <a:rPr lang="fr-FR" dirty="0"/>
              <a:t>#55015</a:t>
            </a:r>
            <a:br>
              <a:rPr lang="fr-FR" dirty="0"/>
            </a:b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5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777868" y="847685"/>
            <a:ext cx="7886700" cy="405970"/>
          </a:xfrm>
        </p:spPr>
        <p:txBody>
          <a:bodyPr/>
          <a:lstStyle/>
          <a:p>
            <a:r>
              <a:rPr lang="fr-FR" dirty="0" err="1" smtClean="0"/>
              <a:t>Sweeping</a:t>
            </a:r>
            <a:r>
              <a:rPr lang="fr-FR" dirty="0" smtClean="0"/>
              <a:t> de la hauteur du point X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err="1" smtClean="0">
                <a:sym typeface="Wingdings" panose="05000000000000000000" pitchFamily="2" charset="2"/>
              </a:rPr>
              <a:t>sweeping</a:t>
            </a:r>
            <a:r>
              <a:rPr lang="fr-FR" dirty="0" smtClean="0">
                <a:sym typeface="Wingdings" panose="05000000000000000000" pitchFamily="2" charset="2"/>
              </a:rPr>
              <a:t> du </a:t>
            </a:r>
            <a:r>
              <a:rPr lang="fr-FR" dirty="0" err="1" smtClean="0">
                <a:sym typeface="Wingdings" panose="05000000000000000000" pitchFamily="2" charset="2"/>
              </a:rPr>
              <a:t>Rext</a:t>
            </a:r>
            <a:endParaRPr lang="en-GB" dirty="0"/>
          </a:p>
        </p:txBody>
      </p:sp>
      <p:pic>
        <p:nvPicPr>
          <p:cNvPr id="2050" name="Picture 2" descr="C:\Users\JH218595\Documents\WEST_C4\shot_figures\WEST_IC_55015_Rex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0403"/>
            <a:ext cx="4016045" cy="571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H218595\Documents\WEST_C4\shot_figures\WEST_IC_55015_Rext_R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108" y="1160403"/>
            <a:ext cx="3966768" cy="564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eur droit 6"/>
          <p:cNvCxnSpPr/>
          <p:nvPr/>
        </p:nvCxnSpPr>
        <p:spPr>
          <a:xfrm flipV="1">
            <a:off x="5735117" y="2582266"/>
            <a:ext cx="2479853" cy="1463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5735117" y="3291840"/>
            <a:ext cx="2479853" cy="1463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6583680" y="2648102"/>
            <a:ext cx="14630" cy="643738"/>
          </a:xfrm>
          <a:prstGeom prst="straightConnector1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6832397" y="2626164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smtClean="0"/>
              <a:t>-14mm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17084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6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845677" y="4801464"/>
            <a:ext cx="7222989" cy="1246495"/>
          </a:xfrm>
        </p:spPr>
        <p:txBody>
          <a:bodyPr/>
          <a:lstStyle/>
          <a:p>
            <a:r>
              <a:rPr lang="fr-FR" dirty="0" smtClean="0"/>
              <a:t>Analyse des différences mesures de tension Q2 vs Q1 et Q4</a:t>
            </a:r>
            <a:endParaRPr lang="en-GB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011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#54629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7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3874727" y="4140029"/>
            <a:ext cx="5326221" cy="1888427"/>
          </a:xfrm>
        </p:spPr>
        <p:txBody>
          <a:bodyPr/>
          <a:lstStyle/>
          <a:p>
            <a:r>
              <a:rPr lang="fr-FR" dirty="0" smtClean="0"/>
              <a:t>Comparaison Q2 et Q4 possible (pas vraiment Q1)</a:t>
            </a:r>
          </a:p>
          <a:p>
            <a:r>
              <a:rPr lang="fr-FR" b="0" dirty="0" smtClean="0"/>
              <a:t>Ecarts des tensions moyennes en 20log</a:t>
            </a:r>
            <a:r>
              <a:rPr lang="fr-FR" b="0" baseline="-25000" dirty="0" smtClean="0"/>
              <a:t>10</a:t>
            </a:r>
            <a:r>
              <a:rPr lang="fr-FR" b="0" dirty="0" smtClean="0"/>
              <a:t>(V</a:t>
            </a:r>
            <a:r>
              <a:rPr lang="fr-FR" b="0" baseline="-25000" dirty="0" smtClean="0"/>
              <a:t>2</a:t>
            </a:r>
            <a:r>
              <a:rPr lang="fr-FR" b="0" dirty="0" smtClean="0"/>
              <a:t>/V</a:t>
            </a:r>
            <a:r>
              <a:rPr lang="fr-FR" b="0" baseline="-25000" dirty="0" smtClean="0"/>
              <a:t>4</a:t>
            </a:r>
            <a:r>
              <a:rPr lang="fr-FR" b="0" dirty="0" smtClean="0"/>
              <a:t>) </a:t>
            </a:r>
            <a:endParaRPr lang="fr-FR" b="0" baseline="-25000" dirty="0" smtClean="0"/>
          </a:p>
          <a:p>
            <a:r>
              <a:rPr lang="fr-FR" b="0" dirty="0" smtClean="0"/>
              <a:t>	</a:t>
            </a:r>
            <a:r>
              <a:rPr lang="fr-FR" b="0" dirty="0" err="1" smtClean="0"/>
              <a:t>left</a:t>
            </a:r>
            <a:r>
              <a:rPr lang="fr-FR" b="0" dirty="0" smtClean="0"/>
              <a:t>	right</a:t>
            </a:r>
            <a:endParaRPr lang="fr-FR" b="0" dirty="0"/>
          </a:p>
          <a:p>
            <a:r>
              <a:rPr lang="fr-FR" b="0" dirty="0" err="1" smtClean="0"/>
              <a:t>Upper</a:t>
            </a:r>
            <a:r>
              <a:rPr lang="fr-FR" b="0" dirty="0" smtClean="0"/>
              <a:t>	1.79	3.56</a:t>
            </a:r>
          </a:p>
          <a:p>
            <a:r>
              <a:rPr lang="fr-FR" b="0" dirty="0" err="1" smtClean="0"/>
              <a:t>Lower</a:t>
            </a:r>
            <a:r>
              <a:rPr lang="fr-FR" b="0" dirty="0" smtClean="0"/>
              <a:t>       3.57	1.32</a:t>
            </a:r>
            <a:endParaRPr lang="en-GB" b="0" dirty="0"/>
          </a:p>
        </p:txBody>
      </p:sp>
      <p:pic>
        <p:nvPicPr>
          <p:cNvPr id="4098" name="Picture 2" descr="C:\Users\JH218595\Documents\WEST_C4\shot_figures\WEST_546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5" y="797357"/>
            <a:ext cx="3785052" cy="538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1499616" y="5025543"/>
            <a:ext cx="15408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50" dirty="0" smtClean="0">
                <a:solidFill>
                  <a:srgbClr val="FF0000"/>
                </a:solidFill>
              </a:rPr>
              <a:t>Phase Q1 problématique</a:t>
            </a:r>
            <a:endParaRPr lang="en-GB" sz="1050" dirty="0">
              <a:solidFill>
                <a:srgbClr val="FF0000"/>
              </a:solidFill>
            </a:endParaRPr>
          </a:p>
        </p:txBody>
      </p:sp>
      <p:pic>
        <p:nvPicPr>
          <p:cNvPr id="4099" name="Picture 3" descr="C:\Users\JH218595\Documents\WEST_C4\shot_figures\WEST_54629_Voltag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715" y="797357"/>
            <a:ext cx="5342285" cy="321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4001257" y="1362297"/>
            <a:ext cx="663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50" dirty="0" smtClean="0">
                <a:solidFill>
                  <a:schemeClr val="accent1">
                    <a:lumMod val="50000"/>
                  </a:schemeClr>
                </a:solidFill>
              </a:rPr>
              <a:t>14.4±1.0</a:t>
            </a:r>
            <a:endParaRPr lang="en-GB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5432283" y="1437498"/>
            <a:ext cx="663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chemeClr val="accent4">
                    <a:lumMod val="75000"/>
                  </a:schemeClr>
                </a:solidFill>
              </a:rPr>
              <a:t>17.7±</a:t>
            </a:r>
            <a:r>
              <a:rPr lang="fr-FR" sz="1050" dirty="0" smtClean="0">
                <a:solidFill>
                  <a:schemeClr val="accent4">
                    <a:lumMod val="75000"/>
                  </a:schemeClr>
                </a:solidFill>
              </a:rPr>
              <a:t>2.0</a:t>
            </a:r>
            <a:endParaRPr lang="en-GB" sz="105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935926" y="2497401"/>
            <a:ext cx="663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chemeClr val="accent2"/>
                </a:solidFill>
              </a:rPr>
              <a:t>22.4±</a:t>
            </a:r>
            <a:r>
              <a:rPr lang="fr-FR" sz="1050" dirty="0" smtClean="0">
                <a:solidFill>
                  <a:schemeClr val="accent2"/>
                </a:solidFill>
              </a:rPr>
              <a:t>1.0</a:t>
            </a:r>
            <a:endParaRPr lang="en-GB" sz="1050" dirty="0">
              <a:solidFill>
                <a:schemeClr val="accent2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5808893" y="2497401"/>
            <a:ext cx="663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chemeClr val="accent4">
                    <a:lumMod val="75000"/>
                  </a:schemeClr>
                </a:solidFill>
              </a:rPr>
              <a:t>22.8±</a:t>
            </a:r>
            <a:r>
              <a:rPr lang="fr-FR" sz="1050" dirty="0" smtClean="0">
                <a:solidFill>
                  <a:schemeClr val="accent4">
                    <a:lumMod val="75000"/>
                  </a:schemeClr>
                </a:solidFill>
              </a:rPr>
              <a:t>1.8</a:t>
            </a:r>
            <a:endParaRPr lang="en-GB" sz="105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001257" y="2837852"/>
            <a:ext cx="663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50" dirty="0" smtClean="0">
                <a:solidFill>
                  <a:schemeClr val="accent1">
                    <a:lumMod val="50000"/>
                  </a:schemeClr>
                </a:solidFill>
              </a:rPr>
              <a:t>15.1±0.8</a:t>
            </a:r>
            <a:endParaRPr lang="en-GB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7481616" y="1182781"/>
            <a:ext cx="663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chemeClr val="accent2"/>
                </a:solidFill>
              </a:rPr>
              <a:t>19.1±0.4</a:t>
            </a:r>
            <a:endParaRPr lang="en-GB" sz="1050" dirty="0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33025" y="929031"/>
            <a:ext cx="144017" cy="297728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5123891" y="929031"/>
            <a:ext cx="89255" cy="2977286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6096247" y="929031"/>
            <a:ext cx="89255" cy="2977286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ZoneTexte 25"/>
          <p:cNvSpPr txBox="1"/>
          <p:nvPr/>
        </p:nvSpPr>
        <p:spPr>
          <a:xfrm>
            <a:off x="6554262" y="1362297"/>
            <a:ext cx="663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50" dirty="0" smtClean="0">
                <a:solidFill>
                  <a:schemeClr val="accent1">
                    <a:lumMod val="50000"/>
                  </a:schemeClr>
                </a:solidFill>
              </a:rPr>
              <a:t>13.8±0.7</a:t>
            </a:r>
            <a:endParaRPr lang="en-GB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8343733" y="1064741"/>
            <a:ext cx="663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chemeClr val="accent4">
                    <a:lumMod val="75000"/>
                  </a:schemeClr>
                </a:solidFill>
              </a:rPr>
              <a:t>20.8±1.5</a:t>
            </a:r>
            <a:endParaRPr lang="en-GB" sz="105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8343733" y="2689395"/>
            <a:ext cx="663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chemeClr val="accent4">
                    <a:lumMod val="75000"/>
                  </a:schemeClr>
                </a:solidFill>
              </a:rPr>
              <a:t>18.4±1.1</a:t>
            </a:r>
            <a:endParaRPr lang="en-GB" sz="105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6554262" y="2816353"/>
            <a:ext cx="663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50" dirty="0" smtClean="0">
                <a:solidFill>
                  <a:schemeClr val="accent1">
                    <a:lumMod val="50000"/>
                  </a:schemeClr>
                </a:solidFill>
              </a:rPr>
              <a:t>15.8±0.8</a:t>
            </a:r>
            <a:endParaRPr lang="en-GB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894566" y="117043"/>
            <a:ext cx="4252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smtClean="0"/>
              <a:t>Gauche: VSWR Q2 et Q4 similaires (1.3-1.7)</a:t>
            </a:r>
          </a:p>
          <a:p>
            <a:pPr algn="l"/>
            <a:r>
              <a:rPr lang="fr-FR" sz="1800" dirty="0" smtClean="0"/>
              <a:t>Droit: VSWR Q2 (1.7-2.7) et Q4 (1.2)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585843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#55015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8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122" name="Picture 2" descr="C:\Users\JH218595\Documents\WEST_C4\shot_figures\WEST_IC_55015_Rext_R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29030"/>
            <a:ext cx="4176978" cy="594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JH218595\Documents\WEST_C4\shot_figures\WEST_IC_55015_Rext_VSW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054" y="929030"/>
            <a:ext cx="4166946" cy="592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675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JH218595\Documents\WEST_C4\shot_figures\WEST_55015_Volt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945" y="734517"/>
            <a:ext cx="5377055" cy="355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#55015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9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61043" y="4294022"/>
            <a:ext cx="4905977" cy="1749928"/>
          </a:xfrm>
        </p:spPr>
        <p:txBody>
          <a:bodyPr/>
          <a:lstStyle/>
          <a:p>
            <a:r>
              <a:rPr lang="fr-FR" sz="1600" dirty="0" smtClean="0"/>
              <a:t>Comparaison Q1 et Q2 (même puissance)</a:t>
            </a:r>
          </a:p>
          <a:p>
            <a:r>
              <a:rPr lang="fr-FR" sz="1600" b="0" dirty="0" smtClean="0"/>
              <a:t>Ecarts des tensions moyennes en 20log</a:t>
            </a:r>
            <a:r>
              <a:rPr lang="fr-FR" sz="1600" b="0" baseline="-25000" dirty="0" smtClean="0"/>
              <a:t>10</a:t>
            </a:r>
            <a:r>
              <a:rPr lang="fr-FR" sz="1600" b="0" dirty="0" smtClean="0"/>
              <a:t>(V</a:t>
            </a:r>
            <a:r>
              <a:rPr lang="fr-FR" sz="1600" b="0" baseline="-25000" dirty="0" smtClean="0"/>
              <a:t>2</a:t>
            </a:r>
            <a:r>
              <a:rPr lang="fr-FR" sz="1600" b="0" dirty="0" smtClean="0"/>
              <a:t>/V</a:t>
            </a:r>
            <a:r>
              <a:rPr lang="fr-FR" sz="1600" b="0" baseline="-25000" dirty="0" smtClean="0"/>
              <a:t>1</a:t>
            </a:r>
            <a:r>
              <a:rPr lang="fr-FR" sz="1600" b="0" dirty="0" smtClean="0"/>
              <a:t>) </a:t>
            </a:r>
            <a:endParaRPr lang="fr-FR" sz="1600" b="0" baseline="-25000" dirty="0" smtClean="0"/>
          </a:p>
          <a:p>
            <a:r>
              <a:rPr lang="fr-FR" sz="1600" b="0" dirty="0" smtClean="0"/>
              <a:t>	</a:t>
            </a:r>
            <a:r>
              <a:rPr lang="fr-FR" sz="1600" b="0" dirty="0" err="1" smtClean="0"/>
              <a:t>left</a:t>
            </a:r>
            <a:r>
              <a:rPr lang="fr-FR" sz="1600" b="0" dirty="0" smtClean="0"/>
              <a:t>	right</a:t>
            </a:r>
            <a:endParaRPr lang="fr-FR" sz="1600" b="0" dirty="0"/>
          </a:p>
          <a:p>
            <a:r>
              <a:rPr lang="fr-FR" sz="1600" b="0" dirty="0" err="1" smtClean="0"/>
              <a:t>Upper</a:t>
            </a:r>
            <a:r>
              <a:rPr lang="fr-FR" sz="1600" b="0" dirty="0" smtClean="0"/>
              <a:t>	---	3.5</a:t>
            </a:r>
          </a:p>
          <a:p>
            <a:r>
              <a:rPr lang="fr-FR" sz="1600" b="0" dirty="0" err="1" smtClean="0"/>
              <a:t>Lower</a:t>
            </a:r>
            <a:r>
              <a:rPr lang="fr-FR" sz="1600" b="0" dirty="0" smtClean="0"/>
              <a:t>       	2.6	1.02</a:t>
            </a:r>
            <a:endParaRPr lang="en-GB" sz="1600" b="0" dirty="0"/>
          </a:p>
        </p:txBody>
      </p:sp>
      <p:sp>
        <p:nvSpPr>
          <p:cNvPr id="18" name="ZoneTexte 17"/>
          <p:cNvSpPr txBox="1"/>
          <p:nvPr/>
        </p:nvSpPr>
        <p:spPr>
          <a:xfrm>
            <a:off x="5553135" y="1859180"/>
            <a:ext cx="4940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chemeClr val="accent4">
                    <a:lumMod val="75000"/>
                  </a:schemeClr>
                </a:solidFill>
              </a:rPr>
              <a:t>22.86</a:t>
            </a:r>
            <a:endParaRPr lang="en-GB" sz="105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7413697" y="1887642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chemeClr val="accent4">
                    <a:lumMod val="75000"/>
                  </a:schemeClr>
                </a:solidFill>
              </a:rPr>
              <a:t>21.8</a:t>
            </a:r>
            <a:endParaRPr lang="en-GB" sz="105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33025" y="929031"/>
            <a:ext cx="144017" cy="297728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ZoneTexte 26"/>
          <p:cNvSpPr txBox="1"/>
          <p:nvPr/>
        </p:nvSpPr>
        <p:spPr>
          <a:xfrm>
            <a:off x="4071537" y="-283856"/>
            <a:ext cx="663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chemeClr val="accent4">
                    <a:lumMod val="75000"/>
                  </a:schemeClr>
                </a:solidFill>
              </a:rPr>
              <a:t>20.8±1.5</a:t>
            </a:r>
            <a:endParaRPr lang="en-GB" sz="105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7412579" y="2083836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50" dirty="0" smtClean="0">
                <a:solidFill>
                  <a:schemeClr val="accent1">
                    <a:lumMod val="50000"/>
                  </a:schemeClr>
                </a:solidFill>
              </a:rPr>
              <a:t>21.1</a:t>
            </a:r>
            <a:endParaRPr lang="en-GB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90765" y="2626157"/>
            <a:ext cx="658368" cy="1426464"/>
          </a:xfrm>
          <a:prstGeom prst="rect">
            <a:avLst/>
          </a:prstGeom>
          <a:solidFill>
            <a:schemeClr val="tx1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ZoneTexte 29"/>
          <p:cNvSpPr txBox="1"/>
          <p:nvPr/>
        </p:nvSpPr>
        <p:spPr>
          <a:xfrm>
            <a:off x="7412862" y="1728821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chemeClr val="accent2"/>
                </a:solidFill>
              </a:rPr>
              <a:t>14.5</a:t>
            </a:r>
            <a:endParaRPr lang="en-GB" sz="1050" dirty="0">
              <a:solidFill>
                <a:schemeClr val="accent2"/>
              </a:solidFill>
            </a:endParaRPr>
          </a:p>
        </p:txBody>
      </p:sp>
      <p:sp>
        <p:nvSpPr>
          <p:cNvPr id="31" name="Espace réservé du texte 5"/>
          <p:cNvSpPr txBox="1">
            <a:spLocks/>
          </p:cNvSpPr>
          <p:nvPr/>
        </p:nvSpPr>
        <p:spPr>
          <a:xfrm>
            <a:off x="4205033" y="4294022"/>
            <a:ext cx="5436445" cy="1749928"/>
          </a:xfrm>
          <a:prstGeom prst="rect">
            <a:avLst/>
          </a:prstGeom>
        </p:spPr>
        <p:txBody>
          <a:bodyPr vert="horz" wrap="square" lIns="127723" tIns="63862" rIns="127723" bIns="63862" rtlCol="0">
            <a:spAutoFit/>
          </a:bodyPr>
          <a:lstStyle>
            <a:lvl1pPr marL="0" indent="0" algn="l" defTabSz="957925" rtl="0" eaLnBrk="1" latinLnBrk="0" hangingPunct="1">
              <a:lnSpc>
                <a:spcPct val="90000"/>
              </a:lnSpc>
              <a:spcBef>
                <a:spcPts val="1048"/>
              </a:spcBef>
              <a:buClr>
                <a:srgbClr val="548235"/>
              </a:buClr>
              <a:buSzPct val="80000"/>
              <a:buFontTx/>
              <a:buNone/>
              <a:defRPr sz="1800" b="1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18444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97407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76370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2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155332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634295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258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220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1183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/>
              <a:t>Comparaison Q4 et Q2 (puissance </a:t>
            </a:r>
            <a:r>
              <a:rPr lang="fr-FR" sz="1600" dirty="0" err="1" smtClean="0"/>
              <a:t>diff</a:t>
            </a:r>
            <a:r>
              <a:rPr lang="fr-FR" sz="1600" dirty="0" smtClean="0"/>
              <a:t>)</a:t>
            </a:r>
          </a:p>
          <a:p>
            <a:r>
              <a:rPr lang="fr-FR" sz="1600" b="0" dirty="0" smtClean="0"/>
              <a:t>Ecarts des tensions moyennes en 20log</a:t>
            </a:r>
            <a:r>
              <a:rPr lang="fr-FR" sz="1600" b="0" baseline="-25000" dirty="0" smtClean="0"/>
              <a:t>10</a:t>
            </a:r>
            <a:r>
              <a:rPr lang="fr-FR" sz="1600" b="0" dirty="0" smtClean="0"/>
              <a:t>(V</a:t>
            </a:r>
            <a:r>
              <a:rPr lang="fr-FR" sz="1600" b="0" baseline="-25000" dirty="0" smtClean="0"/>
              <a:t>2</a:t>
            </a:r>
            <a:r>
              <a:rPr lang="fr-FR" sz="1600" b="0" dirty="0" smtClean="0"/>
              <a:t>/V</a:t>
            </a:r>
            <a:r>
              <a:rPr lang="fr-FR" sz="1600" b="0" baseline="-25000" dirty="0" smtClean="0"/>
              <a:t>4</a:t>
            </a:r>
            <a:r>
              <a:rPr lang="fr-FR" sz="1600" b="0" dirty="0" smtClean="0"/>
              <a:t>*</a:t>
            </a:r>
            <a:r>
              <a:rPr lang="fr-FR" sz="1600" b="0" dirty="0" err="1" smtClean="0"/>
              <a:t>sqrt</a:t>
            </a:r>
            <a:r>
              <a:rPr lang="fr-FR" sz="1600" b="0" dirty="0" smtClean="0"/>
              <a:t>(P</a:t>
            </a:r>
            <a:r>
              <a:rPr lang="fr-FR" sz="1600" b="0" baseline="-25000" dirty="0" smtClean="0"/>
              <a:t>2</a:t>
            </a:r>
            <a:r>
              <a:rPr lang="fr-FR" sz="1600" b="0" dirty="0" smtClean="0"/>
              <a:t>/P</a:t>
            </a:r>
            <a:r>
              <a:rPr lang="fr-FR" sz="1600" b="0" baseline="-25000" dirty="0" smtClean="0"/>
              <a:t>4</a:t>
            </a:r>
            <a:r>
              <a:rPr lang="fr-FR" sz="1600" b="0" dirty="0" smtClean="0"/>
              <a:t>)) </a:t>
            </a:r>
            <a:endParaRPr lang="fr-FR" sz="1600" b="0" baseline="-25000" dirty="0" smtClean="0"/>
          </a:p>
          <a:p>
            <a:r>
              <a:rPr lang="fr-FR" sz="1600" b="0" dirty="0" smtClean="0"/>
              <a:t>	</a:t>
            </a:r>
            <a:r>
              <a:rPr lang="fr-FR" sz="1600" b="0" dirty="0" err="1" smtClean="0"/>
              <a:t>left</a:t>
            </a:r>
            <a:r>
              <a:rPr lang="fr-FR" sz="1600" b="0" dirty="0" smtClean="0"/>
              <a:t>	right</a:t>
            </a:r>
          </a:p>
          <a:p>
            <a:r>
              <a:rPr lang="fr-FR" sz="1600" b="0" dirty="0" err="1" smtClean="0"/>
              <a:t>Upper</a:t>
            </a:r>
            <a:r>
              <a:rPr lang="fr-FR" sz="1600" b="0" dirty="0" smtClean="0"/>
              <a:t>	3.5	4.0	</a:t>
            </a:r>
          </a:p>
          <a:p>
            <a:r>
              <a:rPr lang="fr-FR" sz="1600" b="0" dirty="0" err="1" smtClean="0"/>
              <a:t>Lower</a:t>
            </a:r>
            <a:r>
              <a:rPr lang="fr-FR" sz="1600" b="0" dirty="0" smtClean="0"/>
              <a:t>       	3.8	1.2</a:t>
            </a:r>
            <a:endParaRPr lang="en-GB" sz="1600" b="0" dirty="0"/>
          </a:p>
        </p:txBody>
      </p:sp>
      <p:sp>
        <p:nvSpPr>
          <p:cNvPr id="4" name="Rectangle 3"/>
          <p:cNvSpPr/>
          <p:nvPr/>
        </p:nvSpPr>
        <p:spPr>
          <a:xfrm>
            <a:off x="393025" y="2823621"/>
            <a:ext cx="31309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V1 ~ V</a:t>
            </a:r>
            <a:r>
              <a:rPr lang="fr-FR" sz="2800" baseline="-25000" dirty="0" smtClean="0"/>
              <a:t>4</a:t>
            </a:r>
            <a:r>
              <a:rPr lang="fr-FR" sz="2800" dirty="0" smtClean="0"/>
              <a:t> * </a:t>
            </a:r>
            <a:r>
              <a:rPr lang="fr-FR" sz="2800" dirty="0" err="1" smtClean="0"/>
              <a:t>sqrt</a:t>
            </a:r>
            <a:r>
              <a:rPr lang="fr-FR" sz="2800" dirty="0" smtClean="0"/>
              <a:t>(P</a:t>
            </a:r>
            <a:r>
              <a:rPr lang="fr-FR" sz="2800" baseline="-25000" dirty="0" smtClean="0"/>
              <a:t>1</a:t>
            </a:r>
            <a:r>
              <a:rPr lang="fr-FR" sz="2800" dirty="0" smtClean="0"/>
              <a:t>/P</a:t>
            </a:r>
            <a:r>
              <a:rPr lang="fr-FR" sz="2800" baseline="-25000" dirty="0" smtClean="0"/>
              <a:t>4</a:t>
            </a:r>
            <a:r>
              <a:rPr lang="fr-FR" sz="2800" dirty="0" smtClean="0"/>
              <a:t>)</a:t>
            </a:r>
            <a:endParaRPr lang="en-GB" dirty="0"/>
          </a:p>
        </p:txBody>
      </p:sp>
      <p:sp>
        <p:nvSpPr>
          <p:cNvPr id="32" name="ZoneTexte 31"/>
          <p:cNvSpPr txBox="1"/>
          <p:nvPr/>
        </p:nvSpPr>
        <p:spPr>
          <a:xfrm>
            <a:off x="7121089" y="3491215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chemeClr val="accent4">
                    <a:lumMod val="75000"/>
                  </a:schemeClr>
                </a:solidFill>
              </a:rPr>
              <a:t>16</a:t>
            </a:r>
            <a:endParaRPr lang="en-GB" sz="105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7127286" y="3716669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50" dirty="0" smtClean="0">
                <a:solidFill>
                  <a:schemeClr val="accent1">
                    <a:lumMod val="50000"/>
                  </a:schemeClr>
                </a:solidFill>
              </a:rPr>
              <a:t>21.4</a:t>
            </a:r>
            <a:endParaRPr lang="en-GB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120254" y="3332394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chemeClr val="accent2"/>
                </a:solidFill>
              </a:rPr>
              <a:t>18</a:t>
            </a:r>
            <a:endParaRPr lang="en-GB" sz="1050" dirty="0">
              <a:solidFill>
                <a:schemeClr val="accent2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4970420" y="3507390"/>
            <a:ext cx="4940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chemeClr val="accent4">
                    <a:lumMod val="75000"/>
                  </a:schemeClr>
                </a:solidFill>
              </a:rPr>
              <a:t>23.31</a:t>
            </a:r>
            <a:endParaRPr lang="en-GB" sz="105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4976617" y="3732844"/>
            <a:ext cx="4940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50" dirty="0" smtClean="0">
                <a:solidFill>
                  <a:schemeClr val="accent1">
                    <a:lumMod val="50000"/>
                  </a:schemeClr>
                </a:solidFill>
              </a:rPr>
              <a:t>23.12</a:t>
            </a:r>
            <a:endParaRPr lang="en-GB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4969585" y="3348569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chemeClr val="accent2"/>
                </a:solidFill>
              </a:rPr>
              <a:t>17.3</a:t>
            </a:r>
            <a:endParaRPr lang="en-GB" sz="1050" dirty="0">
              <a:solidFill>
                <a:schemeClr val="accent2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5553135" y="1999772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50" dirty="0" smtClean="0">
                <a:solidFill>
                  <a:schemeClr val="accent1">
                    <a:lumMod val="50000"/>
                  </a:schemeClr>
                </a:solidFill>
              </a:rPr>
              <a:t>23.7</a:t>
            </a:r>
            <a:endParaRPr lang="en-GB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510493" y="5053570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900" dirty="0" smtClean="0"/>
              <a:t>500/1200</a:t>
            </a:r>
            <a:endParaRPr lang="en-GB" sz="900" dirty="0"/>
          </a:p>
        </p:txBody>
      </p:sp>
      <p:sp>
        <p:nvSpPr>
          <p:cNvPr id="39" name="Rectangle 38"/>
          <p:cNvSpPr/>
          <p:nvPr/>
        </p:nvSpPr>
        <p:spPr>
          <a:xfrm>
            <a:off x="393025" y="3230794"/>
            <a:ext cx="313098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err="1" smtClean="0"/>
              <a:t>Hyp</a:t>
            </a:r>
            <a:r>
              <a:rPr lang="fr-FR" sz="2800" dirty="0" smtClean="0"/>
              <a:t> :</a:t>
            </a:r>
          </a:p>
          <a:p>
            <a:r>
              <a:rPr lang="fr-FR" sz="2800" dirty="0" smtClean="0"/>
              <a:t>V</a:t>
            </a:r>
            <a:r>
              <a:rPr lang="fr-FR" sz="2800" baseline="-25000" dirty="0" smtClean="0"/>
              <a:t>2</a:t>
            </a:r>
            <a:r>
              <a:rPr lang="fr-FR" sz="2800" dirty="0" smtClean="0"/>
              <a:t> ~ V</a:t>
            </a:r>
            <a:r>
              <a:rPr lang="fr-FR" sz="2800" baseline="-25000" dirty="0" smtClean="0"/>
              <a:t>4</a:t>
            </a:r>
            <a:r>
              <a:rPr lang="fr-FR" sz="2800" dirty="0" smtClean="0"/>
              <a:t> * </a:t>
            </a:r>
            <a:r>
              <a:rPr lang="fr-FR" sz="2800" dirty="0" err="1" smtClean="0"/>
              <a:t>sqrt</a:t>
            </a:r>
            <a:r>
              <a:rPr lang="fr-FR" sz="2800" dirty="0" smtClean="0"/>
              <a:t>(P</a:t>
            </a:r>
            <a:r>
              <a:rPr lang="fr-FR" sz="2800" baseline="-25000" dirty="0" smtClean="0"/>
              <a:t>2</a:t>
            </a:r>
            <a:r>
              <a:rPr lang="fr-FR" sz="2800" dirty="0" smtClean="0"/>
              <a:t>/P</a:t>
            </a:r>
            <a:r>
              <a:rPr lang="fr-FR" sz="2800" baseline="-25000" dirty="0" smtClean="0"/>
              <a:t>4</a:t>
            </a:r>
            <a:r>
              <a:rPr lang="fr-FR" sz="2800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074349"/>
      </p:ext>
    </p:extLst>
  </p:cSld>
  <p:clrMapOvr>
    <a:masterClrMapping/>
  </p:clrMapOvr>
</p:sld>
</file>

<file path=ppt/theme/theme1.xml><?xml version="1.0" encoding="utf-8"?>
<a:theme xmlns:a="http://schemas.openxmlformats.org/drawingml/2006/main" name="2019-Presentation-PPT-4-3">
  <a:themeElements>
    <a:clrScheme name="CEA Défaut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92D050"/>
      </a:accent1>
      <a:accent2>
        <a:srgbClr val="008BBC"/>
      </a:accent2>
      <a:accent3>
        <a:srgbClr val="D81142"/>
      </a:accent3>
      <a:accent4>
        <a:srgbClr val="FFC000"/>
      </a:accent4>
      <a:accent5>
        <a:srgbClr val="218380"/>
      </a:accent5>
      <a:accent6>
        <a:srgbClr val="8F2D56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emplate PP CEA 4-3.pptx" id="{017B0BBD-D478-416D-9408-C3E5553B88B8}" vid="{9A88B8C1-4942-46D3-9391-C2B501F07E87}"/>
    </a:ext>
  </a:extLst>
</a:theme>
</file>

<file path=ppt/theme/theme2.xml><?xml version="1.0" encoding="utf-8"?>
<a:theme xmlns:a="http://schemas.openxmlformats.org/drawingml/2006/main" name="Template CEA 2019 Clair">
  <a:themeElements>
    <a:clrScheme name="CEA Défaut 2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FFBC42"/>
      </a:accent1>
      <a:accent2>
        <a:srgbClr val="D81159"/>
      </a:accent2>
      <a:accent3>
        <a:srgbClr val="8F2D56"/>
      </a:accent3>
      <a:accent4>
        <a:srgbClr val="689B42"/>
      </a:accent4>
      <a:accent5>
        <a:srgbClr val="218380"/>
      </a:accent5>
      <a:accent6>
        <a:srgbClr val="FFD29F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emplate PP CEA 4-3.pptx" id="{017B0BBD-D478-416D-9408-C3E5553B88B8}" vid="{52A1E219-64F3-4477-912D-9636D70C98A7}"/>
    </a:ext>
  </a:extLst>
</a:theme>
</file>

<file path=ppt/theme/theme3.xml><?xml version="1.0" encoding="utf-8"?>
<a:theme xmlns:a="http://schemas.openxmlformats.org/drawingml/2006/main" name="Template CEA 2019 Bleu">
  <a:themeElements>
    <a:clrScheme name="CEA Bleu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49728C"/>
      </a:accent1>
      <a:accent2>
        <a:srgbClr val="689BA6"/>
      </a:accent2>
      <a:accent3>
        <a:srgbClr val="C2F2F2"/>
      </a:accent3>
      <a:accent4>
        <a:srgbClr val="273D40"/>
      </a:accent4>
      <a:accent5>
        <a:srgbClr val="0084B4"/>
      </a:accent5>
      <a:accent6>
        <a:srgbClr val="93E2FF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emplate PP CEA 4-3.pptx" id="{017B0BBD-D478-416D-9408-C3E5553B88B8}" vid="{0799EC0F-9A1D-48A9-9692-520D5CEBB494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2F2A79C4BED747976EC3AD530384C1" ma:contentTypeVersion="0" ma:contentTypeDescription="Crée un document." ma:contentTypeScope="" ma:versionID="9ea4ffbb61354172aceb879db3e265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B0D5B4-4CC6-4497-9BFB-91C4C64EBEC9}">
  <ds:schemaRefs>
    <ds:schemaRef ds:uri="http://purl.org/dc/elements/1.1/"/>
    <ds:schemaRef ds:uri="http://schemas.microsoft.com/office/2006/metadata/properties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B95E45C-96CD-4B8B-A608-7C5E76B37C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6C4233-EA21-4292-B391-09F7550CF5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2019-Presentation-PPT-4-3</Template>
  <TotalTime>415</TotalTime>
  <Words>193</Words>
  <Application>Microsoft Office PowerPoint</Application>
  <PresentationFormat>Affichage à l'écran (4:3)</PresentationFormat>
  <Paragraphs>67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2019-Presentation-PPT-4-3</vt:lpstr>
      <vt:lpstr>Template CEA 2019 Clair</vt:lpstr>
      <vt:lpstr>Template CEA 2019 Bleu</vt:lpstr>
      <vt:lpstr>Présentation PowerPoint</vt:lpstr>
      <vt:lpstr>Présentation PowerPoint</vt:lpstr>
      <vt:lpstr>Journée du 10/09/2019  très impactée par les problèmes liés au PCS/Dolphin</vt:lpstr>
      <vt:lpstr>10/09/2019 Session ICRH du soir 2 chocs obtenus (sur 6 tentés; problèmes PCS)</vt:lpstr>
      <vt:lpstr>#55015 </vt:lpstr>
      <vt:lpstr>Présentation PowerPoint</vt:lpstr>
      <vt:lpstr>#54629</vt:lpstr>
      <vt:lpstr>#55015</vt:lpstr>
      <vt:lpstr>#55015</vt:lpstr>
    </vt:vector>
  </TitlesOfParts>
  <Company>CEA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HILLAIRET Julien 218595</dc:creator>
  <cp:lastModifiedBy>HILLAIRET Julien 218595</cp:lastModifiedBy>
  <cp:revision>17</cp:revision>
  <cp:lastPrinted>2018-12-05T09:44:31Z</cp:lastPrinted>
  <dcterms:created xsi:type="dcterms:W3CDTF">2019-09-09T08:51:38Z</dcterms:created>
  <dcterms:modified xsi:type="dcterms:W3CDTF">2019-09-11T16:45:19Z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0x010100362F2A79C4BED747976EC3AD530384C1</vt:lpwstr>
  </property>
  <property fmtid="{D5CDD505-2E9C-101B-9397-08002B2CF9AE}" pid="3" name="I2ICODE">
    <vt:lpwstr>WEB</vt:lpwstr>
  </property>
  <property fmtid="{D5CDD505-2E9C-101B-9397-08002B2CF9AE}" pid="4" name="WebApplicationID">
    <vt:lpwstr>3f72b11a-dedf-47a1-b48a-dfd7b45017bd</vt:lpwstr>
  </property>
  <property fmtid="{D5CDD505-2E9C-101B-9397-08002B2CF9AE}" pid="5" name="I2ISITECODE">
    <vt:lpwstr/>
  </property>
</Properties>
</file>