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6" r:id="rId4"/>
    <p:sldMasterId id="2147483712" r:id="rId5"/>
    <p:sldMasterId id="2147483724" r:id="rId6"/>
  </p:sldMasterIdLst>
  <p:notesMasterIdLst>
    <p:notesMasterId r:id="rId30"/>
  </p:notesMasterIdLst>
  <p:handoutMasterIdLst>
    <p:handoutMasterId r:id="rId31"/>
  </p:handoutMasterIdLst>
  <p:sldIdLst>
    <p:sldId id="273" r:id="rId7"/>
    <p:sldId id="295" r:id="rId8"/>
    <p:sldId id="284" r:id="rId9"/>
    <p:sldId id="281" r:id="rId10"/>
    <p:sldId id="298" r:id="rId11"/>
    <p:sldId id="301" r:id="rId12"/>
    <p:sldId id="302" r:id="rId13"/>
    <p:sldId id="300" r:id="rId14"/>
    <p:sldId id="285" r:id="rId15"/>
    <p:sldId id="291" r:id="rId16"/>
    <p:sldId id="304" r:id="rId17"/>
    <p:sldId id="303" r:id="rId18"/>
    <p:sldId id="286" r:id="rId19"/>
    <p:sldId id="283" r:id="rId20"/>
    <p:sldId id="288" r:id="rId21"/>
    <p:sldId id="289" r:id="rId22"/>
    <p:sldId id="305" r:id="rId23"/>
    <p:sldId id="290" r:id="rId24"/>
    <p:sldId id="292" r:id="rId25"/>
    <p:sldId id="294" r:id="rId26"/>
    <p:sldId id="296" r:id="rId27"/>
    <p:sldId id="297" r:id="rId28"/>
    <p:sldId id="299" r:id="rId29"/>
  </p:sldIdLst>
  <p:sldSz cx="9144000" cy="6858000" type="screen4x3"/>
  <p:notesSz cx="7099300" cy="10234613"/>
  <p:defaultTextStyle>
    <a:defPPr>
      <a:defRPr lang="en-US"/>
    </a:defPPr>
    <a:lvl1pPr marL="0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38617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77234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915851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54468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193085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831702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470319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108936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 userDrawn="1">
          <p15:clr>
            <a:srgbClr val="A4A3A4"/>
          </p15:clr>
        </p15:guide>
        <p15:guide id="2" pos="2160" userDrawn="1">
          <p15:clr>
            <a:srgbClr val="A4A3A4"/>
          </p15:clr>
        </p15:guide>
        <p15:guide id="4" orient="horz" pos="3083" userDrawn="1">
          <p15:clr>
            <a:srgbClr val="A4A3A4"/>
          </p15:clr>
        </p15:guide>
        <p15:guide id="5" pos="232" userDrawn="1">
          <p15:clr>
            <a:srgbClr val="A4A3A4"/>
          </p15:clr>
        </p15:guide>
        <p15:guide id="8" orient="horz" pos="2074" userDrawn="1">
          <p15:clr>
            <a:srgbClr val="A4A3A4"/>
          </p15:clr>
        </p15:guide>
        <p15:guide id="11" pos="4151" userDrawn="1">
          <p15:clr>
            <a:srgbClr val="A4A3A4"/>
          </p15:clr>
        </p15:guide>
        <p15:guide id="12" pos="4082" userDrawn="1">
          <p15:clr>
            <a:srgbClr val="A4A3A4"/>
          </p15:clr>
        </p15:guide>
        <p15:guide id="13" orient="horz" pos="2160" userDrawn="1">
          <p15:clr>
            <a:srgbClr val="A4A3A4"/>
          </p15:clr>
        </p15:guide>
        <p15:guide id="14" orient="horz" pos="4111" userDrawn="1">
          <p15:clr>
            <a:srgbClr val="A4A3A4"/>
          </p15:clr>
        </p15:guide>
        <p15:guide id="15" orient="horz" pos="2765" userDrawn="1">
          <p15:clr>
            <a:srgbClr val="A4A3A4"/>
          </p15:clr>
        </p15:guide>
        <p15:guide id="16" pos="2880" userDrawn="1">
          <p15:clr>
            <a:srgbClr val="A4A3A4"/>
          </p15:clr>
        </p15:guide>
        <p15:guide id="17" pos="309" userDrawn="1">
          <p15:clr>
            <a:srgbClr val="A4A3A4"/>
          </p15:clr>
        </p15:guide>
        <p15:guide id="18" pos="5535" userDrawn="1">
          <p15:clr>
            <a:srgbClr val="A4A3A4"/>
          </p15:clr>
        </p15:guide>
        <p15:guide id="19" pos="544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224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8235"/>
    <a:srgbClr val="543D29"/>
    <a:srgbClr val="FFCC00"/>
    <a:srgbClr val="A50119"/>
    <a:srgbClr val="71BF44"/>
    <a:srgbClr val="B1021B"/>
    <a:srgbClr val="B9021C"/>
    <a:srgbClr val="C1021D"/>
    <a:srgbClr val="B00A1F"/>
    <a:srgbClr val="B002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92" autoAdjust="0"/>
    <p:restoredTop sz="91345" autoAdjust="0"/>
  </p:normalViewPr>
  <p:slideViewPr>
    <p:cSldViewPr snapToGrid="0" showGuides="1">
      <p:cViewPr>
        <p:scale>
          <a:sx n="100" d="100"/>
          <a:sy n="100" d="100"/>
        </p:scale>
        <p:origin x="-998" y="-163"/>
      </p:cViewPr>
      <p:guideLst>
        <p:guide orient="horz" pos="1620"/>
        <p:guide orient="horz" pos="3083"/>
        <p:guide orient="horz" pos="2074"/>
        <p:guide orient="horz" pos="2160"/>
        <p:guide orient="horz" pos="4111"/>
        <p:guide orient="horz" pos="2765"/>
        <p:guide pos="2160"/>
        <p:guide pos="232"/>
        <p:guide pos="4151"/>
        <p:guide pos="4082"/>
        <p:guide pos="2880"/>
        <p:guide pos="309"/>
        <p:guide pos="5535"/>
        <p:guide pos="54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>
        <p:scale>
          <a:sx n="100" d="100"/>
          <a:sy n="100" d="100"/>
        </p:scale>
        <p:origin x="-3396" y="-72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openxmlformats.org/officeDocument/2006/relationships/theme" Target="theme/theme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5920" tIns="47960" rIns="95920" bIns="47960" rtlCol="0"/>
          <a:lstStyle>
            <a:lvl1pPr algn="l">
              <a:defRPr sz="14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5920" tIns="47960" rIns="95920" bIns="47960" rtlCol="0"/>
          <a:lstStyle>
            <a:lvl1pPr algn="r">
              <a:defRPr sz="1400"/>
            </a:lvl1pPr>
          </a:lstStyle>
          <a:p>
            <a:fld id="{F481E118-1CEA-43E8-BD51-A8A2CBD62889}" type="datetimeFigureOut">
              <a:rPr lang="fr-FR" smtClean="0"/>
              <a:t>24/09/2019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721110"/>
            <a:ext cx="3076363" cy="513507"/>
          </a:xfrm>
          <a:prstGeom prst="rect">
            <a:avLst/>
          </a:prstGeom>
        </p:spPr>
        <p:txBody>
          <a:bodyPr vert="horz" lIns="95920" tIns="47960" rIns="95920" bIns="47960" rtlCol="0" anchor="b"/>
          <a:lstStyle>
            <a:lvl1pPr algn="l">
              <a:defRPr sz="14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4021294" y="9721110"/>
            <a:ext cx="3076363" cy="513507"/>
          </a:xfrm>
          <a:prstGeom prst="rect">
            <a:avLst/>
          </a:prstGeom>
        </p:spPr>
        <p:txBody>
          <a:bodyPr vert="horz" lIns="95920" tIns="47960" rIns="95920" bIns="47960" rtlCol="0" anchor="b"/>
          <a:lstStyle>
            <a:lvl1pPr algn="r">
              <a:defRPr sz="1400"/>
            </a:lvl1pPr>
          </a:lstStyle>
          <a:p>
            <a:fld id="{7CB1C5FA-467D-48F3-9F36-205F533C0F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12080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5920" tIns="47960" rIns="95920" bIns="47960" rtlCol="0"/>
          <a:lstStyle>
            <a:lvl1pPr algn="l">
              <a:defRPr sz="14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5920" tIns="47960" rIns="95920" bIns="47960" rtlCol="0"/>
          <a:lstStyle>
            <a:lvl1pPr algn="r">
              <a:defRPr sz="1400"/>
            </a:lvl1pPr>
          </a:lstStyle>
          <a:p>
            <a:fld id="{F0389419-4E28-4B58-9AA2-383238311FDA}" type="datetimeFigureOut">
              <a:rPr lang="fr-FR" smtClean="0"/>
              <a:t>24/09/2019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244600" y="1277938"/>
            <a:ext cx="4610100" cy="3457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920" tIns="47960" rIns="95920" bIns="4796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709930" y="4925410"/>
            <a:ext cx="5679440" cy="4029879"/>
          </a:xfrm>
          <a:prstGeom prst="rect">
            <a:avLst/>
          </a:prstGeom>
        </p:spPr>
        <p:txBody>
          <a:bodyPr vert="horz" lIns="95920" tIns="47960" rIns="95920" bIns="4796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110"/>
            <a:ext cx="3076363" cy="513507"/>
          </a:xfrm>
          <a:prstGeom prst="rect">
            <a:avLst/>
          </a:prstGeom>
        </p:spPr>
        <p:txBody>
          <a:bodyPr vert="horz" lIns="95920" tIns="47960" rIns="95920" bIns="47960" rtlCol="0" anchor="b"/>
          <a:lstStyle>
            <a:lvl1pPr algn="l">
              <a:defRPr sz="14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1294" y="9721110"/>
            <a:ext cx="3076363" cy="513507"/>
          </a:xfrm>
          <a:prstGeom prst="rect">
            <a:avLst/>
          </a:prstGeom>
        </p:spPr>
        <p:txBody>
          <a:bodyPr vert="horz" lIns="95920" tIns="47960" rIns="95920" bIns="47960" rtlCol="0" anchor="b"/>
          <a:lstStyle>
            <a:lvl1pPr algn="r">
              <a:defRPr sz="1400"/>
            </a:lvl1pPr>
          </a:lstStyle>
          <a:p>
            <a:fld id="{39DC57ED-270C-43E3-91AA-48F4CC1938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13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7723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638617" algn="l" defTabSz="127723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1277234" algn="l" defTabSz="127723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915851" algn="l" defTabSz="127723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2554468" algn="l" defTabSz="127723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3193085" algn="l" defTabSz="127723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831702" algn="l" defTabSz="127723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470319" algn="l" defTabSz="127723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108936" algn="l" defTabSz="127723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ue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2" y="5971213"/>
            <a:ext cx="9143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pic>
        <p:nvPicPr>
          <p:cNvPr id="6" name="Picture 8" descr="fondCEA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60" y="-40641"/>
            <a:ext cx="9154160" cy="6011852"/>
          </a:xfrm>
          <a:prstGeom prst="rect">
            <a:avLst/>
          </a:prstGeom>
        </p:spPr>
      </p:pic>
      <p:pic>
        <p:nvPicPr>
          <p:cNvPr id="8" name="Picture 9" descr="cea_logo_small2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76" y="1861047"/>
            <a:ext cx="1942272" cy="1585387"/>
          </a:xfrm>
          <a:prstGeom prst="rect">
            <a:avLst/>
          </a:prstGeom>
          <a:effectLst>
            <a:outerShdw blurRad="517525" dist="38100" dir="2700000" algn="tl" rotWithShape="0">
              <a:srgbClr val="000000">
                <a:alpha val="33000"/>
              </a:srgbClr>
            </a:outerShdw>
          </a:effectLst>
        </p:spPr>
      </p:pic>
      <p:sp>
        <p:nvSpPr>
          <p:cNvPr id="10" name="Titre 3"/>
          <p:cNvSpPr txBox="1">
            <a:spLocks/>
          </p:cNvSpPr>
          <p:nvPr userDrawn="1"/>
        </p:nvSpPr>
        <p:spPr>
          <a:xfrm>
            <a:off x="843276" y="3757134"/>
            <a:ext cx="7860672" cy="350340"/>
          </a:xfrm>
          <a:prstGeom prst="rect">
            <a:avLst/>
          </a:prstGeom>
        </p:spPr>
        <p:txBody>
          <a:bodyPr lIns="127723" tIns="63862" rIns="127723" bIns="63862">
            <a:normAutofit fontScale="975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700" noProof="0" dirty="0">
                <a:solidFill>
                  <a:schemeClr val="bg1"/>
                </a:solidFill>
                <a:latin typeface="Calibri"/>
                <a:cs typeface="Calibri"/>
              </a:rPr>
              <a:t>DE LA RECHERCHE À L’INDUSTRIE</a:t>
            </a:r>
          </a:p>
        </p:txBody>
      </p:sp>
      <p:sp>
        <p:nvSpPr>
          <p:cNvPr id="11" name="ZoneTexte 10"/>
          <p:cNvSpPr txBox="1"/>
          <p:nvPr userDrawn="1"/>
        </p:nvSpPr>
        <p:spPr>
          <a:xfrm>
            <a:off x="834777" y="6158143"/>
            <a:ext cx="778233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0" hasCustomPrompt="1"/>
          </p:nvPr>
        </p:nvSpPr>
        <p:spPr>
          <a:xfrm>
            <a:off x="843277" y="4461090"/>
            <a:ext cx="6572852" cy="599869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3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TITRE À VENIR</a:t>
            </a:r>
          </a:p>
        </p:txBody>
      </p:sp>
      <p:sp>
        <p:nvSpPr>
          <p:cNvPr id="18" name="Espace réservé du texte 12"/>
          <p:cNvSpPr>
            <a:spLocks noGrp="1"/>
          </p:cNvSpPr>
          <p:nvPr>
            <p:ph type="body" sz="quarter" idx="11" hasCustomPrompt="1"/>
          </p:nvPr>
        </p:nvSpPr>
        <p:spPr>
          <a:xfrm>
            <a:off x="843277" y="5122102"/>
            <a:ext cx="2942010" cy="309021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300" b="0">
                <a:solidFill>
                  <a:schemeClr val="bg1"/>
                </a:solidFill>
              </a:defRPr>
            </a:lvl1pPr>
          </a:lstStyle>
          <a:p>
            <a:pPr lvl="0"/>
            <a:fld id="{ED1C4103-FF01-4613-BB77-A54429AC18D2}" type="datetime4">
              <a:rPr lang="fr-FR" noProof="0" smtClean="0"/>
              <a:t>24 septembre 2019</a:t>
            </a:fld>
            <a:endParaRPr lang="fr-FR" noProof="0" dirty="0"/>
          </a:p>
        </p:txBody>
      </p:sp>
      <p:sp>
        <p:nvSpPr>
          <p:cNvPr id="9" name="Espace réservé du texte 12"/>
          <p:cNvSpPr>
            <a:spLocks noGrp="1"/>
          </p:cNvSpPr>
          <p:nvPr>
            <p:ph type="body" sz="quarter" idx="12" hasCustomPrompt="1"/>
          </p:nvPr>
        </p:nvSpPr>
        <p:spPr>
          <a:xfrm>
            <a:off x="834777" y="5469234"/>
            <a:ext cx="2942010" cy="378270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Auteur</a:t>
            </a:r>
          </a:p>
        </p:txBody>
      </p:sp>
    </p:spTree>
    <p:extLst>
      <p:ext uri="{BB962C8B-B14F-4D97-AF65-F5344CB8AC3E}">
        <p14:creationId xmlns:p14="http://schemas.microsoft.com/office/powerpoint/2010/main" val="3889468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e d'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9CDDA024-CC5C-49D4-9EDE-B13C9CE4F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xmlns="" id="{76952101-6F0D-4470-B900-D7C009A836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53F0B3ED-4F75-49BF-B028-1A262D3A6E64}" type="slidenum">
              <a:rPr lang="fr-FR" sz="100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‹N°›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Espace réservé pour une image  4">
            <a:extLst>
              <a:ext uri="{FF2B5EF4-FFF2-40B4-BE49-F238E27FC236}">
                <a16:creationId xmlns:a16="http://schemas.microsoft.com/office/drawing/2014/main" xmlns="" id="{60769C5C-EDFB-44C6-A754-7FD9C1B5A1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398242" y="1358084"/>
            <a:ext cx="1085850" cy="974725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6" name="Espace réservé pour une image  4">
            <a:extLst>
              <a:ext uri="{FF2B5EF4-FFF2-40B4-BE49-F238E27FC236}">
                <a16:creationId xmlns:a16="http://schemas.microsoft.com/office/drawing/2014/main" xmlns="" id="{CE83B8F1-3CFD-4C6F-B77B-684EE09D6FE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643696" y="1358084"/>
            <a:ext cx="1085850" cy="974725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xmlns="" id="{81F07BDA-5AB0-410C-A329-8C06350E1E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31227" y="1358085"/>
            <a:ext cx="2359025" cy="874756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5pPr marL="1915851" indent="0"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xmlns="" id="{F95E4514-E62C-42B5-BE1E-5F1CD3D2A789}"/>
              </a:ext>
            </a:extLst>
          </p:cNvPr>
          <p:cNvCxnSpPr/>
          <p:nvPr userDrawn="1"/>
        </p:nvCxnSpPr>
        <p:spPr>
          <a:xfrm flipH="1">
            <a:off x="914402" y="2332809"/>
            <a:ext cx="3569690" cy="0"/>
          </a:xfrm>
          <a:prstGeom prst="line">
            <a:avLst/>
          </a:prstGeom>
          <a:ln w="19050">
            <a:solidFill>
              <a:srgbClr val="54823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Espace réservé du texte 7">
            <a:extLst>
              <a:ext uri="{FF2B5EF4-FFF2-40B4-BE49-F238E27FC236}">
                <a16:creationId xmlns:a16="http://schemas.microsoft.com/office/drawing/2014/main" xmlns="" id="{5C946E34-2083-434D-8404-8F5AEE71F02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823927" y="1358085"/>
            <a:ext cx="2359025" cy="874756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5pPr marL="1915851" indent="0"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xmlns="" id="{6653795C-036F-4780-863C-5F5B75D45AC9}"/>
              </a:ext>
            </a:extLst>
          </p:cNvPr>
          <p:cNvCxnSpPr/>
          <p:nvPr userDrawn="1"/>
        </p:nvCxnSpPr>
        <p:spPr>
          <a:xfrm flipH="1">
            <a:off x="4643696" y="2332809"/>
            <a:ext cx="3569690" cy="0"/>
          </a:xfrm>
          <a:prstGeom prst="line">
            <a:avLst/>
          </a:prstGeom>
          <a:ln w="19050">
            <a:solidFill>
              <a:srgbClr val="54823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Espace réservé pour une image  4">
            <a:extLst>
              <a:ext uri="{FF2B5EF4-FFF2-40B4-BE49-F238E27FC236}">
                <a16:creationId xmlns:a16="http://schemas.microsoft.com/office/drawing/2014/main" xmlns="" id="{6076C443-2E06-4281-8B05-53A67256EEB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398242" y="2628159"/>
            <a:ext cx="1085850" cy="974725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14" name="Espace réservé pour une image  4">
            <a:extLst>
              <a:ext uri="{FF2B5EF4-FFF2-40B4-BE49-F238E27FC236}">
                <a16:creationId xmlns:a16="http://schemas.microsoft.com/office/drawing/2014/main" xmlns="" id="{AAFC24E1-75A5-4390-A26C-B3DE9FF20EE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643696" y="2628159"/>
            <a:ext cx="1085850" cy="974725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15" name="Espace réservé du texte 7">
            <a:extLst>
              <a:ext uri="{FF2B5EF4-FFF2-40B4-BE49-F238E27FC236}">
                <a16:creationId xmlns:a16="http://schemas.microsoft.com/office/drawing/2014/main" xmlns="" id="{67AD350B-6F89-4863-9328-41F1D93BBC1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31227" y="2628160"/>
            <a:ext cx="2359025" cy="874756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5pPr marL="1915851" indent="0"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xmlns="" id="{7B1C8393-42C9-4E5B-B22A-7A1C80B3392B}"/>
              </a:ext>
            </a:extLst>
          </p:cNvPr>
          <p:cNvCxnSpPr/>
          <p:nvPr userDrawn="1"/>
        </p:nvCxnSpPr>
        <p:spPr>
          <a:xfrm flipH="1">
            <a:off x="914402" y="3602884"/>
            <a:ext cx="3569690" cy="0"/>
          </a:xfrm>
          <a:prstGeom prst="line">
            <a:avLst/>
          </a:prstGeom>
          <a:ln w="19050">
            <a:solidFill>
              <a:srgbClr val="54823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Espace réservé du texte 7">
            <a:extLst>
              <a:ext uri="{FF2B5EF4-FFF2-40B4-BE49-F238E27FC236}">
                <a16:creationId xmlns:a16="http://schemas.microsoft.com/office/drawing/2014/main" xmlns="" id="{EADC8B10-F914-44B6-855C-77AEF500D41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823927" y="2634550"/>
            <a:ext cx="2359025" cy="874756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5pPr marL="1915851" indent="0"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xmlns="" id="{6674119E-EE06-45F8-B404-7D969C8F47C0}"/>
              </a:ext>
            </a:extLst>
          </p:cNvPr>
          <p:cNvCxnSpPr/>
          <p:nvPr userDrawn="1"/>
        </p:nvCxnSpPr>
        <p:spPr>
          <a:xfrm flipH="1">
            <a:off x="4643696" y="3602884"/>
            <a:ext cx="3569690" cy="0"/>
          </a:xfrm>
          <a:prstGeom prst="line">
            <a:avLst/>
          </a:prstGeom>
          <a:ln w="19050">
            <a:solidFill>
              <a:srgbClr val="54823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Espace réservé pour une image  4">
            <a:extLst>
              <a:ext uri="{FF2B5EF4-FFF2-40B4-BE49-F238E27FC236}">
                <a16:creationId xmlns:a16="http://schemas.microsoft.com/office/drawing/2014/main" xmlns="" id="{2E8B88C5-9DD3-4342-8110-493B6A4046E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398242" y="3878367"/>
            <a:ext cx="1085850" cy="974725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20" name="Espace réservé pour une image  4">
            <a:extLst>
              <a:ext uri="{FF2B5EF4-FFF2-40B4-BE49-F238E27FC236}">
                <a16:creationId xmlns:a16="http://schemas.microsoft.com/office/drawing/2014/main" xmlns="" id="{11DFD99F-CCC2-490B-9103-83A0C7B5BF9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643696" y="3878367"/>
            <a:ext cx="1085850" cy="974725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21" name="Espace réservé du texte 7">
            <a:extLst>
              <a:ext uri="{FF2B5EF4-FFF2-40B4-BE49-F238E27FC236}">
                <a16:creationId xmlns:a16="http://schemas.microsoft.com/office/drawing/2014/main" xmlns="" id="{105DF51F-34C2-49EC-92D0-D81C49BE61D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31227" y="3878368"/>
            <a:ext cx="2359025" cy="874756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5pPr marL="1915851" indent="0"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xmlns="" id="{A75A8DBD-F5B7-405E-B653-6D5F7E42EB8D}"/>
              </a:ext>
            </a:extLst>
          </p:cNvPr>
          <p:cNvCxnSpPr/>
          <p:nvPr userDrawn="1"/>
        </p:nvCxnSpPr>
        <p:spPr>
          <a:xfrm flipH="1">
            <a:off x="914402" y="4853092"/>
            <a:ext cx="3569690" cy="0"/>
          </a:xfrm>
          <a:prstGeom prst="line">
            <a:avLst/>
          </a:prstGeom>
          <a:ln w="19050">
            <a:solidFill>
              <a:srgbClr val="54823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Espace réservé du texte 7">
            <a:extLst>
              <a:ext uri="{FF2B5EF4-FFF2-40B4-BE49-F238E27FC236}">
                <a16:creationId xmlns:a16="http://schemas.microsoft.com/office/drawing/2014/main" xmlns="" id="{A402FF8C-DB59-4608-B517-7FD56431411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823927" y="3866242"/>
            <a:ext cx="2359026" cy="874756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5pPr marL="1915851" indent="0"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xmlns="" id="{7D552D8A-671C-4599-8FC0-D56624B966E2}"/>
              </a:ext>
            </a:extLst>
          </p:cNvPr>
          <p:cNvCxnSpPr/>
          <p:nvPr userDrawn="1"/>
        </p:nvCxnSpPr>
        <p:spPr>
          <a:xfrm flipH="1">
            <a:off x="4643696" y="4853092"/>
            <a:ext cx="3569690" cy="0"/>
          </a:xfrm>
          <a:prstGeom prst="line">
            <a:avLst/>
          </a:prstGeom>
          <a:ln w="19050">
            <a:solidFill>
              <a:srgbClr val="54823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Espace réservé pour une image  4">
            <a:extLst>
              <a:ext uri="{FF2B5EF4-FFF2-40B4-BE49-F238E27FC236}">
                <a16:creationId xmlns:a16="http://schemas.microsoft.com/office/drawing/2014/main" xmlns="" id="{979E6621-7EBD-4E8A-9D3F-98667422C622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398242" y="5128574"/>
            <a:ext cx="1085850" cy="974725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26" name="Espace réservé pour une image  4">
            <a:extLst>
              <a:ext uri="{FF2B5EF4-FFF2-40B4-BE49-F238E27FC236}">
                <a16:creationId xmlns:a16="http://schemas.microsoft.com/office/drawing/2014/main" xmlns="" id="{4EB9FABD-311A-46B5-803C-4468714878B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643696" y="5128574"/>
            <a:ext cx="1085850" cy="974725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27" name="Espace réservé du texte 7">
            <a:extLst>
              <a:ext uri="{FF2B5EF4-FFF2-40B4-BE49-F238E27FC236}">
                <a16:creationId xmlns:a16="http://schemas.microsoft.com/office/drawing/2014/main" xmlns="" id="{B039882E-C7D2-4A10-8D17-525FEF96661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31227" y="5128575"/>
            <a:ext cx="2359025" cy="874756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5pPr marL="1915851" indent="0"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xmlns="" id="{40312D7E-F5FE-4ADB-8526-4D9ED88C5C15}"/>
              </a:ext>
            </a:extLst>
          </p:cNvPr>
          <p:cNvCxnSpPr/>
          <p:nvPr userDrawn="1"/>
        </p:nvCxnSpPr>
        <p:spPr>
          <a:xfrm flipH="1">
            <a:off x="914402" y="6103299"/>
            <a:ext cx="3569690" cy="0"/>
          </a:xfrm>
          <a:prstGeom prst="line">
            <a:avLst/>
          </a:prstGeom>
          <a:ln w="19050">
            <a:solidFill>
              <a:srgbClr val="54823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Espace réservé du texte 7">
            <a:extLst>
              <a:ext uri="{FF2B5EF4-FFF2-40B4-BE49-F238E27FC236}">
                <a16:creationId xmlns:a16="http://schemas.microsoft.com/office/drawing/2014/main" xmlns="" id="{6AD72B51-7D15-4502-B762-932C85FC8940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823927" y="5128575"/>
            <a:ext cx="2359025" cy="874756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5pPr marL="1915851" indent="0"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xmlns="" id="{13D9F259-C0D9-40E4-B155-CD1D47C48F43}"/>
              </a:ext>
            </a:extLst>
          </p:cNvPr>
          <p:cNvCxnSpPr/>
          <p:nvPr userDrawn="1"/>
        </p:nvCxnSpPr>
        <p:spPr>
          <a:xfrm flipH="1">
            <a:off x="4643696" y="6103299"/>
            <a:ext cx="3569690" cy="0"/>
          </a:xfrm>
          <a:prstGeom prst="line">
            <a:avLst/>
          </a:prstGeom>
          <a:ln w="19050">
            <a:solidFill>
              <a:srgbClr val="54823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5188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merci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2" y="5961053"/>
            <a:ext cx="9143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pic>
        <p:nvPicPr>
          <p:cNvPr id="6" name="Picture 1" descr="fondCEA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37412"/>
            <a:ext cx="9144000" cy="5998464"/>
          </a:xfrm>
          <a:prstGeom prst="rect">
            <a:avLst/>
          </a:prstGeom>
        </p:spPr>
      </p:pic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3269974" y="2277417"/>
            <a:ext cx="4765976" cy="62477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l" defTabSz="95792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fr-FR" sz="3400" kern="1200" dirty="0" smtClean="0">
                <a:solidFill>
                  <a:schemeClr val="bg1"/>
                </a:solidFill>
                <a:latin typeface="Calibri"/>
                <a:ea typeface="+mn-ea"/>
                <a:cs typeface="Calibri"/>
              </a:defRPr>
            </a:lvl1pPr>
          </a:lstStyle>
          <a:p>
            <a:r>
              <a:rPr lang="fr-FR" noProof="0" dirty="0"/>
              <a:t>Merci de votre attention</a:t>
            </a:r>
          </a:p>
        </p:txBody>
      </p:sp>
      <p:sp>
        <p:nvSpPr>
          <p:cNvPr id="10" name="Espace réservé du texte 18"/>
          <p:cNvSpPr>
            <a:spLocks noGrp="1"/>
          </p:cNvSpPr>
          <p:nvPr>
            <p:ph type="body" sz="quarter" idx="10" hasCustomPrompt="1"/>
          </p:nvPr>
        </p:nvSpPr>
        <p:spPr>
          <a:xfrm>
            <a:off x="991769" y="4403563"/>
            <a:ext cx="6848148" cy="267471"/>
          </a:xfrm>
        </p:spPr>
        <p:txBody>
          <a:bodyPr>
            <a:spAutoFit/>
          </a:bodyPr>
          <a:lstStyle>
            <a:lvl1pPr marL="0" indent="0">
              <a:buFontTx/>
              <a:buNone/>
              <a:defRPr sz="1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r-FR" sz="1000" b="1" noProof="0" dirty="0">
                <a:solidFill>
                  <a:schemeClr val="tx1"/>
                </a:solidFill>
                <a:latin typeface="Calibri"/>
                <a:cs typeface="Calibri"/>
              </a:rPr>
              <a:t>Crédits photos </a:t>
            </a:r>
            <a:r>
              <a:rPr lang="fr-FR" sz="1000" noProof="0" dirty="0">
                <a:solidFill>
                  <a:schemeClr val="tx1"/>
                </a:solidFill>
                <a:latin typeface="Calibri"/>
                <a:cs typeface="Calibri"/>
              </a:rPr>
              <a:t>:</a:t>
            </a:r>
          </a:p>
        </p:txBody>
      </p:sp>
      <p:sp>
        <p:nvSpPr>
          <p:cNvPr id="11" name="Espace réservé du texte 20"/>
          <p:cNvSpPr>
            <a:spLocks noGrp="1"/>
          </p:cNvSpPr>
          <p:nvPr>
            <p:ph type="body" sz="quarter" idx="12" hasCustomPrompt="1"/>
          </p:nvPr>
        </p:nvSpPr>
        <p:spPr>
          <a:xfrm>
            <a:off x="3269974" y="3140287"/>
            <a:ext cx="4714240" cy="405970"/>
          </a:xfrm>
        </p:spPr>
        <p:txBody>
          <a:bodyPr>
            <a:spAutoFit/>
          </a:bodyPr>
          <a:lstStyle>
            <a:lvl1pPr marL="0" indent="0">
              <a:buFontTx/>
              <a:buNone/>
              <a:defRPr lang="fr-FR" sz="2000" kern="1200" smtClean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fr-FR" sz="2000" kern="1200" noProof="0" dirty="0">
                <a:solidFill>
                  <a:schemeClr val="bg1"/>
                </a:solidFill>
                <a:latin typeface="Calibri"/>
                <a:ea typeface="+mn-ea"/>
                <a:cs typeface="Calibri"/>
              </a:rPr>
              <a:t>Mise à jour 20 mai 2019</a:t>
            </a:r>
            <a:endParaRPr lang="fr-FR" noProof="0" dirty="0"/>
          </a:p>
        </p:txBody>
      </p:sp>
      <p:sp>
        <p:nvSpPr>
          <p:cNvPr id="12" name="ZoneTexte 10"/>
          <p:cNvSpPr txBox="1"/>
          <p:nvPr userDrawn="1"/>
        </p:nvSpPr>
        <p:spPr>
          <a:xfrm>
            <a:off x="834777" y="6158142"/>
            <a:ext cx="778233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pic>
        <p:nvPicPr>
          <p:cNvPr id="13" name="Picture 9" descr="cea_logo_small2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76" y="1861047"/>
            <a:ext cx="1942272" cy="1585387"/>
          </a:xfrm>
          <a:prstGeom prst="rect">
            <a:avLst/>
          </a:prstGeom>
          <a:effectLst>
            <a:outerShdw blurRad="517525" dist="38100" dir="2700000" algn="tl" rotWithShape="0">
              <a:srgbClr val="000000">
                <a:alpha val="33000"/>
              </a:srgbClr>
            </a:outerShdw>
          </a:effectLst>
        </p:spPr>
      </p:pic>
      <p:sp>
        <p:nvSpPr>
          <p:cNvPr id="14" name="Espace réservé du texte 12"/>
          <p:cNvSpPr>
            <a:spLocks noGrp="1"/>
          </p:cNvSpPr>
          <p:nvPr>
            <p:ph type="body" sz="quarter" idx="13" hasCustomPrompt="1"/>
          </p:nvPr>
        </p:nvSpPr>
        <p:spPr>
          <a:xfrm>
            <a:off x="3254937" y="3564234"/>
            <a:ext cx="2942010" cy="378270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Auteur</a:t>
            </a:r>
          </a:p>
        </p:txBody>
      </p:sp>
    </p:spTree>
    <p:extLst>
      <p:ext uri="{BB962C8B-B14F-4D97-AF65-F5344CB8AC3E}">
        <p14:creationId xmlns:p14="http://schemas.microsoft.com/office/powerpoint/2010/main" val="1977181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ne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2" y="5961053"/>
            <a:ext cx="9143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pic>
        <p:nvPicPr>
          <p:cNvPr id="6" name="Picture 8" descr="fondCEA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0480"/>
            <a:ext cx="9144000" cy="5998464"/>
          </a:xfrm>
          <a:prstGeom prst="rect">
            <a:avLst/>
          </a:prstGeom>
        </p:spPr>
      </p:pic>
      <p:pic>
        <p:nvPicPr>
          <p:cNvPr id="13" name="Picture 9" descr="cea_logo_small2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76" y="1861047"/>
            <a:ext cx="1942272" cy="1585387"/>
          </a:xfrm>
          <a:prstGeom prst="rect">
            <a:avLst/>
          </a:prstGeom>
          <a:effectLst>
            <a:outerShdw blurRad="517525" dist="38100" dir="2700000" algn="tl" rotWithShape="0">
              <a:srgbClr val="000000">
                <a:alpha val="33000"/>
              </a:srgbClr>
            </a:outerShdw>
          </a:effectLst>
        </p:spPr>
      </p:pic>
      <p:sp>
        <p:nvSpPr>
          <p:cNvPr id="16" name="Titre 3"/>
          <p:cNvSpPr txBox="1">
            <a:spLocks/>
          </p:cNvSpPr>
          <p:nvPr userDrawn="1"/>
        </p:nvSpPr>
        <p:spPr>
          <a:xfrm>
            <a:off x="843276" y="3757134"/>
            <a:ext cx="7860672" cy="350340"/>
          </a:xfrm>
          <a:prstGeom prst="rect">
            <a:avLst/>
          </a:prstGeom>
        </p:spPr>
        <p:txBody>
          <a:bodyPr lIns="127723" tIns="63862" rIns="127723" bIns="63862">
            <a:normAutofit fontScale="975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700" noProof="0" dirty="0">
                <a:solidFill>
                  <a:schemeClr val="bg1"/>
                </a:solidFill>
                <a:latin typeface="Calibri"/>
                <a:cs typeface="Calibri"/>
              </a:rPr>
              <a:t>DE LA RECHERCHE À L’INDUSTRIE</a:t>
            </a:r>
          </a:p>
        </p:txBody>
      </p:sp>
      <p:sp>
        <p:nvSpPr>
          <p:cNvPr id="18" name="Espace réservé du texte 12"/>
          <p:cNvSpPr>
            <a:spLocks noGrp="1"/>
          </p:cNvSpPr>
          <p:nvPr>
            <p:ph type="body" sz="quarter" idx="10" hasCustomPrompt="1"/>
          </p:nvPr>
        </p:nvSpPr>
        <p:spPr>
          <a:xfrm>
            <a:off x="843277" y="4461090"/>
            <a:ext cx="6572852" cy="599869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3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Annexes</a:t>
            </a:r>
          </a:p>
        </p:txBody>
      </p:sp>
      <p:sp>
        <p:nvSpPr>
          <p:cNvPr id="19" name="ZoneTexte 10"/>
          <p:cNvSpPr txBox="1"/>
          <p:nvPr userDrawn="1"/>
        </p:nvSpPr>
        <p:spPr>
          <a:xfrm>
            <a:off x="834777" y="6158142"/>
            <a:ext cx="778233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20" name="Espace réservé du texte 12"/>
          <p:cNvSpPr>
            <a:spLocks noGrp="1"/>
          </p:cNvSpPr>
          <p:nvPr>
            <p:ph type="body" sz="quarter" idx="11" hasCustomPrompt="1"/>
          </p:nvPr>
        </p:nvSpPr>
        <p:spPr>
          <a:xfrm>
            <a:off x="843277" y="5122102"/>
            <a:ext cx="2942010" cy="309021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3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13 mai 2019</a:t>
            </a:r>
          </a:p>
        </p:txBody>
      </p:sp>
    </p:spTree>
    <p:extLst>
      <p:ext uri="{BB962C8B-B14F-4D97-AF65-F5344CB8AC3E}">
        <p14:creationId xmlns:p14="http://schemas.microsoft.com/office/powerpoint/2010/main" val="931493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ueil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2" y="5971213"/>
            <a:ext cx="9143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pic>
        <p:nvPicPr>
          <p:cNvPr id="5" name="Picture 8" descr="fondCEA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60" y="-40641"/>
            <a:ext cx="9154160" cy="6011852"/>
          </a:xfrm>
          <a:prstGeom prst="rect">
            <a:avLst/>
          </a:prstGeom>
        </p:spPr>
      </p:pic>
      <p:pic>
        <p:nvPicPr>
          <p:cNvPr id="12" name="Picture 9" descr="cea_logo_small2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76" y="1861047"/>
            <a:ext cx="1942272" cy="1585387"/>
          </a:xfrm>
          <a:prstGeom prst="rect">
            <a:avLst/>
          </a:prstGeom>
          <a:effectLst>
            <a:outerShdw blurRad="517525" dist="38100" dir="2700000" algn="tl" rotWithShape="0">
              <a:srgbClr val="000000">
                <a:alpha val="33000"/>
              </a:srgbClr>
            </a:outerShdw>
          </a:effectLst>
        </p:spPr>
      </p:pic>
      <p:sp>
        <p:nvSpPr>
          <p:cNvPr id="15" name="Espace réservé du texte 12"/>
          <p:cNvSpPr>
            <a:spLocks noGrp="1"/>
          </p:cNvSpPr>
          <p:nvPr>
            <p:ph type="body" sz="quarter" idx="10" hasCustomPrompt="1"/>
          </p:nvPr>
        </p:nvSpPr>
        <p:spPr>
          <a:xfrm>
            <a:off x="843277" y="4461090"/>
            <a:ext cx="6572852" cy="599869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3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TITRE À VENIR</a:t>
            </a:r>
          </a:p>
        </p:txBody>
      </p:sp>
      <p:sp>
        <p:nvSpPr>
          <p:cNvPr id="17" name="Titre 3"/>
          <p:cNvSpPr txBox="1">
            <a:spLocks/>
          </p:cNvSpPr>
          <p:nvPr userDrawn="1"/>
        </p:nvSpPr>
        <p:spPr>
          <a:xfrm>
            <a:off x="843276" y="3757134"/>
            <a:ext cx="7860672" cy="350340"/>
          </a:xfrm>
          <a:prstGeom prst="rect">
            <a:avLst/>
          </a:prstGeom>
        </p:spPr>
        <p:txBody>
          <a:bodyPr lIns="127723" tIns="63862" rIns="127723" bIns="63862">
            <a:normAutofit fontScale="975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700" noProof="0" dirty="0">
                <a:solidFill>
                  <a:schemeClr val="bg1"/>
                </a:solidFill>
                <a:latin typeface="Calibri"/>
                <a:cs typeface="Calibri"/>
              </a:rPr>
              <a:t>DE LA RECHERCHE À L’INDUSTRIE</a:t>
            </a:r>
          </a:p>
        </p:txBody>
      </p:sp>
      <p:sp>
        <p:nvSpPr>
          <p:cNvPr id="18" name="ZoneTexte 10"/>
          <p:cNvSpPr txBox="1"/>
          <p:nvPr userDrawn="1"/>
        </p:nvSpPr>
        <p:spPr>
          <a:xfrm>
            <a:off x="834777" y="6158142"/>
            <a:ext cx="778233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19" name="Espace réservé du texte 12"/>
          <p:cNvSpPr>
            <a:spLocks noGrp="1"/>
          </p:cNvSpPr>
          <p:nvPr>
            <p:ph type="body" sz="quarter" idx="12" hasCustomPrompt="1"/>
          </p:nvPr>
        </p:nvSpPr>
        <p:spPr>
          <a:xfrm>
            <a:off x="843277" y="5122102"/>
            <a:ext cx="2942010" cy="309021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300" b="0">
                <a:solidFill>
                  <a:schemeClr val="bg1"/>
                </a:solidFill>
              </a:defRPr>
            </a:lvl1pPr>
          </a:lstStyle>
          <a:p>
            <a:pPr lvl="0"/>
            <a:fld id="{B5559CBA-976B-4265-9B41-694881203DBF}" type="datetime4">
              <a:rPr lang="fr-FR" noProof="0" smtClean="0"/>
              <a:t>24 septembre 2019</a:t>
            </a:fld>
            <a:endParaRPr lang="fr-FR" noProof="0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3"/>
          </p:nvPr>
        </p:nvSpPr>
        <p:spPr>
          <a:xfrm>
            <a:off x="5122334" y="1143001"/>
            <a:ext cx="2751138" cy="239369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0" name="Espace réservé du texte 12"/>
          <p:cNvSpPr>
            <a:spLocks noGrp="1"/>
          </p:cNvSpPr>
          <p:nvPr>
            <p:ph type="body" sz="quarter" idx="14" hasCustomPrompt="1"/>
          </p:nvPr>
        </p:nvSpPr>
        <p:spPr>
          <a:xfrm>
            <a:off x="834777" y="5469234"/>
            <a:ext cx="2942010" cy="378270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Auteur</a:t>
            </a:r>
          </a:p>
        </p:txBody>
      </p:sp>
    </p:spTree>
    <p:extLst>
      <p:ext uri="{BB962C8B-B14F-4D97-AF65-F5344CB8AC3E}">
        <p14:creationId xmlns:p14="http://schemas.microsoft.com/office/powerpoint/2010/main" val="6995852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s-titre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‹N°›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Picture 1" descr="fondCEA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37412"/>
            <a:ext cx="9144000" cy="5998464"/>
          </a:xfrm>
          <a:prstGeom prst="rect">
            <a:avLst/>
          </a:prstGeom>
        </p:spPr>
      </p:pic>
      <p:sp>
        <p:nvSpPr>
          <p:cNvPr id="6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845677" y="4801464"/>
            <a:ext cx="1604435" cy="180049"/>
          </a:xfrm>
        </p:spPr>
        <p:txBody>
          <a:bodyPr wrap="square" tIns="0" bIns="0">
            <a:sp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 noProof="0" dirty="0"/>
              <a:t>Partie 1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2" y="5961053"/>
            <a:ext cx="9143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16" name="ZoneTexte 10"/>
          <p:cNvSpPr txBox="1"/>
          <p:nvPr userDrawn="1"/>
        </p:nvSpPr>
        <p:spPr>
          <a:xfrm>
            <a:off x="834777" y="6158142"/>
            <a:ext cx="778233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4"/>
          </p:nvPr>
        </p:nvSpPr>
        <p:spPr>
          <a:xfrm>
            <a:off x="1066800" y="473604"/>
            <a:ext cx="3505200" cy="1438048"/>
          </a:xfrm>
        </p:spPr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6739085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éfaut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cap="none" baseline="0"/>
            </a:lvl1pPr>
          </a:lstStyle>
          <a:p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‹N°›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660824" y="1630411"/>
            <a:ext cx="7886700" cy="1236967"/>
          </a:xfrm>
          <a:prstGeom prst="rect">
            <a:avLst/>
          </a:prstGeom>
        </p:spPr>
        <p:txBody>
          <a:bodyPr vert="horz" lIns="127723" tIns="63862" rIns="127723" bIns="63862" rtlCol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 marL="1676370" indent="-23948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-"/>
              <a:defRPr sz="1200"/>
            </a:lvl4pPr>
            <a:lvl5pPr marL="2155332" indent="-23948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200"/>
            </a:lvl5pPr>
          </a:lstStyle>
          <a:p>
            <a:pPr lvl="0"/>
            <a:r>
              <a:rPr lang="fr-FR" noProof="0" dirty="0"/>
              <a:t>Modifier les styles du texte du masque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</p:txBody>
      </p:sp>
      <p:sp>
        <p:nvSpPr>
          <p:cNvPr id="5" name="Espace réservé du texte 2"/>
          <p:cNvSpPr>
            <a:spLocks noGrp="1"/>
          </p:cNvSpPr>
          <p:nvPr>
            <p:ph type="body" sz="quarter" idx="12" hasCustomPrompt="1"/>
          </p:nvPr>
        </p:nvSpPr>
        <p:spPr>
          <a:xfrm>
            <a:off x="660825" y="1067647"/>
            <a:ext cx="7924376" cy="378270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/>
            </a:lvl1pPr>
          </a:lstStyle>
          <a:p>
            <a:pPr lvl="0"/>
            <a:r>
              <a:rPr lang="fr-FR" noProof="0" dirty="0"/>
              <a:t>Texte simple de la diapositive</a:t>
            </a:r>
          </a:p>
        </p:txBody>
      </p:sp>
    </p:spTree>
    <p:extLst>
      <p:ext uri="{BB962C8B-B14F-4D97-AF65-F5344CB8AC3E}">
        <p14:creationId xmlns:p14="http://schemas.microsoft.com/office/powerpoint/2010/main" val="3234898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verture de chapitre avec champ photo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9BDD946C-1F13-4F67-B8D1-64EF5CF71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xmlns="" id="{DC37902D-B358-44BD-9A3B-CD8E2882EA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53F0B3ED-4F75-49BF-B028-1A262D3A6E64}" type="slidenum">
              <a:rPr lang="fr-FR" sz="100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‹N°›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xmlns="" id="{187ADA7C-03B8-49D0-A935-DE3625BD6F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8065"/>
            <a:ext cx="9144000" cy="5808504"/>
          </a:xfrm>
          <a:prstGeom prst="rect">
            <a:avLst/>
          </a:prstGeom>
        </p:spPr>
      </p:pic>
      <p:sp>
        <p:nvSpPr>
          <p:cNvPr id="15" name="Titre 4">
            <a:extLst>
              <a:ext uri="{FF2B5EF4-FFF2-40B4-BE49-F238E27FC236}">
                <a16:creationId xmlns:a16="http://schemas.microsoft.com/office/drawing/2014/main" xmlns="" id="{72E9C4E7-2BF2-4AB8-9707-825FA5757113}"/>
              </a:ext>
            </a:extLst>
          </p:cNvPr>
          <p:cNvSpPr txBox="1">
            <a:spLocks/>
          </p:cNvSpPr>
          <p:nvPr userDrawn="1"/>
        </p:nvSpPr>
        <p:spPr>
          <a:xfrm>
            <a:off x="4572000" y="2824702"/>
            <a:ext cx="3700463" cy="1198561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3733" b="1" dirty="0">
              <a:solidFill>
                <a:srgbClr val="C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9" name="Espace réservé du contenu 18">
            <a:extLst>
              <a:ext uri="{FF2B5EF4-FFF2-40B4-BE49-F238E27FC236}">
                <a16:creationId xmlns:a16="http://schemas.microsoft.com/office/drawing/2014/main" xmlns="" id="{E6D00721-9CE1-4CF1-AD6A-47E2B8CCCC4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31763" y="1835150"/>
            <a:ext cx="4381500" cy="3590290"/>
          </a:xfrm>
        </p:spPr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900387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verture gris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ond_ppt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6218"/>
            <a:ext cx="9144000" cy="6021547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‹N°›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2" y="5961053"/>
            <a:ext cx="9143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11" name="ZoneTexte 10"/>
          <p:cNvSpPr txBox="1"/>
          <p:nvPr userDrawn="1"/>
        </p:nvSpPr>
        <p:spPr>
          <a:xfrm>
            <a:off x="834777" y="6158142"/>
            <a:ext cx="778233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12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845677" y="4801464"/>
            <a:ext cx="1604435" cy="180049"/>
          </a:xfrm>
        </p:spPr>
        <p:txBody>
          <a:bodyPr wrap="square" tIns="0" bIns="0">
            <a:spAutoFit/>
          </a:bodyPr>
          <a:lstStyle>
            <a:lvl1pPr marL="0" indent="0">
              <a:buFontTx/>
              <a:buNone/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fr-FR" noProof="0" dirty="0"/>
              <a:t>Partie 1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3"/>
          </p:nvPr>
        </p:nvSpPr>
        <p:spPr>
          <a:xfrm>
            <a:off x="738142" y="617538"/>
            <a:ext cx="3987800" cy="1244148"/>
          </a:xfrm>
        </p:spPr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465543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ueil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2" y="5971213"/>
            <a:ext cx="9143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pic>
        <p:nvPicPr>
          <p:cNvPr id="5" name="Picture 8" descr="fondCEA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60" y="-40641"/>
            <a:ext cx="9154160" cy="6011852"/>
          </a:xfrm>
          <a:prstGeom prst="rect">
            <a:avLst/>
          </a:prstGeom>
        </p:spPr>
      </p:pic>
      <p:pic>
        <p:nvPicPr>
          <p:cNvPr id="12" name="Picture 9" descr="cea_logo_small2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76" y="1861047"/>
            <a:ext cx="1942272" cy="1585387"/>
          </a:xfrm>
          <a:prstGeom prst="rect">
            <a:avLst/>
          </a:prstGeom>
          <a:effectLst>
            <a:outerShdw blurRad="517525" dist="38100" dir="2700000" algn="tl" rotWithShape="0">
              <a:srgbClr val="000000">
                <a:alpha val="33000"/>
              </a:srgbClr>
            </a:outerShdw>
          </a:effectLst>
        </p:spPr>
      </p:pic>
      <p:sp>
        <p:nvSpPr>
          <p:cNvPr id="15" name="Espace réservé du texte 12"/>
          <p:cNvSpPr>
            <a:spLocks noGrp="1"/>
          </p:cNvSpPr>
          <p:nvPr>
            <p:ph type="body" sz="quarter" idx="10" hasCustomPrompt="1"/>
          </p:nvPr>
        </p:nvSpPr>
        <p:spPr>
          <a:xfrm>
            <a:off x="843277" y="4461090"/>
            <a:ext cx="6572852" cy="599869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3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TITRE À VENIR</a:t>
            </a:r>
          </a:p>
        </p:txBody>
      </p:sp>
      <p:sp>
        <p:nvSpPr>
          <p:cNvPr id="17" name="Titre 3"/>
          <p:cNvSpPr txBox="1">
            <a:spLocks/>
          </p:cNvSpPr>
          <p:nvPr userDrawn="1"/>
        </p:nvSpPr>
        <p:spPr>
          <a:xfrm>
            <a:off x="843276" y="3757134"/>
            <a:ext cx="7860672" cy="350340"/>
          </a:xfrm>
          <a:prstGeom prst="rect">
            <a:avLst/>
          </a:prstGeom>
        </p:spPr>
        <p:txBody>
          <a:bodyPr lIns="127723" tIns="63862" rIns="127723" bIns="63862">
            <a:normAutofit fontScale="975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700" noProof="0" dirty="0">
                <a:solidFill>
                  <a:schemeClr val="bg1"/>
                </a:solidFill>
                <a:latin typeface="Calibri"/>
                <a:cs typeface="Calibri"/>
              </a:rPr>
              <a:t>DE LA RECHERCHE À L’INDUSTRIE</a:t>
            </a:r>
          </a:p>
        </p:txBody>
      </p:sp>
      <p:sp>
        <p:nvSpPr>
          <p:cNvPr id="18" name="ZoneTexte 10"/>
          <p:cNvSpPr txBox="1"/>
          <p:nvPr userDrawn="1"/>
        </p:nvSpPr>
        <p:spPr>
          <a:xfrm>
            <a:off x="834777" y="6158142"/>
            <a:ext cx="778233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19" name="Espace réservé du texte 12"/>
          <p:cNvSpPr>
            <a:spLocks noGrp="1"/>
          </p:cNvSpPr>
          <p:nvPr>
            <p:ph type="body" sz="quarter" idx="12" hasCustomPrompt="1"/>
          </p:nvPr>
        </p:nvSpPr>
        <p:spPr>
          <a:xfrm>
            <a:off x="843277" y="5122102"/>
            <a:ext cx="2942010" cy="309021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300" b="0">
                <a:solidFill>
                  <a:schemeClr val="bg1"/>
                </a:solidFill>
              </a:defRPr>
            </a:lvl1pPr>
          </a:lstStyle>
          <a:p>
            <a:pPr lvl="0"/>
            <a:fld id="{B5559CBA-976B-4265-9B41-694881203DBF}" type="datetime4">
              <a:rPr lang="fr-FR" noProof="0" smtClean="0"/>
              <a:t>24 septembre 2019</a:t>
            </a:fld>
            <a:endParaRPr lang="fr-FR" noProof="0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3"/>
          </p:nvPr>
        </p:nvSpPr>
        <p:spPr>
          <a:xfrm>
            <a:off x="5122334" y="1143001"/>
            <a:ext cx="2751138" cy="239369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0" name="Espace réservé du texte 12"/>
          <p:cNvSpPr>
            <a:spLocks noGrp="1"/>
          </p:cNvSpPr>
          <p:nvPr>
            <p:ph type="body" sz="quarter" idx="14" hasCustomPrompt="1"/>
          </p:nvPr>
        </p:nvSpPr>
        <p:spPr>
          <a:xfrm>
            <a:off x="834777" y="5469234"/>
            <a:ext cx="2942010" cy="378270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Auteur</a:t>
            </a:r>
          </a:p>
        </p:txBody>
      </p:sp>
    </p:spTree>
    <p:extLst>
      <p:ext uri="{BB962C8B-B14F-4D97-AF65-F5344CB8AC3E}">
        <p14:creationId xmlns:p14="http://schemas.microsoft.com/office/powerpoint/2010/main" val="857839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s-titre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‹N°›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Picture 1" descr="fondCEA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37412"/>
            <a:ext cx="9144000" cy="5998464"/>
          </a:xfrm>
          <a:prstGeom prst="rect">
            <a:avLst/>
          </a:prstGeom>
        </p:spPr>
      </p:pic>
      <p:sp>
        <p:nvSpPr>
          <p:cNvPr id="6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845677" y="4801464"/>
            <a:ext cx="1604435" cy="180049"/>
          </a:xfrm>
        </p:spPr>
        <p:txBody>
          <a:bodyPr wrap="square" tIns="0" bIns="0">
            <a:sp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 noProof="0" dirty="0"/>
              <a:t>Partie 1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2" y="5961053"/>
            <a:ext cx="9143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16" name="ZoneTexte 10"/>
          <p:cNvSpPr txBox="1"/>
          <p:nvPr userDrawn="1"/>
        </p:nvSpPr>
        <p:spPr>
          <a:xfrm>
            <a:off x="834777" y="6158142"/>
            <a:ext cx="778233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4"/>
          </p:nvPr>
        </p:nvSpPr>
        <p:spPr>
          <a:xfrm>
            <a:off x="1066800" y="473604"/>
            <a:ext cx="3505200" cy="1438048"/>
          </a:xfrm>
        </p:spPr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906679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ueil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2" y="5971213"/>
            <a:ext cx="9143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pic>
        <p:nvPicPr>
          <p:cNvPr id="5" name="Picture 8" descr="fondCEA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60" y="-40641"/>
            <a:ext cx="9154160" cy="6011852"/>
          </a:xfrm>
          <a:prstGeom prst="rect">
            <a:avLst/>
          </a:prstGeom>
        </p:spPr>
      </p:pic>
      <p:pic>
        <p:nvPicPr>
          <p:cNvPr id="12" name="Picture 9" descr="cea_logo_small2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76" y="1861047"/>
            <a:ext cx="1942272" cy="1585387"/>
          </a:xfrm>
          <a:prstGeom prst="rect">
            <a:avLst/>
          </a:prstGeom>
          <a:effectLst>
            <a:outerShdw blurRad="517525" dist="38100" dir="2700000" algn="tl" rotWithShape="0">
              <a:srgbClr val="000000">
                <a:alpha val="33000"/>
              </a:srgbClr>
            </a:outerShdw>
          </a:effectLst>
        </p:spPr>
      </p:pic>
      <p:sp>
        <p:nvSpPr>
          <p:cNvPr id="15" name="Espace réservé du texte 12"/>
          <p:cNvSpPr>
            <a:spLocks noGrp="1"/>
          </p:cNvSpPr>
          <p:nvPr>
            <p:ph type="body" sz="quarter" idx="10" hasCustomPrompt="1"/>
          </p:nvPr>
        </p:nvSpPr>
        <p:spPr>
          <a:xfrm>
            <a:off x="843277" y="4461090"/>
            <a:ext cx="6572852" cy="599869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3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TITRE À VENIR</a:t>
            </a:r>
          </a:p>
        </p:txBody>
      </p:sp>
      <p:sp>
        <p:nvSpPr>
          <p:cNvPr id="17" name="Titre 3"/>
          <p:cNvSpPr txBox="1">
            <a:spLocks/>
          </p:cNvSpPr>
          <p:nvPr userDrawn="1"/>
        </p:nvSpPr>
        <p:spPr>
          <a:xfrm>
            <a:off x="843276" y="3757134"/>
            <a:ext cx="7860672" cy="350340"/>
          </a:xfrm>
          <a:prstGeom prst="rect">
            <a:avLst/>
          </a:prstGeom>
        </p:spPr>
        <p:txBody>
          <a:bodyPr lIns="127723" tIns="63862" rIns="127723" bIns="63862">
            <a:normAutofit fontScale="975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700" noProof="0" dirty="0">
                <a:solidFill>
                  <a:schemeClr val="bg1"/>
                </a:solidFill>
                <a:latin typeface="Calibri"/>
                <a:cs typeface="Calibri"/>
              </a:rPr>
              <a:t>DE LA RECHERCHE À L’INDUSTRIE</a:t>
            </a:r>
          </a:p>
        </p:txBody>
      </p:sp>
      <p:sp>
        <p:nvSpPr>
          <p:cNvPr id="18" name="ZoneTexte 10"/>
          <p:cNvSpPr txBox="1"/>
          <p:nvPr userDrawn="1"/>
        </p:nvSpPr>
        <p:spPr>
          <a:xfrm>
            <a:off x="834777" y="6158142"/>
            <a:ext cx="778233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19" name="Espace réservé du texte 12"/>
          <p:cNvSpPr>
            <a:spLocks noGrp="1"/>
          </p:cNvSpPr>
          <p:nvPr>
            <p:ph type="body" sz="quarter" idx="12" hasCustomPrompt="1"/>
          </p:nvPr>
        </p:nvSpPr>
        <p:spPr>
          <a:xfrm>
            <a:off x="843277" y="5122102"/>
            <a:ext cx="2942010" cy="309021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300" b="0">
                <a:solidFill>
                  <a:schemeClr val="bg1"/>
                </a:solidFill>
              </a:defRPr>
            </a:lvl1pPr>
          </a:lstStyle>
          <a:p>
            <a:pPr lvl="0"/>
            <a:fld id="{B5559CBA-976B-4265-9B41-694881203DBF}" type="datetime4">
              <a:rPr lang="fr-FR" noProof="0" smtClean="0"/>
              <a:t>24 septembre 2019</a:t>
            </a:fld>
            <a:endParaRPr lang="fr-FR" noProof="0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3"/>
          </p:nvPr>
        </p:nvSpPr>
        <p:spPr>
          <a:xfrm>
            <a:off x="5122334" y="1143001"/>
            <a:ext cx="2751138" cy="2393694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10" name="Espace réservé du texte 12"/>
          <p:cNvSpPr>
            <a:spLocks noGrp="1"/>
          </p:cNvSpPr>
          <p:nvPr>
            <p:ph type="body" sz="quarter" idx="14" hasCustomPrompt="1"/>
          </p:nvPr>
        </p:nvSpPr>
        <p:spPr>
          <a:xfrm>
            <a:off x="834777" y="5469234"/>
            <a:ext cx="2942010" cy="378270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Auteur</a:t>
            </a:r>
          </a:p>
        </p:txBody>
      </p:sp>
    </p:spTree>
    <p:extLst>
      <p:ext uri="{BB962C8B-B14F-4D97-AF65-F5344CB8AC3E}">
        <p14:creationId xmlns:p14="http://schemas.microsoft.com/office/powerpoint/2010/main" val="420502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éfaut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cap="none" baseline="0"/>
            </a:lvl1pPr>
          </a:lstStyle>
          <a:p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‹N°›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660824" y="1630411"/>
            <a:ext cx="7886700" cy="1236967"/>
          </a:xfrm>
          <a:prstGeom prst="rect">
            <a:avLst/>
          </a:prstGeom>
        </p:spPr>
        <p:txBody>
          <a:bodyPr vert="horz" lIns="127723" tIns="63862" rIns="127723" bIns="63862" rtlCol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 marL="1676370" indent="-23948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-"/>
              <a:defRPr sz="1200"/>
            </a:lvl4pPr>
            <a:lvl5pPr marL="2155332" indent="-23948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200"/>
            </a:lvl5pPr>
          </a:lstStyle>
          <a:p>
            <a:pPr lvl="0"/>
            <a:r>
              <a:rPr lang="fr-FR" noProof="0" dirty="0"/>
              <a:t>Modifier les styles du texte du masque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</p:txBody>
      </p:sp>
      <p:sp>
        <p:nvSpPr>
          <p:cNvPr id="5" name="Espace réservé du texte 2"/>
          <p:cNvSpPr>
            <a:spLocks noGrp="1"/>
          </p:cNvSpPr>
          <p:nvPr>
            <p:ph type="body" sz="quarter" idx="12" hasCustomPrompt="1"/>
          </p:nvPr>
        </p:nvSpPr>
        <p:spPr>
          <a:xfrm>
            <a:off x="660825" y="1067647"/>
            <a:ext cx="7924376" cy="378270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/>
            </a:lvl1pPr>
          </a:lstStyle>
          <a:p>
            <a:pPr lvl="0"/>
            <a:r>
              <a:rPr lang="fr-FR" noProof="0" dirty="0"/>
              <a:t>Texte simple de la diapositive</a:t>
            </a:r>
          </a:p>
        </p:txBody>
      </p:sp>
    </p:spTree>
    <p:extLst>
      <p:ext uri="{BB962C8B-B14F-4D97-AF65-F5344CB8AC3E}">
        <p14:creationId xmlns:p14="http://schemas.microsoft.com/office/powerpoint/2010/main" val="14279643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verture de chapitre avec champ photo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9BDD946C-1F13-4F67-B8D1-64EF5CF71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xmlns="" id="{DC37902D-B358-44BD-9A3B-CD8E2882EA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53F0B3ED-4F75-49BF-B028-1A262D3A6E64}" type="slidenum">
              <a:rPr lang="fr-FR" sz="100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‹N°›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xmlns="" id="{187ADA7C-03B8-49D0-A935-DE3625BD6F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8065"/>
            <a:ext cx="9144000" cy="5808504"/>
          </a:xfrm>
          <a:prstGeom prst="rect">
            <a:avLst/>
          </a:prstGeom>
        </p:spPr>
      </p:pic>
      <p:sp>
        <p:nvSpPr>
          <p:cNvPr id="15" name="Titre 4">
            <a:extLst>
              <a:ext uri="{FF2B5EF4-FFF2-40B4-BE49-F238E27FC236}">
                <a16:creationId xmlns:a16="http://schemas.microsoft.com/office/drawing/2014/main" xmlns="" id="{72E9C4E7-2BF2-4AB8-9707-825FA5757113}"/>
              </a:ext>
            </a:extLst>
          </p:cNvPr>
          <p:cNvSpPr txBox="1">
            <a:spLocks/>
          </p:cNvSpPr>
          <p:nvPr userDrawn="1"/>
        </p:nvSpPr>
        <p:spPr>
          <a:xfrm>
            <a:off x="4572000" y="2824702"/>
            <a:ext cx="3700463" cy="1198561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3733" b="1" dirty="0">
              <a:solidFill>
                <a:srgbClr val="C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9" name="Espace réservé du contenu 18">
            <a:extLst>
              <a:ext uri="{FF2B5EF4-FFF2-40B4-BE49-F238E27FC236}">
                <a16:creationId xmlns:a16="http://schemas.microsoft.com/office/drawing/2014/main" xmlns="" id="{E6D00721-9CE1-4CF1-AD6A-47E2B8CCCC4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31763" y="1835150"/>
            <a:ext cx="4381500" cy="3590290"/>
          </a:xfrm>
        </p:spPr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5484330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verture gris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ond_ppt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6218"/>
            <a:ext cx="9144000" cy="6021547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‹N°›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2" y="5961053"/>
            <a:ext cx="9143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11" name="ZoneTexte 10"/>
          <p:cNvSpPr txBox="1"/>
          <p:nvPr userDrawn="1"/>
        </p:nvSpPr>
        <p:spPr>
          <a:xfrm>
            <a:off x="834777" y="6158142"/>
            <a:ext cx="778233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12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845677" y="4801464"/>
            <a:ext cx="1604435" cy="180049"/>
          </a:xfrm>
        </p:spPr>
        <p:txBody>
          <a:bodyPr wrap="square" tIns="0" bIns="0">
            <a:spAutoFit/>
          </a:bodyPr>
          <a:lstStyle>
            <a:lvl1pPr marL="0" indent="0">
              <a:buFontTx/>
              <a:buNone/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fr-FR" noProof="0" dirty="0"/>
              <a:t>Partie 1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3"/>
          </p:nvPr>
        </p:nvSpPr>
        <p:spPr>
          <a:xfrm>
            <a:off x="738142" y="617538"/>
            <a:ext cx="3987800" cy="1244148"/>
          </a:xfrm>
        </p:spPr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241349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s-titre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‹N°›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Picture 1" descr="fondCEA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37412"/>
            <a:ext cx="9144000" cy="5998464"/>
          </a:xfrm>
          <a:prstGeom prst="rect">
            <a:avLst/>
          </a:prstGeom>
        </p:spPr>
      </p:pic>
      <p:sp>
        <p:nvSpPr>
          <p:cNvPr id="6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845677" y="4801464"/>
            <a:ext cx="1604435" cy="180049"/>
          </a:xfrm>
        </p:spPr>
        <p:txBody>
          <a:bodyPr wrap="square" tIns="0" bIns="0">
            <a:sp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 noProof="0" dirty="0"/>
              <a:t>Partie 1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2" y="5961053"/>
            <a:ext cx="9143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16" name="ZoneTexte 10"/>
          <p:cNvSpPr txBox="1"/>
          <p:nvPr userDrawn="1"/>
        </p:nvSpPr>
        <p:spPr>
          <a:xfrm>
            <a:off x="834777" y="6158142"/>
            <a:ext cx="778233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4"/>
          </p:nvPr>
        </p:nvSpPr>
        <p:spPr>
          <a:xfrm>
            <a:off x="1066800" y="473604"/>
            <a:ext cx="3505200" cy="143804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85286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éfaut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cap="none" baseline="0"/>
            </a:lvl1pPr>
          </a:lstStyle>
          <a:p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‹N°›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660824" y="1630411"/>
            <a:ext cx="7886700" cy="1236967"/>
          </a:xfrm>
          <a:prstGeom prst="rect">
            <a:avLst/>
          </a:prstGeom>
        </p:spPr>
        <p:txBody>
          <a:bodyPr vert="horz" lIns="127723" tIns="63862" rIns="127723" bIns="63862" rtlCol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 marL="1676370" indent="-23948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-"/>
              <a:defRPr sz="1200"/>
            </a:lvl4pPr>
            <a:lvl5pPr marL="2155332" indent="-23948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200"/>
            </a:lvl5pPr>
          </a:lstStyle>
          <a:p>
            <a:pPr lvl="0"/>
            <a:r>
              <a:rPr lang="fr-FR" noProof="0" smtClean="0"/>
              <a:t>Modifiez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5" name="Espace réservé du texte 2"/>
          <p:cNvSpPr>
            <a:spLocks noGrp="1"/>
          </p:cNvSpPr>
          <p:nvPr>
            <p:ph type="body" sz="quarter" idx="12" hasCustomPrompt="1"/>
          </p:nvPr>
        </p:nvSpPr>
        <p:spPr>
          <a:xfrm>
            <a:off x="660825" y="1067647"/>
            <a:ext cx="7924376" cy="378270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/>
            </a:lvl1pPr>
          </a:lstStyle>
          <a:p>
            <a:pPr lvl="0"/>
            <a:r>
              <a:rPr lang="fr-FR" noProof="0" dirty="0"/>
              <a:t>Texte simple de la diapositive</a:t>
            </a:r>
          </a:p>
        </p:txBody>
      </p:sp>
    </p:spTree>
    <p:extLst>
      <p:ext uri="{BB962C8B-B14F-4D97-AF65-F5344CB8AC3E}">
        <p14:creationId xmlns:p14="http://schemas.microsoft.com/office/powerpoint/2010/main" val="15139445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éfaut avec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cap="none" baseline="0"/>
            </a:lvl1pPr>
          </a:lstStyle>
          <a:p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‹N°›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Espace réservé du texte 2"/>
          <p:cNvSpPr>
            <a:spLocks noGrp="1"/>
          </p:cNvSpPr>
          <p:nvPr>
            <p:ph type="body" sz="quarter" idx="12" hasCustomPrompt="1"/>
          </p:nvPr>
        </p:nvSpPr>
        <p:spPr>
          <a:xfrm>
            <a:off x="660825" y="1067647"/>
            <a:ext cx="7924376" cy="378270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/>
            </a:lvl1pPr>
          </a:lstStyle>
          <a:p>
            <a:pPr lvl="0"/>
            <a:r>
              <a:rPr lang="fr-FR" noProof="0" dirty="0"/>
              <a:t>Texte simple de la diapositive</a:t>
            </a:r>
          </a:p>
        </p:txBody>
      </p:sp>
    </p:spTree>
    <p:extLst>
      <p:ext uri="{BB962C8B-B14F-4D97-AF65-F5344CB8AC3E}">
        <p14:creationId xmlns:p14="http://schemas.microsoft.com/office/powerpoint/2010/main" val="1776974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verture de chapitre avec champ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48A0520F-F2B4-4144-B2A0-D31492DE5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xmlns="" id="{990C283F-3F6C-463B-B6FF-C5A1120E75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53F0B3ED-4F75-49BF-B028-1A262D3A6E64}" type="slidenum">
              <a:rPr lang="fr-FR" sz="100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‹N°›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xmlns="" id="{EA0235D1-1CA4-4813-8F9E-8EA6F5F924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8065"/>
            <a:ext cx="9144000" cy="5808504"/>
          </a:xfrm>
          <a:prstGeom prst="rect">
            <a:avLst/>
          </a:prstGeom>
        </p:spPr>
      </p:pic>
      <p:sp>
        <p:nvSpPr>
          <p:cNvPr id="27" name="Titre 4">
            <a:extLst>
              <a:ext uri="{FF2B5EF4-FFF2-40B4-BE49-F238E27FC236}">
                <a16:creationId xmlns:a16="http://schemas.microsoft.com/office/drawing/2014/main" xmlns="" id="{9EB6429C-6B7C-4EE1-B9DC-E41E0338FCE4}"/>
              </a:ext>
            </a:extLst>
          </p:cNvPr>
          <p:cNvSpPr txBox="1">
            <a:spLocks/>
          </p:cNvSpPr>
          <p:nvPr userDrawn="1"/>
        </p:nvSpPr>
        <p:spPr>
          <a:xfrm>
            <a:off x="4572000" y="2824702"/>
            <a:ext cx="3700463" cy="1198561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3733" b="1" dirty="0">
              <a:solidFill>
                <a:srgbClr val="C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9" name="Espace réservé pour une image  28">
            <a:extLst>
              <a:ext uri="{FF2B5EF4-FFF2-40B4-BE49-F238E27FC236}">
                <a16:creationId xmlns:a16="http://schemas.microsoft.com/office/drawing/2014/main" xmlns="" id="{00B39465-DFB6-4F0B-AD93-34B67A43F556}"/>
              </a:ext>
            </a:extLst>
          </p:cNvPr>
          <p:cNvSpPr>
            <a:spLocks noGrp="1" noChangeAspect="1"/>
          </p:cNvSpPr>
          <p:nvPr>
            <p:ph type="pic" sz="quarter" idx="11"/>
          </p:nvPr>
        </p:nvSpPr>
        <p:spPr>
          <a:xfrm>
            <a:off x="131444" y="1835212"/>
            <a:ext cx="1521946" cy="1950713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31" name="Espace réservé pour une image  30">
            <a:extLst>
              <a:ext uri="{FF2B5EF4-FFF2-40B4-BE49-F238E27FC236}">
                <a16:creationId xmlns:a16="http://schemas.microsoft.com/office/drawing/2014/main" xmlns="" id="{05215E8A-C584-469C-8777-F84DF88AD457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1752037" y="1835212"/>
            <a:ext cx="1478663" cy="1198561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33" name="Espace réservé pour une image  32">
            <a:extLst>
              <a:ext uri="{FF2B5EF4-FFF2-40B4-BE49-F238E27FC236}">
                <a16:creationId xmlns:a16="http://schemas.microsoft.com/office/drawing/2014/main" xmlns="" id="{F295F236-0258-44BD-A085-BC26E990060E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3334674" y="1835151"/>
            <a:ext cx="1178590" cy="1280980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35" name="Espace réservé pour une image  34">
            <a:extLst>
              <a:ext uri="{FF2B5EF4-FFF2-40B4-BE49-F238E27FC236}">
                <a16:creationId xmlns:a16="http://schemas.microsoft.com/office/drawing/2014/main" xmlns="" id="{10F23775-F583-446B-ADBA-A32E31D6D2FB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3328279" y="3298825"/>
            <a:ext cx="1184516" cy="1138108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37" name="Espace réservé pour une image  36">
            <a:extLst>
              <a:ext uri="{FF2B5EF4-FFF2-40B4-BE49-F238E27FC236}">
                <a16:creationId xmlns:a16="http://schemas.microsoft.com/office/drawing/2014/main" xmlns="" id="{CBB53359-B79D-4793-A0BA-531D16C92DB5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1757364" y="3201989"/>
            <a:ext cx="1466941" cy="583936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39" name="Espace réservé pour une image  38">
            <a:extLst>
              <a:ext uri="{FF2B5EF4-FFF2-40B4-BE49-F238E27FC236}">
                <a16:creationId xmlns:a16="http://schemas.microsoft.com/office/drawing/2014/main" xmlns="" id="{7629CC81-1DE8-42E7-8943-496B487C7A15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131763" y="3968619"/>
            <a:ext cx="1517650" cy="527181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41" name="Espace réservé pour une image  40">
            <a:extLst>
              <a:ext uri="{FF2B5EF4-FFF2-40B4-BE49-F238E27FC236}">
                <a16:creationId xmlns:a16="http://schemas.microsoft.com/office/drawing/2014/main" xmlns="" id="{3D9A0616-6187-42B8-A49C-5704495AFA0F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131763" y="4673601"/>
            <a:ext cx="1517650" cy="605642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43" name="Espace réservé pour une image  42">
            <a:extLst>
              <a:ext uri="{FF2B5EF4-FFF2-40B4-BE49-F238E27FC236}">
                <a16:creationId xmlns:a16="http://schemas.microsoft.com/office/drawing/2014/main" xmlns="" id="{10BA3FEF-381F-4AA8-9215-136F5361141D}"/>
              </a:ext>
            </a:extLst>
          </p:cNvPr>
          <p:cNvSpPr>
            <a:spLocks noGrp="1" noChangeAspect="1"/>
          </p:cNvSpPr>
          <p:nvPr>
            <p:ph type="pic" sz="quarter" idx="18"/>
          </p:nvPr>
        </p:nvSpPr>
        <p:spPr>
          <a:xfrm>
            <a:off x="1752037" y="3968619"/>
            <a:ext cx="1466850" cy="1310624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45" name="Espace réservé pour une image  44">
            <a:extLst>
              <a:ext uri="{FF2B5EF4-FFF2-40B4-BE49-F238E27FC236}">
                <a16:creationId xmlns:a16="http://schemas.microsoft.com/office/drawing/2014/main" xmlns="" id="{8FD27BC5-345B-4477-941A-3575E8185B4F}"/>
              </a:ext>
            </a:extLst>
          </p:cNvPr>
          <p:cNvSpPr>
            <a:spLocks noGrp="1" noChangeAspect="1"/>
          </p:cNvSpPr>
          <p:nvPr>
            <p:ph type="pic" sz="quarter" idx="19"/>
          </p:nvPr>
        </p:nvSpPr>
        <p:spPr>
          <a:xfrm>
            <a:off x="3319464" y="4619627"/>
            <a:ext cx="1193800" cy="659616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5429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verture de chapitre avec champ photo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9BDD946C-1F13-4F67-B8D1-64EF5CF71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xmlns="" id="{DC37902D-B358-44BD-9A3B-CD8E2882EA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53F0B3ED-4F75-49BF-B028-1A262D3A6E64}" type="slidenum">
              <a:rPr lang="fr-FR" sz="100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‹N°›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xmlns="" id="{187ADA7C-03B8-49D0-A935-DE3625BD6F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8065"/>
            <a:ext cx="9144000" cy="5808504"/>
          </a:xfrm>
          <a:prstGeom prst="rect">
            <a:avLst/>
          </a:prstGeom>
        </p:spPr>
      </p:pic>
      <p:sp>
        <p:nvSpPr>
          <p:cNvPr id="15" name="Titre 4">
            <a:extLst>
              <a:ext uri="{FF2B5EF4-FFF2-40B4-BE49-F238E27FC236}">
                <a16:creationId xmlns:a16="http://schemas.microsoft.com/office/drawing/2014/main" xmlns="" id="{72E9C4E7-2BF2-4AB8-9707-825FA5757113}"/>
              </a:ext>
            </a:extLst>
          </p:cNvPr>
          <p:cNvSpPr txBox="1">
            <a:spLocks/>
          </p:cNvSpPr>
          <p:nvPr userDrawn="1"/>
        </p:nvSpPr>
        <p:spPr>
          <a:xfrm>
            <a:off x="4572000" y="2824702"/>
            <a:ext cx="3700463" cy="1198561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3733" b="1" dirty="0">
              <a:solidFill>
                <a:srgbClr val="C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9" name="Espace réservé du contenu 18">
            <a:extLst>
              <a:ext uri="{FF2B5EF4-FFF2-40B4-BE49-F238E27FC236}">
                <a16:creationId xmlns:a16="http://schemas.microsoft.com/office/drawing/2014/main" xmlns="" id="{E6D00721-9CE1-4CF1-AD6A-47E2B8CCCC4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31763" y="1835150"/>
            <a:ext cx="4381500" cy="359029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98385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verture gris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ond_ppt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6218"/>
            <a:ext cx="9144000" cy="6021547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‹N°›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2" y="5961053"/>
            <a:ext cx="9143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11" name="ZoneTexte 10"/>
          <p:cNvSpPr txBox="1"/>
          <p:nvPr userDrawn="1"/>
        </p:nvSpPr>
        <p:spPr>
          <a:xfrm>
            <a:off x="834777" y="6158142"/>
            <a:ext cx="778233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12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845677" y="4801464"/>
            <a:ext cx="1604435" cy="180049"/>
          </a:xfrm>
        </p:spPr>
        <p:txBody>
          <a:bodyPr wrap="square" tIns="0" bIns="0">
            <a:spAutoFit/>
          </a:bodyPr>
          <a:lstStyle>
            <a:lvl1pPr marL="0" indent="0">
              <a:buFontTx/>
              <a:buNone/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fr-FR" noProof="0" dirty="0"/>
              <a:t>Partie 1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3"/>
          </p:nvPr>
        </p:nvSpPr>
        <p:spPr>
          <a:xfrm>
            <a:off x="738142" y="617538"/>
            <a:ext cx="3987800" cy="124414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4908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itre 1"/>
          <p:cNvSpPr>
            <a:spLocks noGrp="1"/>
          </p:cNvSpPr>
          <p:nvPr>
            <p:ph type="title"/>
          </p:nvPr>
        </p:nvSpPr>
        <p:spPr>
          <a:xfrm>
            <a:off x="1107440" y="196178"/>
            <a:ext cx="8229600" cy="379192"/>
          </a:xfrm>
          <a:prstGeom prst="rect">
            <a:avLst/>
          </a:prstGeom>
        </p:spPr>
        <p:txBody>
          <a:bodyPr vert="horz" lIns="127723" tIns="50285" rIns="127723" bIns="50285" rtlCol="0" anchor="ctr">
            <a:spAutoFit/>
          </a:bodyPr>
          <a:lstStyle>
            <a:lvl1pPr>
              <a:defRPr cap="none" baseline="0"/>
            </a:lvl1pPr>
          </a:lstStyle>
          <a:p>
            <a:r>
              <a:rPr lang="fr-FR" noProof="0" smtClean="0"/>
              <a:t>Modifiez le style du titre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776914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2" y="1293436"/>
            <a:ext cx="7886700" cy="1382648"/>
          </a:xfrm>
          <a:prstGeom prst="rect">
            <a:avLst/>
          </a:prstGeom>
        </p:spPr>
        <p:txBody>
          <a:bodyPr vert="horz" lIns="127723" tIns="63862" rIns="127723" bIns="63862" rtlCol="0">
            <a:sp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625817"/>
            <a:ext cx="9144000" cy="2340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en-US" sz="250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2" y="-25706"/>
            <a:ext cx="9143999" cy="7919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en-US" sz="250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8173526" y="6627317"/>
            <a:ext cx="970475" cy="235568"/>
          </a:xfrm>
          <a:prstGeom prst="rect">
            <a:avLst/>
          </a:prstGeom>
          <a:solidFill>
            <a:srgbClr val="B1151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endParaRPr lang="en-US" sz="2500">
              <a:solidFill>
                <a:schemeClr val="accent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8466" y="-25707"/>
            <a:ext cx="970475" cy="783772"/>
          </a:xfrm>
          <a:prstGeom prst="rect">
            <a:avLst/>
          </a:prstGeom>
          <a:solidFill>
            <a:srgbClr val="C1172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endParaRPr lang="en-US" sz="2500">
              <a:solidFill>
                <a:schemeClr val="accent1"/>
              </a:solidFill>
            </a:endParaRPr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367891" y="6665909"/>
            <a:ext cx="627944" cy="153888"/>
          </a:xfrm>
          <a:prstGeom prst="rect">
            <a:avLst/>
          </a:prstGeom>
        </p:spPr>
        <p:txBody>
          <a:bodyPr lIns="72000" tIns="0" rIns="72000" bIns="0">
            <a:spAutoFit/>
          </a:bodyPr>
          <a:lstStyle>
            <a:lvl1pPr>
              <a:defRPr/>
            </a:lvl1pPr>
          </a:lstStyle>
          <a:p>
            <a:pPr algn="ctr"/>
            <a:fld id="{53F0B3ED-4F75-49BF-B028-1A262D3A6E64}" type="slidenum">
              <a:rPr lang="fr-FR" sz="100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‹N°›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3" name="Picture 25" descr="cea_logo_typo2_small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34" y="224966"/>
            <a:ext cx="612339" cy="346484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107441" y="196179"/>
            <a:ext cx="4395374" cy="379192"/>
          </a:xfrm>
          <a:prstGeom prst="rect">
            <a:avLst/>
          </a:prstGeom>
        </p:spPr>
        <p:txBody>
          <a:bodyPr vert="horz" wrap="square" lIns="127723" tIns="50285" rIns="127723" bIns="50285" rtlCol="0" anchor="ctr">
            <a:sp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15" name="Espace réservé du texte 12"/>
          <p:cNvSpPr txBox="1">
            <a:spLocks/>
          </p:cNvSpPr>
          <p:nvPr/>
        </p:nvSpPr>
        <p:spPr>
          <a:xfrm>
            <a:off x="6593653" y="6666681"/>
            <a:ext cx="1583653" cy="152349"/>
          </a:xfrm>
          <a:prstGeom prst="rect">
            <a:avLst/>
          </a:prstGeom>
        </p:spPr>
        <p:txBody>
          <a:bodyPr wrap="square" lIns="72000" tIns="0" rIns="72000" bIns="0">
            <a:sp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900" b="0" kern="120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sz="11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24 septembre 2019</a:t>
            </a:r>
            <a:endParaRPr lang="fr-FR" sz="11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6652" y="6635131"/>
            <a:ext cx="4132448" cy="195438"/>
          </a:xfrm>
          <a:prstGeom prst="rect">
            <a:avLst/>
          </a:prstGeom>
        </p:spPr>
        <p:txBody>
          <a:bodyPr wrap="square" lIns="72000" tIns="0" rIns="72000" bIns="0">
            <a:spAutoFit/>
          </a:bodyPr>
          <a:lstStyle/>
          <a:p>
            <a:pPr>
              <a:lnSpc>
                <a:spcPct val="140000"/>
              </a:lnSpc>
            </a:pPr>
            <a:r>
              <a:rPr lang="fr-FR" sz="1000" kern="0" dirty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Commissariat à l’énergie atomique et aux énergies alternatives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4961466" y="6658217"/>
            <a:ext cx="1192168" cy="169277"/>
          </a:xfrm>
          <a:prstGeom prst="rect">
            <a:avLst/>
          </a:prstGeom>
          <a:noFill/>
        </p:spPr>
        <p:txBody>
          <a:bodyPr wrap="none" lIns="72000" tIns="0" rIns="72000" bIns="0" rtlCol="0">
            <a:spAutoFit/>
          </a:bodyPr>
          <a:lstStyle/>
          <a:p>
            <a:r>
              <a:rPr lang="fr-FR" sz="1100" dirty="0" err="1" smtClean="0">
                <a:latin typeface="Calibri" panose="020F0502020204030204" pitchFamily="34" charset="0"/>
              </a:rPr>
              <a:t>J.Hillairet</a:t>
            </a:r>
            <a:r>
              <a:rPr lang="fr-FR" sz="1100" dirty="0" smtClean="0">
                <a:latin typeface="Calibri" panose="020F0502020204030204" pitchFamily="34" charset="0"/>
              </a:rPr>
              <a:t> / </a:t>
            </a:r>
            <a:r>
              <a:rPr lang="fr-FR" sz="1100" dirty="0" err="1" smtClean="0">
                <a:latin typeface="Calibri" panose="020F0502020204030204" pitchFamily="34" charset="0"/>
              </a:rPr>
              <a:t>L.Colas</a:t>
            </a:r>
            <a:endParaRPr lang="fr-FR" sz="11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2843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704" r:id="rId2"/>
    <p:sldLayoutId id="2147483705" r:id="rId3"/>
    <p:sldLayoutId id="2147483706" r:id="rId4"/>
    <p:sldLayoutId id="2147483709" r:id="rId5"/>
    <p:sldLayoutId id="2147483710" r:id="rId6"/>
    <p:sldLayoutId id="2147483711" r:id="rId7"/>
    <p:sldLayoutId id="2147483708" r:id="rId8"/>
    <p:sldLayoutId id="2147483707" r:id="rId9"/>
    <p:sldLayoutId id="2147483732" r:id="rId10"/>
    <p:sldLayoutId id="2147483701" r:id="rId11"/>
    <p:sldLayoutId id="2147483702" r:id="rId12"/>
  </p:sldLayoutIdLst>
  <p:timing>
    <p:tnLst>
      <p:par>
        <p:cTn id="1" dur="indefinite" restart="never" nodeType="tmRoot"/>
      </p:par>
    </p:tnLst>
  </p:timing>
  <p:hf hdr="0"/>
  <p:txStyles>
    <p:titleStyle>
      <a:lvl1pPr marL="0" algn="l" defTabSz="957925" rtl="0" eaLnBrk="1" latinLnBrk="0" hangingPunct="1">
        <a:lnSpc>
          <a:spcPct val="80000"/>
        </a:lnSpc>
        <a:spcBef>
          <a:spcPct val="0"/>
        </a:spcBef>
        <a:buNone/>
        <a:defRPr lang="fr-FR" sz="2200" b="1" kern="1200" cap="none" baseline="0" dirty="0">
          <a:solidFill>
            <a:schemeClr val="bg2">
              <a:lumMod val="50000"/>
            </a:schemeClr>
          </a:solidFill>
          <a:latin typeface="Calibri"/>
          <a:ea typeface="+mj-ea"/>
          <a:cs typeface="+mj-cs"/>
        </a:defRPr>
      </a:lvl1pPr>
    </p:titleStyle>
    <p:bodyStyle>
      <a:lvl1pPr marL="239481" indent="-239481" algn="l" defTabSz="957925" rtl="0" eaLnBrk="1" latinLnBrk="0" hangingPunct="1">
        <a:lnSpc>
          <a:spcPct val="90000"/>
        </a:lnSpc>
        <a:spcBef>
          <a:spcPts val="1048"/>
        </a:spcBef>
        <a:buClr>
          <a:srgbClr val="548235"/>
        </a:buClr>
        <a:buSzPct val="80000"/>
        <a:buFont typeface="Wingdings 3" panose="05040102010807070707" pitchFamily="18" charset="2"/>
        <a:buChar char=""/>
        <a:defRPr sz="1800" b="1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1pPr>
      <a:lvl2pPr marL="718444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Calibri" panose="020F0502020204030204" pitchFamily="34" charset="0"/>
        <a:buChar char="-"/>
        <a:defRPr sz="16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2pPr>
      <a:lvl3pPr marL="1197407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Wingdings" panose="05000000000000000000" pitchFamily="2" charset="2"/>
        <a:buChar char="§"/>
        <a:defRPr sz="14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3pPr>
      <a:lvl4pPr marL="1676370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Calibri" panose="020F0502020204030204" pitchFamily="34" charset="0"/>
        <a:buChar char="-"/>
        <a:defRPr sz="12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4pPr>
      <a:lvl5pPr marL="2155332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Wingdings" panose="05000000000000000000" pitchFamily="2" charset="2"/>
        <a:buChar char="§"/>
        <a:defRPr sz="12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5pPr>
      <a:lvl6pPr marL="2634295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3113258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592220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4071183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963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7925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888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851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814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776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739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702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2" y="1293436"/>
            <a:ext cx="7886700" cy="1382648"/>
          </a:xfrm>
          <a:prstGeom prst="rect">
            <a:avLst/>
          </a:prstGeom>
        </p:spPr>
        <p:txBody>
          <a:bodyPr vert="horz" lIns="127723" tIns="63862" rIns="127723" bIns="63862" rtlCol="0">
            <a:sp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625817"/>
            <a:ext cx="9144000" cy="2340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en-US" sz="250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2" y="-25706"/>
            <a:ext cx="9143999" cy="7919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en-US" sz="250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8173526" y="6627317"/>
            <a:ext cx="970475" cy="235568"/>
          </a:xfrm>
          <a:prstGeom prst="rect">
            <a:avLst/>
          </a:prstGeom>
          <a:solidFill>
            <a:srgbClr val="B1151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endParaRPr lang="en-US" sz="2500">
              <a:solidFill>
                <a:schemeClr val="accent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8466" y="-25707"/>
            <a:ext cx="970475" cy="783772"/>
          </a:xfrm>
          <a:prstGeom prst="rect">
            <a:avLst/>
          </a:prstGeom>
          <a:solidFill>
            <a:srgbClr val="C1172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endParaRPr lang="en-US" sz="2500">
              <a:solidFill>
                <a:schemeClr val="accent1"/>
              </a:solidFill>
            </a:endParaRPr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367891" y="6665909"/>
            <a:ext cx="627944" cy="153888"/>
          </a:xfrm>
          <a:prstGeom prst="rect">
            <a:avLst/>
          </a:prstGeom>
        </p:spPr>
        <p:txBody>
          <a:bodyPr lIns="72000" tIns="0" rIns="72000" bIns="0">
            <a:spAutoFit/>
          </a:bodyPr>
          <a:lstStyle>
            <a:lvl1pPr>
              <a:defRPr/>
            </a:lvl1pPr>
          </a:lstStyle>
          <a:p>
            <a:pPr algn="ctr"/>
            <a:fld id="{53F0B3ED-4F75-49BF-B028-1A262D3A6E64}" type="slidenum">
              <a:rPr lang="fr-FR" sz="100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‹N°›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3" name="Picture 25" descr="cea_logo_typo2_small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34" y="224966"/>
            <a:ext cx="612339" cy="346484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107441" y="196179"/>
            <a:ext cx="4395374" cy="379192"/>
          </a:xfrm>
          <a:prstGeom prst="rect">
            <a:avLst/>
          </a:prstGeom>
        </p:spPr>
        <p:txBody>
          <a:bodyPr vert="horz" wrap="square" lIns="127723" tIns="50285" rIns="127723" bIns="50285" rtlCol="0" anchor="ctr">
            <a:sp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15" name="Espace réservé du texte 12"/>
          <p:cNvSpPr txBox="1">
            <a:spLocks/>
          </p:cNvSpPr>
          <p:nvPr/>
        </p:nvSpPr>
        <p:spPr>
          <a:xfrm>
            <a:off x="6593653" y="6666681"/>
            <a:ext cx="1583653" cy="152349"/>
          </a:xfrm>
          <a:prstGeom prst="rect">
            <a:avLst/>
          </a:prstGeom>
        </p:spPr>
        <p:txBody>
          <a:bodyPr wrap="square" lIns="72000" tIns="0" rIns="72000" bIns="0">
            <a:sp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900" b="0" kern="120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E77F22B5-7D27-43F2-84DD-15A13BA901E0}" type="datetime4">
              <a:rPr lang="fr-FR" sz="110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24 septembre 2019</a:t>
            </a:fld>
            <a:endParaRPr lang="fr-FR" sz="11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6652" y="6635131"/>
            <a:ext cx="4132448" cy="195438"/>
          </a:xfrm>
          <a:prstGeom prst="rect">
            <a:avLst/>
          </a:prstGeom>
        </p:spPr>
        <p:txBody>
          <a:bodyPr wrap="square" lIns="72000" tIns="0" rIns="72000" bIns="0">
            <a:spAutoFit/>
          </a:bodyPr>
          <a:lstStyle/>
          <a:p>
            <a:pPr>
              <a:lnSpc>
                <a:spcPct val="140000"/>
              </a:lnSpc>
            </a:pPr>
            <a:r>
              <a:rPr lang="fr-FR" sz="1000" kern="0" dirty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Commissariat à l’énergie atomique et aux énergies alternatives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4961466" y="6658217"/>
            <a:ext cx="541348" cy="169277"/>
          </a:xfrm>
          <a:prstGeom prst="rect">
            <a:avLst/>
          </a:prstGeom>
          <a:noFill/>
        </p:spPr>
        <p:txBody>
          <a:bodyPr wrap="none" lIns="72000" tIns="0" rIns="72000" bIns="0" rtlCol="0">
            <a:spAutoFit/>
          </a:bodyPr>
          <a:lstStyle/>
          <a:p>
            <a:r>
              <a:rPr lang="fr-FR" sz="1100" dirty="0">
                <a:latin typeface="Calibri" panose="020F0502020204030204" pitchFamily="34" charset="0"/>
              </a:rPr>
              <a:t>Auteur</a:t>
            </a:r>
          </a:p>
        </p:txBody>
      </p:sp>
    </p:spTree>
    <p:extLst>
      <p:ext uri="{BB962C8B-B14F-4D97-AF65-F5344CB8AC3E}">
        <p14:creationId xmlns:p14="http://schemas.microsoft.com/office/powerpoint/2010/main" val="1619460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9" r:id="rId3"/>
    <p:sldLayoutId id="2147483717" r:id="rId4"/>
    <p:sldLayoutId id="2147483718" r:id="rId5"/>
  </p:sldLayoutIdLst>
  <p:hf hdr="0"/>
  <p:txStyles>
    <p:titleStyle>
      <a:lvl1pPr marL="0" algn="l" defTabSz="957925" rtl="0" eaLnBrk="1" latinLnBrk="0" hangingPunct="1">
        <a:lnSpc>
          <a:spcPct val="80000"/>
        </a:lnSpc>
        <a:spcBef>
          <a:spcPct val="0"/>
        </a:spcBef>
        <a:buNone/>
        <a:defRPr lang="fr-FR" sz="2200" b="1" kern="1200" cap="none" baseline="0" dirty="0">
          <a:solidFill>
            <a:schemeClr val="bg2">
              <a:lumMod val="50000"/>
            </a:schemeClr>
          </a:solidFill>
          <a:latin typeface="Calibri"/>
          <a:ea typeface="+mj-ea"/>
          <a:cs typeface="+mj-cs"/>
        </a:defRPr>
      </a:lvl1pPr>
    </p:titleStyle>
    <p:bodyStyle>
      <a:lvl1pPr marL="239481" indent="-239481" algn="l" defTabSz="957925" rtl="0" eaLnBrk="1" latinLnBrk="0" hangingPunct="1">
        <a:lnSpc>
          <a:spcPct val="90000"/>
        </a:lnSpc>
        <a:spcBef>
          <a:spcPts val="1048"/>
        </a:spcBef>
        <a:buClr>
          <a:srgbClr val="548235"/>
        </a:buClr>
        <a:buSzPct val="80000"/>
        <a:buFont typeface="Wingdings 3" panose="05040102010807070707" pitchFamily="18" charset="2"/>
        <a:buChar char=""/>
        <a:defRPr sz="1800" b="1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1pPr>
      <a:lvl2pPr marL="718444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Calibri" panose="020F0502020204030204" pitchFamily="34" charset="0"/>
        <a:buChar char="-"/>
        <a:defRPr sz="16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2pPr>
      <a:lvl3pPr marL="1197407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Wingdings" panose="05000000000000000000" pitchFamily="2" charset="2"/>
        <a:buChar char="§"/>
        <a:defRPr sz="14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3pPr>
      <a:lvl4pPr marL="1676370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Calibri" panose="020F0502020204030204" pitchFamily="34" charset="0"/>
        <a:buChar char="-"/>
        <a:defRPr sz="12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4pPr>
      <a:lvl5pPr marL="2155332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Wingdings" panose="05000000000000000000" pitchFamily="2" charset="2"/>
        <a:buChar char="§"/>
        <a:defRPr sz="12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5pPr>
      <a:lvl6pPr marL="2634295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3113258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592220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4071183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963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7925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888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851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814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776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739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702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2" y="1293436"/>
            <a:ext cx="7886700" cy="1382648"/>
          </a:xfrm>
          <a:prstGeom prst="rect">
            <a:avLst/>
          </a:prstGeom>
        </p:spPr>
        <p:txBody>
          <a:bodyPr vert="horz" lIns="127723" tIns="63862" rIns="127723" bIns="63862" rtlCol="0">
            <a:sp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625817"/>
            <a:ext cx="9144000" cy="2340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en-US" sz="250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2" y="-25706"/>
            <a:ext cx="9143999" cy="7919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en-US" sz="250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8173526" y="6627317"/>
            <a:ext cx="970475" cy="235568"/>
          </a:xfrm>
          <a:prstGeom prst="rect">
            <a:avLst/>
          </a:prstGeom>
          <a:solidFill>
            <a:srgbClr val="B1151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endParaRPr lang="en-US" sz="2500">
              <a:solidFill>
                <a:schemeClr val="accent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8466" y="-25707"/>
            <a:ext cx="970475" cy="783772"/>
          </a:xfrm>
          <a:prstGeom prst="rect">
            <a:avLst/>
          </a:prstGeom>
          <a:solidFill>
            <a:srgbClr val="C1172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endParaRPr lang="en-US" sz="2500">
              <a:solidFill>
                <a:schemeClr val="accent1"/>
              </a:solidFill>
            </a:endParaRPr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367891" y="6665909"/>
            <a:ext cx="627944" cy="153888"/>
          </a:xfrm>
          <a:prstGeom prst="rect">
            <a:avLst/>
          </a:prstGeom>
        </p:spPr>
        <p:txBody>
          <a:bodyPr lIns="72000" tIns="0" rIns="72000" bIns="0">
            <a:spAutoFit/>
          </a:bodyPr>
          <a:lstStyle>
            <a:lvl1pPr>
              <a:defRPr/>
            </a:lvl1pPr>
          </a:lstStyle>
          <a:p>
            <a:pPr algn="ctr"/>
            <a:fld id="{53F0B3ED-4F75-49BF-B028-1A262D3A6E64}" type="slidenum">
              <a:rPr lang="fr-FR" sz="100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‹N°›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3" name="Picture 25" descr="cea_logo_typo2_small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34" y="224966"/>
            <a:ext cx="612339" cy="346484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107441" y="196179"/>
            <a:ext cx="4395374" cy="379192"/>
          </a:xfrm>
          <a:prstGeom prst="rect">
            <a:avLst/>
          </a:prstGeom>
        </p:spPr>
        <p:txBody>
          <a:bodyPr vert="horz" wrap="square" lIns="127723" tIns="50285" rIns="127723" bIns="50285" rtlCol="0" anchor="ctr">
            <a:sp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15" name="Espace réservé du texte 12"/>
          <p:cNvSpPr txBox="1">
            <a:spLocks/>
          </p:cNvSpPr>
          <p:nvPr/>
        </p:nvSpPr>
        <p:spPr>
          <a:xfrm>
            <a:off x="6593653" y="6666681"/>
            <a:ext cx="1583653" cy="152349"/>
          </a:xfrm>
          <a:prstGeom prst="rect">
            <a:avLst/>
          </a:prstGeom>
        </p:spPr>
        <p:txBody>
          <a:bodyPr wrap="square" lIns="72000" tIns="0" rIns="72000" bIns="0">
            <a:sp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900" b="0" kern="120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E77F22B5-7D27-43F2-84DD-15A13BA901E0}" type="datetime4">
              <a:rPr lang="fr-FR" sz="110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24 septembre 2019</a:t>
            </a:fld>
            <a:endParaRPr lang="fr-FR" sz="11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6652" y="6635131"/>
            <a:ext cx="4132448" cy="195438"/>
          </a:xfrm>
          <a:prstGeom prst="rect">
            <a:avLst/>
          </a:prstGeom>
        </p:spPr>
        <p:txBody>
          <a:bodyPr wrap="square" lIns="72000" tIns="0" rIns="72000" bIns="0">
            <a:spAutoFit/>
          </a:bodyPr>
          <a:lstStyle/>
          <a:p>
            <a:pPr>
              <a:lnSpc>
                <a:spcPct val="140000"/>
              </a:lnSpc>
            </a:pPr>
            <a:r>
              <a:rPr lang="fr-FR" sz="1000" kern="0" dirty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Commissariat à l’énergie atomique et aux énergies alternatives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4961466" y="6658217"/>
            <a:ext cx="541348" cy="169277"/>
          </a:xfrm>
          <a:prstGeom prst="rect">
            <a:avLst/>
          </a:prstGeom>
          <a:noFill/>
        </p:spPr>
        <p:txBody>
          <a:bodyPr wrap="none" lIns="72000" tIns="0" rIns="72000" bIns="0" rtlCol="0">
            <a:spAutoFit/>
          </a:bodyPr>
          <a:lstStyle/>
          <a:p>
            <a:r>
              <a:rPr lang="fr-FR" sz="1100" dirty="0">
                <a:latin typeface="Calibri" panose="020F0502020204030204" pitchFamily="34" charset="0"/>
              </a:rPr>
              <a:t>Auteur</a:t>
            </a:r>
          </a:p>
        </p:txBody>
      </p:sp>
    </p:spTree>
    <p:extLst>
      <p:ext uri="{BB962C8B-B14F-4D97-AF65-F5344CB8AC3E}">
        <p14:creationId xmlns:p14="http://schemas.microsoft.com/office/powerpoint/2010/main" val="3200765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31" r:id="rId3"/>
    <p:sldLayoutId id="2147483729" r:id="rId4"/>
    <p:sldLayoutId id="2147483730" r:id="rId5"/>
  </p:sldLayoutIdLst>
  <p:hf hdr="0"/>
  <p:txStyles>
    <p:titleStyle>
      <a:lvl1pPr marL="0" algn="l" defTabSz="957925" rtl="0" eaLnBrk="1" latinLnBrk="0" hangingPunct="1">
        <a:lnSpc>
          <a:spcPct val="80000"/>
        </a:lnSpc>
        <a:spcBef>
          <a:spcPct val="0"/>
        </a:spcBef>
        <a:buNone/>
        <a:defRPr lang="fr-FR" sz="2200" b="1" kern="1200" cap="none" baseline="0" dirty="0">
          <a:solidFill>
            <a:schemeClr val="bg2">
              <a:lumMod val="50000"/>
            </a:schemeClr>
          </a:solidFill>
          <a:latin typeface="Calibri"/>
          <a:ea typeface="+mj-ea"/>
          <a:cs typeface="+mj-cs"/>
        </a:defRPr>
      </a:lvl1pPr>
    </p:titleStyle>
    <p:bodyStyle>
      <a:lvl1pPr marL="239481" indent="-239481" algn="l" defTabSz="957925" rtl="0" eaLnBrk="1" latinLnBrk="0" hangingPunct="1">
        <a:lnSpc>
          <a:spcPct val="90000"/>
        </a:lnSpc>
        <a:spcBef>
          <a:spcPts val="1048"/>
        </a:spcBef>
        <a:buClr>
          <a:srgbClr val="548235"/>
        </a:buClr>
        <a:buSzPct val="80000"/>
        <a:buFont typeface="Wingdings 3" panose="05040102010807070707" pitchFamily="18" charset="2"/>
        <a:buChar char="u"/>
        <a:defRPr sz="1800" b="1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1pPr>
      <a:lvl2pPr marL="718444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Calibri" panose="020F0502020204030204" pitchFamily="34" charset="0"/>
        <a:buChar char="-"/>
        <a:defRPr sz="16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2pPr>
      <a:lvl3pPr marL="1197407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Wingdings" panose="05000000000000000000" pitchFamily="2" charset="2"/>
        <a:buChar char="§"/>
        <a:defRPr sz="14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3pPr>
      <a:lvl4pPr marL="1676370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Calibri" panose="020F0502020204030204" pitchFamily="34" charset="0"/>
        <a:buChar char="-"/>
        <a:defRPr sz="12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4pPr>
      <a:lvl5pPr marL="2155332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Wingdings" panose="05000000000000000000" pitchFamily="2" charset="2"/>
        <a:buChar char="§"/>
        <a:defRPr sz="12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5pPr>
      <a:lvl6pPr marL="2634295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3113258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592220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4071183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963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7925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888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851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814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776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739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702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betelgeuse.intra.cea.fr/share/page/repository?file=Faraday%20Screen#filter=path%7C%2FProjets%2F_WEST%2F5_TOKAMAK%2520PLATFORM%2520PROJECT%2F5.4_ICRH%2520SYSTEM%2F5.4.1%2520Antennas%2520%2526%2520Sub-Systems%2F3_Technical%2520Tasks%2FAntenna%2520Front%2520Face%2FFaraday%2520Screen%7C&amp;page=1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>
          <a:xfrm>
            <a:off x="843277" y="4171950"/>
            <a:ext cx="7827194" cy="572170"/>
          </a:xfrm>
        </p:spPr>
        <p:txBody>
          <a:bodyPr/>
          <a:lstStyle/>
          <a:p>
            <a:r>
              <a:rPr lang="fr-FR" sz="3200" dirty="0" smtClean="0"/>
              <a:t>Evolutions </a:t>
            </a:r>
            <a:r>
              <a:rPr lang="fr-FR" sz="3200" dirty="0"/>
              <a:t>possibles </a:t>
            </a:r>
            <a:r>
              <a:rPr lang="fr-FR" sz="3200" dirty="0" smtClean="0"/>
              <a:t>ICRH </a:t>
            </a:r>
            <a:r>
              <a:rPr lang="fr-FR" sz="3200" dirty="0"/>
              <a:t>de WEST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FR" dirty="0" smtClean="0"/>
              <a:t>24 septembre 2019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2"/>
          </p:nvPr>
        </p:nvSpPr>
        <p:spPr>
          <a:xfrm>
            <a:off x="834776" y="5469234"/>
            <a:ext cx="6724263" cy="627569"/>
          </a:xfrm>
        </p:spPr>
        <p:txBody>
          <a:bodyPr/>
          <a:lstStyle/>
          <a:p>
            <a:r>
              <a:rPr lang="fr-FR" dirty="0" err="1"/>
              <a:t>J.Hillairet</a:t>
            </a:r>
            <a:r>
              <a:rPr lang="fr-FR" dirty="0"/>
              <a:t>, </a:t>
            </a:r>
            <a:r>
              <a:rPr lang="fr-FR" dirty="0" err="1"/>
              <a:t>L.Colas</a:t>
            </a:r>
            <a:r>
              <a:rPr lang="fr-FR" dirty="0"/>
              <a:t>, </a:t>
            </a:r>
            <a:r>
              <a:rPr lang="fr-FR" dirty="0" err="1"/>
              <a:t>P.Mollard</a:t>
            </a:r>
            <a:r>
              <a:rPr lang="fr-FR" dirty="0"/>
              <a:t>, </a:t>
            </a:r>
            <a:r>
              <a:rPr lang="fr-FR" dirty="0" err="1" smtClean="0"/>
              <a:t>G.Lombard</a:t>
            </a:r>
            <a:r>
              <a:rPr lang="fr-FR" dirty="0" smtClean="0"/>
              <a:t>, </a:t>
            </a:r>
            <a:r>
              <a:rPr lang="fr-FR" dirty="0" err="1" smtClean="0"/>
              <a:t>J-M.Bernard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7660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Plasma control</a:t>
            </a:r>
            <a:endParaRPr lang="en-US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en-US" sz="100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10</a:t>
            </a:fld>
            <a:endParaRPr lang="en-US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681144" y="858251"/>
            <a:ext cx="7886700" cy="1175412"/>
          </a:xfrm>
        </p:spPr>
        <p:txBody>
          <a:bodyPr/>
          <a:lstStyle/>
          <a:p>
            <a:r>
              <a:rPr lang="en-US" dirty="0" smtClean="0"/>
              <a:t>Comparison btw VACTH and EQUINOX equilibrium (500kA/3.6T plasmas)  </a:t>
            </a:r>
          </a:p>
          <a:p>
            <a:pPr lvl="1"/>
            <a:r>
              <a:rPr lang="en-US" dirty="0" smtClean="0"/>
              <a:t>En USN, </a:t>
            </a:r>
            <a:r>
              <a:rPr lang="en-US" dirty="0" err="1" smtClean="0"/>
              <a:t>différence</a:t>
            </a:r>
            <a:r>
              <a:rPr lang="en-US" dirty="0" smtClean="0"/>
              <a:t> de </a:t>
            </a:r>
            <a:r>
              <a:rPr lang="en-US" dirty="0" err="1" smtClean="0"/>
              <a:t>l’ordre</a:t>
            </a:r>
            <a:r>
              <a:rPr lang="en-US" dirty="0" smtClean="0"/>
              <a:t> de 15mm sur le </a:t>
            </a:r>
            <a:r>
              <a:rPr lang="en-US" dirty="0" err="1" smtClean="0"/>
              <a:t>Rext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En LSN, </a:t>
            </a:r>
            <a:r>
              <a:rPr lang="en-US" dirty="0" err="1" smtClean="0"/>
              <a:t>différence</a:t>
            </a:r>
            <a:r>
              <a:rPr lang="en-US" dirty="0" smtClean="0"/>
              <a:t> de .. 40mm !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 Would explain coupling difference measured btw LSN and USN?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2"/>
          </p:nvPr>
        </p:nvSpPr>
        <p:spPr>
          <a:xfrm>
            <a:off x="0" y="6378448"/>
            <a:ext cx="7924376" cy="295171"/>
          </a:xfrm>
        </p:spPr>
        <p:txBody>
          <a:bodyPr/>
          <a:lstStyle/>
          <a:p>
            <a:r>
              <a:rPr lang="en-US" sz="1200" dirty="0" smtClean="0"/>
              <a:t>From N. FEDORCZAK (18/09)</a:t>
            </a:r>
            <a:endParaRPr lang="en-US" sz="1200" dirty="0"/>
          </a:p>
        </p:txBody>
      </p:sp>
      <p:pic>
        <p:nvPicPr>
          <p:cNvPr id="8194" name="Image 1" descr="image0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00" y="2085975"/>
            <a:ext cx="6553200" cy="387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Espace réservé du contenu 3"/>
          <p:cNvSpPr txBox="1">
            <a:spLocks/>
          </p:cNvSpPr>
          <p:nvPr/>
        </p:nvSpPr>
        <p:spPr>
          <a:xfrm>
            <a:off x="681144" y="5968731"/>
            <a:ext cx="7886700" cy="405970"/>
          </a:xfrm>
          <a:prstGeom prst="rect">
            <a:avLst/>
          </a:prstGeom>
        </p:spPr>
        <p:txBody>
          <a:bodyPr vert="horz" lIns="127723" tIns="63862" rIns="127723" bIns="63862" rtlCol="0">
            <a:spAutoFit/>
          </a:bodyPr>
          <a:lstStyle>
            <a:lvl1pPr marL="239481" indent="-239481" algn="l" defTabSz="957925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548235"/>
              </a:buClr>
              <a:buSzPct val="80000"/>
              <a:buFont typeface="Wingdings 3" panose="05040102010807070707" pitchFamily="18" charset="2"/>
              <a:buChar char=""/>
              <a:defRPr sz="1800" b="1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18444" indent="-239481" algn="l" defTabSz="957925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548235"/>
              </a:buClr>
              <a:buFont typeface="Calibri" panose="020F0502020204030204" pitchFamily="34" charset="0"/>
              <a:buChar char="-"/>
              <a:defRPr sz="16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97407" indent="-239481" algn="l" defTabSz="957925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548235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76370" indent="-239481" algn="l" defTabSz="957925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548235"/>
              </a:buClr>
              <a:buFont typeface="Calibri" panose="020F0502020204030204" pitchFamily="34" charset="0"/>
              <a:buChar char="-"/>
              <a:defRPr sz="12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155332" indent="-239481" algn="l" defTabSz="957925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548235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634295" indent="-239481" algn="l" defTabSz="957925" rtl="0" eaLnBrk="1" latinLnBrk="0" hangingPunct="1">
              <a:lnSpc>
                <a:spcPct val="90000"/>
              </a:lnSpc>
              <a:spcBef>
                <a:spcPts val="524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13258" indent="-239481" algn="l" defTabSz="957925" rtl="0" eaLnBrk="1" latinLnBrk="0" hangingPunct="1">
              <a:lnSpc>
                <a:spcPct val="90000"/>
              </a:lnSpc>
              <a:spcBef>
                <a:spcPts val="524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92220" indent="-239481" algn="l" defTabSz="957925" rtl="0" eaLnBrk="1" latinLnBrk="0" hangingPunct="1">
              <a:lnSpc>
                <a:spcPct val="90000"/>
              </a:lnSpc>
              <a:spcBef>
                <a:spcPts val="524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1183" indent="-239481" algn="l" defTabSz="957925" rtl="0" eaLnBrk="1" latinLnBrk="0" hangingPunct="1">
              <a:lnSpc>
                <a:spcPct val="90000"/>
              </a:lnSpc>
              <a:spcBef>
                <a:spcPts val="524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Conclusion: </a:t>
            </a:r>
            <a:r>
              <a:rPr lang="en-US" b="0" dirty="0" smtClean="0"/>
              <a:t>probably margin for coupling improvements in C5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76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Plasma control</a:t>
            </a:r>
            <a:endParaRPr lang="en-GB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11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691304" y="771541"/>
            <a:ext cx="7886700" cy="3114404"/>
          </a:xfrm>
        </p:spPr>
        <p:txBody>
          <a:bodyPr/>
          <a:lstStyle/>
          <a:p>
            <a:r>
              <a:rPr lang="fr-FR" dirty="0" smtClean="0"/>
              <a:t>Ecart </a:t>
            </a:r>
            <a:r>
              <a:rPr lang="fr-FR" dirty="0"/>
              <a:t>dans la position </a:t>
            </a:r>
            <a:r>
              <a:rPr lang="fr-FR" dirty="0" err="1"/>
              <a:t>R_ext</a:t>
            </a:r>
            <a:r>
              <a:rPr lang="fr-FR" dirty="0"/>
              <a:t> entre NICE et VACTH. </a:t>
            </a:r>
            <a:endParaRPr lang="fr-FR" dirty="0" smtClean="0"/>
          </a:p>
          <a:p>
            <a:pPr lvl="1"/>
            <a:r>
              <a:rPr lang="fr-FR" dirty="0" smtClean="0"/>
              <a:t>En </a:t>
            </a:r>
            <a:r>
              <a:rPr lang="fr-FR" dirty="0"/>
              <a:t>moyenne il y a un écart de 2cm, la valeur calculé par VACTH est plus grande. </a:t>
            </a:r>
            <a:endParaRPr lang="fr-FR" dirty="0" smtClean="0"/>
          </a:p>
          <a:p>
            <a:r>
              <a:rPr lang="fr-FR" dirty="0" smtClean="0"/>
              <a:t>Evolution </a:t>
            </a:r>
            <a:r>
              <a:rPr lang="fr-FR" dirty="0"/>
              <a:t>en fonction du numéro de </a:t>
            </a:r>
            <a:r>
              <a:rPr lang="fr-FR" dirty="0" smtClean="0"/>
              <a:t>choc</a:t>
            </a:r>
          </a:p>
          <a:p>
            <a:pPr lvl="1"/>
            <a:r>
              <a:rPr lang="fr-FR" dirty="0" smtClean="0"/>
              <a:t>la </a:t>
            </a:r>
            <a:r>
              <a:rPr lang="fr-FR" dirty="0"/>
              <a:t>différence négative montre que </a:t>
            </a:r>
            <a:r>
              <a:rPr lang="fr-FR" dirty="0" err="1"/>
              <a:t>R_ext_vacth</a:t>
            </a:r>
            <a:r>
              <a:rPr lang="fr-FR" dirty="0"/>
              <a:t> &gt; </a:t>
            </a:r>
            <a:r>
              <a:rPr lang="fr-FR" dirty="0" err="1"/>
              <a:t>R_ext_nice</a:t>
            </a:r>
            <a:r>
              <a:rPr lang="fr-FR" dirty="0"/>
              <a:t>.</a:t>
            </a:r>
            <a:endParaRPr lang="en-GB" dirty="0"/>
          </a:p>
          <a:p>
            <a:r>
              <a:rPr lang="fr-FR" dirty="0"/>
              <a:t> </a:t>
            </a:r>
            <a:r>
              <a:rPr lang="fr-FR" dirty="0" smtClean="0"/>
              <a:t>Pour </a:t>
            </a:r>
            <a:r>
              <a:rPr lang="fr-FR" dirty="0"/>
              <a:t>la configuration USN l’écart est légèrement plus faible. </a:t>
            </a:r>
            <a:endParaRPr lang="fr-FR" dirty="0" smtClean="0"/>
          </a:p>
          <a:p>
            <a:pPr lvl="1"/>
            <a:r>
              <a:rPr lang="fr-FR" dirty="0" smtClean="0"/>
              <a:t>Les </a:t>
            </a:r>
            <a:r>
              <a:rPr lang="fr-FR" dirty="0"/>
              <a:t>points rouges (distance point X négative) sont USN, les points bleus (positifs)  sont en LSN.</a:t>
            </a:r>
            <a:endParaRPr lang="en-GB" dirty="0"/>
          </a:p>
          <a:p>
            <a:r>
              <a:rPr lang="fr-FR" dirty="0"/>
              <a:t> </a:t>
            </a:r>
            <a:endParaRPr lang="en-GB" dirty="0"/>
          </a:p>
          <a:p>
            <a:r>
              <a:rPr lang="fr-FR" dirty="0"/>
              <a:t>Bonne soirée,</a:t>
            </a:r>
            <a:endParaRPr lang="en-GB" dirty="0"/>
          </a:p>
          <a:p>
            <a:r>
              <a:rPr lang="fr-FR" dirty="0"/>
              <a:t>Jorge</a:t>
            </a:r>
            <a:endParaRPr lang="en-GB" dirty="0"/>
          </a:p>
          <a:p>
            <a:endParaRPr lang="en-GB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4" t="9866" r="15934"/>
          <a:stretch/>
        </p:blipFill>
        <p:spPr bwMode="auto">
          <a:xfrm>
            <a:off x="0" y="2636520"/>
            <a:ext cx="9008159" cy="3542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Espace réservé du texte 4"/>
          <p:cNvSpPr txBox="1">
            <a:spLocks/>
          </p:cNvSpPr>
          <p:nvPr/>
        </p:nvSpPr>
        <p:spPr>
          <a:xfrm>
            <a:off x="0" y="6179502"/>
            <a:ext cx="7924376" cy="350570"/>
          </a:xfrm>
          <a:prstGeom prst="rect">
            <a:avLst/>
          </a:prstGeom>
        </p:spPr>
        <p:txBody>
          <a:bodyPr vert="horz" wrap="square" lIns="127723" tIns="63862" rIns="127723" bIns="63862" rtlCol="0">
            <a:spAutoFit/>
          </a:bodyPr>
          <a:lstStyle>
            <a:lvl1pPr marL="0" indent="0" algn="l" defTabSz="957925" rtl="0" eaLnBrk="1" latinLnBrk="0" hangingPunct="1">
              <a:lnSpc>
                <a:spcPct val="90000"/>
              </a:lnSpc>
              <a:spcBef>
                <a:spcPts val="1048"/>
              </a:spcBef>
              <a:buClr>
                <a:srgbClr val="548235"/>
              </a:buClr>
              <a:buSzPct val="80000"/>
              <a:buFontTx/>
              <a:buNone/>
              <a:defRPr sz="1800" b="1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18444" indent="-239481" algn="l" defTabSz="957925" rtl="0" eaLnBrk="1" latinLnBrk="0" hangingPunct="1">
              <a:lnSpc>
                <a:spcPct val="90000"/>
              </a:lnSpc>
              <a:spcBef>
                <a:spcPts val="524"/>
              </a:spcBef>
              <a:buClr>
                <a:srgbClr val="548235"/>
              </a:buClr>
              <a:buFont typeface="Calibri" panose="020F0502020204030204" pitchFamily="34" charset="0"/>
              <a:buChar char="-"/>
              <a:defRPr sz="16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97407" indent="-239481" algn="l" defTabSz="957925" rtl="0" eaLnBrk="1" latinLnBrk="0" hangingPunct="1">
              <a:lnSpc>
                <a:spcPct val="90000"/>
              </a:lnSpc>
              <a:spcBef>
                <a:spcPts val="524"/>
              </a:spcBef>
              <a:buClr>
                <a:srgbClr val="548235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76370" indent="-239481" algn="l" defTabSz="957925" rtl="0" eaLnBrk="1" latinLnBrk="0" hangingPunct="1">
              <a:lnSpc>
                <a:spcPct val="90000"/>
              </a:lnSpc>
              <a:spcBef>
                <a:spcPts val="524"/>
              </a:spcBef>
              <a:buClr>
                <a:srgbClr val="548235"/>
              </a:buClr>
              <a:buFont typeface="Calibri" panose="020F0502020204030204" pitchFamily="34" charset="0"/>
              <a:buChar char="-"/>
              <a:defRPr sz="12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155332" indent="-239481" algn="l" defTabSz="957925" rtl="0" eaLnBrk="1" latinLnBrk="0" hangingPunct="1">
              <a:lnSpc>
                <a:spcPct val="90000"/>
              </a:lnSpc>
              <a:spcBef>
                <a:spcPts val="524"/>
              </a:spcBef>
              <a:buClr>
                <a:srgbClr val="548235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634295" indent="-239481" algn="l" defTabSz="957925" rtl="0" eaLnBrk="1" latinLnBrk="0" hangingPunct="1">
              <a:lnSpc>
                <a:spcPct val="90000"/>
              </a:lnSpc>
              <a:spcBef>
                <a:spcPts val="524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13258" indent="-239481" algn="l" defTabSz="957925" rtl="0" eaLnBrk="1" latinLnBrk="0" hangingPunct="1">
              <a:lnSpc>
                <a:spcPct val="90000"/>
              </a:lnSpc>
              <a:spcBef>
                <a:spcPts val="524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92220" indent="-239481" algn="l" defTabSz="957925" rtl="0" eaLnBrk="1" latinLnBrk="0" hangingPunct="1">
              <a:lnSpc>
                <a:spcPct val="90000"/>
              </a:lnSpc>
              <a:spcBef>
                <a:spcPts val="524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1183" indent="-239481" algn="l" defTabSz="957925" rtl="0" eaLnBrk="1" latinLnBrk="0" hangingPunct="1">
              <a:lnSpc>
                <a:spcPct val="90000"/>
              </a:lnSpc>
              <a:spcBef>
                <a:spcPts val="524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smtClean="0"/>
              <a:t>Jorge Morales 23/09/219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042360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07441" y="60757"/>
            <a:ext cx="4395374" cy="650036"/>
          </a:xfrm>
        </p:spPr>
        <p:txBody>
          <a:bodyPr/>
          <a:lstStyle/>
          <a:p>
            <a:r>
              <a:rPr lang="fr-FR" dirty="0" smtClean="0"/>
              <a:t>Radial position drift </a:t>
            </a:r>
            <a:r>
              <a:rPr lang="fr-FR" dirty="0" err="1" smtClean="0"/>
              <a:t>with</a:t>
            </a:r>
            <a:r>
              <a:rPr lang="fr-FR" dirty="0" smtClean="0"/>
              <a:t> time </a:t>
            </a:r>
            <a:br>
              <a:rPr lang="fr-FR" dirty="0" smtClean="0"/>
            </a:br>
            <a:r>
              <a:rPr lang="fr-FR" dirty="0" smtClean="0"/>
              <a:t>ex: #55015</a:t>
            </a:r>
            <a:endParaRPr lang="en-GB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12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213784" y="1630411"/>
            <a:ext cx="7886700" cy="1390855"/>
          </a:xfrm>
        </p:spPr>
        <p:txBody>
          <a:bodyPr/>
          <a:lstStyle/>
          <a:p>
            <a:r>
              <a:rPr lang="fr-FR" dirty="0" smtClean="0"/>
              <a:t>Plasma LCFS moves </a:t>
            </a:r>
            <a:r>
              <a:rPr lang="fr-FR" dirty="0" err="1" smtClean="0"/>
              <a:t>away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the </a:t>
            </a:r>
            <a:r>
              <a:rPr lang="fr-FR" dirty="0" err="1" smtClean="0"/>
              <a:t>antennas</a:t>
            </a:r>
            <a:endParaRPr lang="fr-FR" dirty="0" smtClean="0"/>
          </a:p>
          <a:p>
            <a:pPr lvl="1"/>
            <a:r>
              <a:rPr lang="fr-FR" dirty="0" err="1" smtClean="0"/>
              <a:t>Coupling</a:t>
            </a:r>
            <a:r>
              <a:rPr lang="fr-FR" dirty="0" smtClean="0"/>
              <a:t> </a:t>
            </a:r>
            <a:r>
              <a:rPr lang="fr-FR" dirty="0" err="1" smtClean="0"/>
              <a:t>resistances</a:t>
            </a:r>
            <a:r>
              <a:rPr lang="fr-FR" dirty="0" smtClean="0"/>
              <a:t> drop</a:t>
            </a:r>
          </a:p>
          <a:p>
            <a:pPr lvl="1"/>
            <a:r>
              <a:rPr lang="fr-FR" dirty="0" smtClean="0"/>
              <a:t>Leads to power </a:t>
            </a:r>
            <a:r>
              <a:rPr lang="fr-FR" dirty="0" err="1" smtClean="0"/>
              <a:t>regulation</a:t>
            </a:r>
            <a:r>
              <a:rPr lang="fr-FR" dirty="0"/>
              <a:t> </a:t>
            </a:r>
            <a:r>
              <a:rPr lang="fr-FR" dirty="0" smtClean="0"/>
              <a:t>and/or trips</a:t>
            </a:r>
          </a:p>
          <a:p>
            <a:pPr lvl="1"/>
            <a:endParaRPr lang="fr-FR" dirty="0"/>
          </a:p>
          <a:p>
            <a:pPr lvl="1"/>
            <a:r>
              <a:rPr lang="fr-FR" dirty="0" smtClean="0"/>
              <a:t>Corrections in </a:t>
            </a:r>
            <a:r>
              <a:rPr lang="fr-FR" dirty="0" err="1" smtClean="0"/>
              <a:t>progress</a:t>
            </a:r>
            <a:r>
              <a:rPr lang="fr-FR" dirty="0" smtClean="0"/>
              <a:t> (</a:t>
            </a:r>
            <a:r>
              <a:rPr lang="fr-FR" dirty="0" err="1" smtClean="0"/>
              <a:t>week</a:t>
            </a:r>
            <a:r>
              <a:rPr lang="fr-FR" dirty="0" smtClean="0"/>
              <a:t> 38)</a:t>
            </a:r>
            <a:endParaRPr lang="en-GB" dirty="0"/>
          </a:p>
        </p:txBody>
      </p:sp>
      <p:pic>
        <p:nvPicPr>
          <p:cNvPr id="6" name="Picture 3" descr="C:\Users\JH218595\Documents\WEST_C4\shot_figures\WEST_IC_55015_Rext_R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7232" y="811305"/>
            <a:ext cx="3966768" cy="5644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Connecteur droit 6"/>
          <p:cNvCxnSpPr/>
          <p:nvPr/>
        </p:nvCxnSpPr>
        <p:spPr>
          <a:xfrm flipV="1">
            <a:off x="6373241" y="2233168"/>
            <a:ext cx="2479853" cy="14630"/>
          </a:xfrm>
          <a:prstGeom prst="line">
            <a:avLst/>
          </a:prstGeom>
          <a:ln w="2857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 flipV="1">
            <a:off x="6373241" y="2942742"/>
            <a:ext cx="2479853" cy="14630"/>
          </a:xfrm>
          <a:prstGeom prst="line">
            <a:avLst/>
          </a:prstGeom>
          <a:ln w="2857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>
            <a:off x="7221804" y="2299004"/>
            <a:ext cx="14630" cy="643738"/>
          </a:xfrm>
          <a:prstGeom prst="straightConnector1">
            <a:avLst/>
          </a:prstGeom>
          <a:ln w="28575">
            <a:solidFill>
              <a:schemeClr val="tx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7470521" y="2277066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800" dirty="0" smtClean="0"/>
              <a:t>-14mm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118039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JH218595\Documents\WEST_C3\WEST_C3b_Rc_vs_gap_median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2" t="6019" r="8222"/>
          <a:stretch/>
        </p:blipFill>
        <p:spPr bwMode="auto">
          <a:xfrm>
            <a:off x="8485" y="1158240"/>
            <a:ext cx="5035955" cy="3276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1107440" y="196179"/>
            <a:ext cx="7528559" cy="379192"/>
          </a:xfrm>
        </p:spPr>
        <p:txBody>
          <a:bodyPr/>
          <a:lstStyle/>
          <a:p>
            <a:r>
              <a:rPr lang="en-US" dirty="0" smtClean="0"/>
              <a:t>Q2 Coupling Resistance</a:t>
            </a:r>
            <a:endParaRPr lang="en-US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304800" y="843281"/>
            <a:ext cx="8656320" cy="5668949"/>
          </a:xfrm>
        </p:spPr>
        <p:txBody>
          <a:bodyPr/>
          <a:lstStyle/>
          <a:p>
            <a:r>
              <a:rPr lang="en-US" dirty="0" smtClean="0"/>
              <a:t>Q2 coupling resistance has been found different from Q1 during the C3 campaign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>
                <a:sym typeface="Wingdings" panose="05000000000000000000" pitchFamily="2" charset="2"/>
              </a:rPr>
              <a:t>Coupling resistance is deduced from voltages and power measurements</a:t>
            </a:r>
          </a:p>
          <a:p>
            <a:pPr marL="478963" lvl="1" indent="0">
              <a:buNone/>
            </a:pPr>
            <a:r>
              <a:rPr lang="en-US" sz="1800" dirty="0">
                <a:sym typeface="Wingdings" panose="05000000000000000000" pitchFamily="2" charset="2"/>
              </a:rPr>
              <a:t> Power measurements recalibrated during </a:t>
            </a:r>
            <a:r>
              <a:rPr lang="en-US" sz="1800" dirty="0" smtClean="0">
                <a:sym typeface="Wingdings" panose="05000000000000000000" pitchFamily="2" charset="2"/>
              </a:rPr>
              <a:t>S3, still difference clearly remains.</a:t>
            </a:r>
            <a:endParaRPr lang="en-US" sz="1800" dirty="0">
              <a:sym typeface="Wingdings" panose="05000000000000000000" pitchFamily="2" charset="2"/>
            </a:endParaRPr>
          </a:p>
          <a:p>
            <a:endParaRPr lang="en-US" dirty="0" smtClean="0"/>
          </a:p>
          <a:p>
            <a:r>
              <a:rPr lang="en-US" dirty="0" smtClean="0"/>
              <a:t>In C4, the coupling of Q1 and Q4 has been found equivalent.</a:t>
            </a:r>
          </a:p>
          <a:p>
            <a:pPr marL="478963" lvl="1" indent="0">
              <a:buNone/>
            </a:pPr>
            <a:r>
              <a:rPr lang="en-US" sz="1800" dirty="0" smtClean="0">
                <a:sym typeface="Wingdings" panose="05000000000000000000" pitchFamily="2" charset="2"/>
              </a:rPr>
              <a:t></a:t>
            </a:r>
            <a:r>
              <a:rPr lang="en-US" sz="1800" dirty="0" smtClean="0"/>
              <a:t> seems to indicate a peculiarity of Q2</a:t>
            </a:r>
          </a:p>
          <a:p>
            <a:endParaRPr lang="en-US" dirty="0"/>
          </a:p>
          <a:p>
            <a:r>
              <a:rPr lang="en-US" u="sng" dirty="0" smtClean="0">
                <a:sym typeface="Wingdings" panose="05000000000000000000" pitchFamily="2" charset="2"/>
              </a:rPr>
              <a:t>Conclusion</a:t>
            </a:r>
            <a:r>
              <a:rPr lang="en-US" dirty="0" smtClean="0">
                <a:sym typeface="Wingdings" panose="05000000000000000000" pitchFamily="2" charset="2"/>
              </a:rPr>
              <a:t>: difference in Q2 voltage probe calibration as most probable explanation</a:t>
            </a: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044440" y="1582537"/>
            <a:ext cx="4099560" cy="2693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9481" lvl="0" indent="-239481" defTabSz="957925">
              <a:buClr>
                <a:srgbClr val="548235"/>
              </a:buClr>
              <a:buSzPct val="80000"/>
              <a:buFont typeface="Wingdings 3" panose="05040102010807070707" pitchFamily="18" charset="2"/>
              <a:buChar char=""/>
            </a:pPr>
            <a:r>
              <a:rPr lang="en-GB" sz="1800" b="1" dirty="0" smtClean="0">
                <a:solidFill>
                  <a:srgbClr val="E7E6E6">
                    <a:lumMod val="50000"/>
                  </a:srgbClr>
                </a:solidFill>
                <a:latin typeface="Calibri" charset="0"/>
              </a:rPr>
              <a:t>Such behaviour could </a:t>
            </a:r>
            <a:r>
              <a:rPr lang="en-GB" sz="1800" b="1" dirty="0">
                <a:solidFill>
                  <a:srgbClr val="E7E6E6">
                    <a:lumMod val="50000"/>
                  </a:srgbClr>
                </a:solidFill>
                <a:latin typeface="Calibri" charset="0"/>
              </a:rPr>
              <a:t>be explained by a </a:t>
            </a:r>
            <a:r>
              <a:rPr lang="en-GB" sz="1800" b="1" dirty="0" smtClean="0">
                <a:solidFill>
                  <a:srgbClr val="E7E6E6">
                    <a:lumMod val="50000"/>
                  </a:srgbClr>
                </a:solidFill>
                <a:latin typeface="Calibri" charset="0"/>
              </a:rPr>
              <a:t>dist. diff. to LCFS ~ 10-15 mm</a:t>
            </a:r>
            <a:endParaRPr lang="en-GB" sz="1800" b="1" dirty="0">
              <a:solidFill>
                <a:srgbClr val="E7E6E6">
                  <a:lumMod val="50000"/>
                </a:srgbClr>
              </a:solidFill>
              <a:latin typeface="Calibri" charset="0"/>
            </a:endParaRPr>
          </a:p>
          <a:p>
            <a:pPr marL="239481" lvl="0" indent="-239481" defTabSz="957925">
              <a:buClr>
                <a:srgbClr val="548235"/>
              </a:buClr>
              <a:buSzPct val="80000"/>
              <a:buFont typeface="Wingdings 3" panose="05040102010807070707" pitchFamily="18" charset="2"/>
              <a:buChar char=""/>
            </a:pPr>
            <a:endParaRPr lang="en-US" sz="1800" b="1" dirty="0" smtClean="0">
              <a:solidFill>
                <a:srgbClr val="E7E6E6">
                  <a:lumMod val="50000"/>
                </a:srgbClr>
              </a:solidFill>
              <a:latin typeface="Calibri" charset="0"/>
            </a:endParaRPr>
          </a:p>
          <a:p>
            <a:pPr lvl="0" defTabSz="957925">
              <a:lnSpc>
                <a:spcPct val="150000"/>
              </a:lnSpc>
              <a:buClr>
                <a:srgbClr val="548235"/>
              </a:buClr>
              <a:buSzPct val="80000"/>
            </a:pPr>
            <a:r>
              <a:rPr lang="en-US" sz="1800" dirty="0" smtClean="0">
                <a:solidFill>
                  <a:srgbClr val="E7E6E6">
                    <a:lumMod val="50000"/>
                  </a:srgbClr>
                </a:solidFill>
                <a:latin typeface="Calibri" charset="0"/>
                <a:sym typeface="Wingdings" panose="05000000000000000000" pitchFamily="2" charset="2"/>
              </a:rPr>
              <a:t> </a:t>
            </a:r>
            <a:r>
              <a:rPr lang="en-US" sz="1600" dirty="0" smtClean="0">
                <a:solidFill>
                  <a:srgbClr val="E7E6E6">
                    <a:lumMod val="50000"/>
                  </a:srgbClr>
                </a:solidFill>
                <a:latin typeface="Calibri" charset="0"/>
              </a:rPr>
              <a:t>Can’t </a:t>
            </a:r>
            <a:r>
              <a:rPr lang="en-US" sz="1600" dirty="0">
                <a:solidFill>
                  <a:srgbClr val="E7E6E6">
                    <a:lumMod val="50000"/>
                  </a:srgbClr>
                </a:solidFill>
                <a:latin typeface="Calibri" charset="0"/>
              </a:rPr>
              <a:t>be explained </a:t>
            </a:r>
            <a:r>
              <a:rPr lang="en-US" sz="1600" dirty="0" smtClean="0">
                <a:solidFill>
                  <a:srgbClr val="E7E6E6">
                    <a:lumMod val="50000"/>
                  </a:srgbClr>
                </a:solidFill>
                <a:latin typeface="Calibri" charset="0"/>
              </a:rPr>
              <a:t>by mechanical differences (</a:t>
            </a:r>
            <a:r>
              <a:rPr lang="en-US" sz="1600" dirty="0" smtClean="0">
                <a:solidFill>
                  <a:srgbClr val="E7E6E6">
                    <a:lumMod val="50000"/>
                  </a:srgbClr>
                </a:solidFill>
                <a:latin typeface="Calibri" charset="0"/>
                <a:hlinkClick r:id="rId3"/>
              </a:rPr>
              <a:t>cf</a:t>
            </a:r>
            <a:r>
              <a:rPr lang="en-US" sz="1600" dirty="0">
                <a:solidFill>
                  <a:srgbClr val="E7E6E6">
                    <a:lumMod val="50000"/>
                  </a:srgbClr>
                </a:solidFill>
                <a:latin typeface="Calibri" charset="0"/>
                <a:hlinkClick r:id="rId3"/>
              </a:rPr>
              <a:t>. </a:t>
            </a:r>
            <a:r>
              <a:rPr lang="en-US" sz="1600" dirty="0" smtClean="0">
                <a:solidFill>
                  <a:srgbClr val="E7E6E6">
                    <a:lumMod val="50000"/>
                  </a:srgbClr>
                </a:solidFill>
                <a:latin typeface="Calibri" charset="0"/>
                <a:hlinkClick r:id="rId3"/>
              </a:rPr>
              <a:t>measures</a:t>
            </a:r>
            <a:r>
              <a:rPr lang="en-US" sz="1600" dirty="0" smtClean="0">
                <a:solidFill>
                  <a:srgbClr val="E7E6E6">
                    <a:lumMod val="50000"/>
                  </a:srgbClr>
                </a:solidFill>
                <a:latin typeface="Calibri" charset="0"/>
              </a:rPr>
              <a:t>), since:</a:t>
            </a:r>
          </a:p>
          <a:p>
            <a:pPr lvl="0" defTabSz="957925">
              <a:lnSpc>
                <a:spcPct val="150000"/>
              </a:lnSpc>
              <a:buClr>
                <a:srgbClr val="548235"/>
              </a:buClr>
              <a:buSzPct val="80000"/>
            </a:pPr>
            <a:r>
              <a:rPr lang="en-US" sz="1600" dirty="0" smtClean="0">
                <a:solidFill>
                  <a:srgbClr val="E7E6E6">
                    <a:lumMod val="50000"/>
                  </a:srgbClr>
                </a:solidFill>
                <a:latin typeface="Calibri" charset="0"/>
              </a:rPr>
              <a:t>- </a:t>
            </a:r>
            <a:r>
              <a:rPr lang="fr-FR" sz="1600" dirty="0" err="1" smtClean="0">
                <a:solidFill>
                  <a:srgbClr val="E7E6E6">
                    <a:lumMod val="50000"/>
                  </a:srgbClr>
                </a:solidFill>
                <a:latin typeface="Calibri" charset="0"/>
              </a:rPr>
              <a:t>strap</a:t>
            </a:r>
            <a:r>
              <a:rPr lang="fr-FR" sz="1600" dirty="0" smtClean="0">
                <a:solidFill>
                  <a:srgbClr val="E7E6E6">
                    <a:lumMod val="50000"/>
                  </a:srgbClr>
                </a:solidFill>
                <a:latin typeface="Calibri" charset="0"/>
              </a:rPr>
              <a:t>/FS distance </a:t>
            </a:r>
            <a:r>
              <a:rPr lang="fr-FR" sz="1600" dirty="0" err="1" smtClean="0">
                <a:solidFill>
                  <a:srgbClr val="E7E6E6">
                    <a:lumMod val="50000"/>
                  </a:srgbClr>
                </a:solidFill>
                <a:latin typeface="Calibri" charset="0"/>
              </a:rPr>
              <a:t>is</a:t>
            </a:r>
            <a:r>
              <a:rPr lang="fr-FR" sz="1600" dirty="0" smtClean="0">
                <a:solidFill>
                  <a:srgbClr val="E7E6E6">
                    <a:lumMod val="50000"/>
                  </a:srgbClr>
                </a:solidFill>
                <a:latin typeface="Calibri" charset="0"/>
              </a:rPr>
              <a:t> </a:t>
            </a:r>
            <a:r>
              <a:rPr lang="en-US" sz="1600" dirty="0" smtClean="0">
                <a:solidFill>
                  <a:srgbClr val="E7E6E6">
                    <a:lumMod val="50000"/>
                  </a:srgbClr>
                </a:solidFill>
                <a:latin typeface="Calibri" charset="0"/>
              </a:rPr>
              <a:t>30.5 mm (-1.6/ +2.2)</a:t>
            </a:r>
          </a:p>
          <a:p>
            <a:pPr lvl="0" defTabSz="957925">
              <a:lnSpc>
                <a:spcPct val="150000"/>
              </a:lnSpc>
              <a:buClr>
                <a:srgbClr val="548235"/>
              </a:buClr>
              <a:buSzPct val="80000"/>
            </a:pPr>
            <a:r>
              <a:rPr lang="en-US" sz="1600" baseline="30000" dirty="0" smtClean="0">
                <a:solidFill>
                  <a:srgbClr val="E7E6E6">
                    <a:lumMod val="50000"/>
                  </a:srgbClr>
                </a:solidFill>
                <a:latin typeface="Calibri" charset="0"/>
              </a:rPr>
              <a:t>-</a:t>
            </a:r>
            <a:r>
              <a:rPr lang="en-US" sz="1600" dirty="0" smtClean="0">
                <a:solidFill>
                  <a:srgbClr val="E7E6E6">
                    <a:lumMod val="50000"/>
                  </a:srgbClr>
                </a:solidFill>
                <a:latin typeface="Calibri" charset="0"/>
              </a:rPr>
              <a:t> Antenna radial positions checked during S3</a:t>
            </a:r>
            <a:endParaRPr lang="en-US" sz="1600" baseline="30000" dirty="0">
              <a:solidFill>
                <a:srgbClr val="E7E6E6">
                  <a:lumMod val="50000"/>
                </a:srgbClr>
              </a:solidFill>
              <a:latin typeface="Calibri" charset="0"/>
            </a:endParaRPr>
          </a:p>
          <a:p>
            <a:pPr lvl="0" defTabSz="957925">
              <a:buClr>
                <a:srgbClr val="548235"/>
              </a:buClr>
              <a:buSzPct val="80000"/>
            </a:pPr>
            <a:endParaRPr lang="en-US" sz="1600" b="1" dirty="0">
              <a:solidFill>
                <a:srgbClr val="E7E6E6">
                  <a:lumMod val="50000"/>
                </a:srgbClr>
              </a:solidFill>
              <a:latin typeface="Calibri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8680" y="1395214"/>
            <a:ext cx="3359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800" b="1" dirty="0">
                <a:solidFill>
                  <a:srgbClr val="E7E6E6">
                    <a:lumMod val="50000"/>
                  </a:srgbClr>
                </a:solidFill>
                <a:latin typeface="Calibri" charset="0"/>
              </a:rPr>
              <a:t>C3b: </a:t>
            </a:r>
            <a:r>
              <a:rPr lang="en-GB" sz="1800" b="1" dirty="0" err="1">
                <a:solidFill>
                  <a:srgbClr val="E7E6E6">
                    <a:lumMod val="50000"/>
                  </a:srgbClr>
                </a:solidFill>
                <a:latin typeface="Calibri" charset="0"/>
              </a:rPr>
              <a:t>Rc</a:t>
            </a:r>
            <a:r>
              <a:rPr lang="en-GB" sz="1800" b="1" dirty="0">
                <a:solidFill>
                  <a:srgbClr val="E7E6E6">
                    <a:lumMod val="50000"/>
                  </a:srgbClr>
                </a:solidFill>
                <a:latin typeface="Calibri" charset="0"/>
              </a:rPr>
              <a:t> vs distance antenna/LCFS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4936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Picture 1" descr="C:\Users\JH218595\Documents\WEST_C4\shot_figures\WEST_IC_probe_coupling_vs_dept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7346" y="1751613"/>
            <a:ext cx="4653734" cy="3461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1107440" y="196179"/>
            <a:ext cx="7528559" cy="379192"/>
          </a:xfrm>
        </p:spPr>
        <p:txBody>
          <a:bodyPr/>
          <a:lstStyle/>
          <a:p>
            <a:r>
              <a:rPr lang="en-US" dirty="0" smtClean="0"/>
              <a:t>WEST Antenna voltage </a:t>
            </a:r>
            <a:r>
              <a:rPr lang="en-US" dirty="0"/>
              <a:t>probe calibration procedure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660824" y="949691"/>
            <a:ext cx="7886700" cy="1236967"/>
          </a:xfrm>
        </p:spPr>
        <p:txBody>
          <a:bodyPr/>
          <a:lstStyle/>
          <a:p>
            <a:r>
              <a:rPr lang="en-US" dirty="0" smtClean="0"/>
              <a:t>Probes are calibrated at low frequency (~1 MHz)</a:t>
            </a:r>
          </a:p>
          <a:p>
            <a:r>
              <a:rPr lang="en-US" dirty="0" smtClean="0"/>
              <a:t>Calibration data are then extrapolated to nominal </a:t>
            </a:r>
            <a:r>
              <a:rPr lang="en-US" dirty="0"/>
              <a:t>frequencies </a:t>
            </a:r>
            <a:r>
              <a:rPr lang="en-US" dirty="0" smtClean="0"/>
              <a:t>(48 to 63 MHz)</a:t>
            </a:r>
          </a:p>
          <a:p>
            <a:r>
              <a:rPr lang="en-US" dirty="0" smtClean="0"/>
              <a:t>Probe coupling is *very* sensitive to its depth in its port</a:t>
            </a:r>
          </a:p>
          <a:p>
            <a:endParaRPr lang="en-US" dirty="0" smtClean="0"/>
          </a:p>
        </p:txBody>
      </p:sp>
      <p:sp>
        <p:nvSpPr>
          <p:cNvPr id="35" name="ZoneTexte 34"/>
          <p:cNvSpPr txBox="1"/>
          <p:nvPr/>
        </p:nvSpPr>
        <p:spPr>
          <a:xfrm>
            <a:off x="4639310" y="2263519"/>
            <a:ext cx="2599690" cy="584775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800" dirty="0" smtClean="0"/>
              <a:t>~ 3.3 dB/mm </a:t>
            </a:r>
            <a:br>
              <a:rPr lang="fr-FR" sz="1800" dirty="0" smtClean="0"/>
            </a:br>
            <a:r>
              <a:rPr lang="fr-FR" sz="1400" dirty="0" err="1" smtClean="0"/>
              <a:t>from</a:t>
            </a:r>
            <a:r>
              <a:rPr lang="fr-FR" sz="1400" dirty="0" smtClean="0"/>
              <a:t> </a:t>
            </a:r>
            <a:r>
              <a:rPr lang="fr-FR" sz="1400" dirty="0" err="1" smtClean="0"/>
              <a:t>modelling</a:t>
            </a:r>
            <a:r>
              <a:rPr lang="fr-FR" sz="1400" dirty="0" smtClean="0"/>
              <a:t>/</a:t>
            </a:r>
            <a:r>
              <a:rPr lang="fr-FR" sz="1400" dirty="0" err="1" smtClean="0"/>
              <a:t>measurements</a:t>
            </a:r>
            <a:endParaRPr lang="en-GB" sz="1400" dirty="0"/>
          </a:p>
        </p:txBody>
      </p:sp>
      <p:sp>
        <p:nvSpPr>
          <p:cNvPr id="4" name="Rectangle 3"/>
          <p:cNvSpPr/>
          <p:nvPr/>
        </p:nvSpPr>
        <p:spPr>
          <a:xfrm>
            <a:off x="325120" y="5313430"/>
            <a:ext cx="87477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57925">
              <a:buClr>
                <a:srgbClr val="548235"/>
              </a:buClr>
              <a:buSzPct val="80000"/>
            </a:pPr>
            <a:endParaRPr lang="en-US" sz="1800" b="1" dirty="0">
              <a:solidFill>
                <a:srgbClr val="E7E6E6">
                  <a:lumMod val="50000"/>
                </a:srgbClr>
              </a:solidFill>
              <a:latin typeface="Calibri" charset="0"/>
            </a:endParaRPr>
          </a:p>
          <a:p>
            <a:pPr marL="239481" lvl="0" indent="-239481" defTabSz="957925">
              <a:buClr>
                <a:srgbClr val="548235"/>
              </a:buClr>
              <a:buSzPct val="80000"/>
              <a:buFont typeface="Wingdings 3" panose="05040102010807070707" pitchFamily="18" charset="2"/>
              <a:buChar char=""/>
            </a:pPr>
            <a:r>
              <a:rPr lang="en-US" sz="1800" b="1" dirty="0">
                <a:solidFill>
                  <a:srgbClr val="E7E6E6">
                    <a:lumMod val="50000"/>
                  </a:srgbClr>
                </a:solidFill>
                <a:latin typeface="Calibri" charset="0"/>
              </a:rPr>
              <a:t>Q2 was the first antenna to be </a:t>
            </a:r>
            <a:r>
              <a:rPr lang="en-US" sz="1800" b="1" dirty="0" smtClean="0">
                <a:solidFill>
                  <a:srgbClr val="E7E6E6">
                    <a:lumMod val="50000"/>
                  </a:srgbClr>
                </a:solidFill>
                <a:latin typeface="Calibri" charset="0"/>
              </a:rPr>
              <a:t>assembled and calibrated</a:t>
            </a:r>
            <a:endParaRPr lang="en-US" sz="1800" b="1" dirty="0">
              <a:solidFill>
                <a:srgbClr val="E7E6E6">
                  <a:lumMod val="50000"/>
                </a:srgbClr>
              </a:solidFill>
              <a:latin typeface="Calibri" charset="0"/>
            </a:endParaRPr>
          </a:p>
          <a:p>
            <a:pPr marL="718444" lvl="1" indent="-239481" defTabSz="957925">
              <a:buClr>
                <a:srgbClr val="548235"/>
              </a:buClr>
              <a:buFont typeface="Calibri" panose="020F0502020204030204" pitchFamily="34" charset="0"/>
              <a:buChar char="-"/>
            </a:pPr>
            <a:r>
              <a:rPr lang="en-US" sz="1600" dirty="0">
                <a:solidFill>
                  <a:srgbClr val="E7E6E6">
                    <a:lumMod val="50000"/>
                  </a:srgbClr>
                </a:solidFill>
                <a:latin typeface="Calibri" charset="0"/>
              </a:rPr>
              <a:t>Probes have been disassembled then reinstalled *after* the </a:t>
            </a:r>
            <a:r>
              <a:rPr lang="en-US" sz="1600" dirty="0" smtClean="0">
                <a:solidFill>
                  <a:srgbClr val="E7E6E6">
                    <a:lumMod val="50000"/>
                  </a:srgbClr>
                </a:solidFill>
                <a:latin typeface="Calibri" charset="0"/>
              </a:rPr>
              <a:t>calibration (for welding access) </a:t>
            </a:r>
            <a:br>
              <a:rPr lang="en-US" sz="1600" dirty="0" smtClean="0">
                <a:solidFill>
                  <a:srgbClr val="E7E6E6">
                    <a:lumMod val="50000"/>
                  </a:srgbClr>
                </a:solidFill>
                <a:latin typeface="Calibri" charset="0"/>
              </a:rPr>
            </a:br>
            <a:r>
              <a:rPr lang="en-US" sz="1600" dirty="0" smtClean="0">
                <a:solidFill>
                  <a:srgbClr val="E7E6E6">
                    <a:lumMod val="50000"/>
                  </a:srgbClr>
                </a:solidFill>
                <a:latin typeface="Calibri" charset="0"/>
                <a:sym typeface="Wingdings" panose="05000000000000000000" pitchFamily="2" charset="2"/>
              </a:rPr>
              <a:t> </a:t>
            </a:r>
            <a:r>
              <a:rPr lang="en-US" sz="1600" dirty="0">
                <a:solidFill>
                  <a:srgbClr val="E7E6E6">
                    <a:lumMod val="50000"/>
                  </a:srgbClr>
                </a:solidFill>
                <a:latin typeface="Calibri" charset="0"/>
                <a:sym typeface="Wingdings" panose="05000000000000000000" pitchFamily="2" charset="2"/>
              </a:rPr>
              <a:t>mechanical error </a:t>
            </a:r>
            <a:r>
              <a:rPr lang="en-US" sz="1600" dirty="0" smtClean="0">
                <a:solidFill>
                  <a:srgbClr val="E7E6E6">
                    <a:lumMod val="50000"/>
                  </a:srgbClr>
                </a:solidFill>
                <a:latin typeface="Calibri" charset="0"/>
                <a:sym typeface="Wingdings" panose="05000000000000000000" pitchFamily="2" charset="2"/>
              </a:rPr>
              <a:t>between 1</a:t>
            </a:r>
            <a:r>
              <a:rPr lang="en-US" sz="1600" baseline="30000" dirty="0" smtClean="0">
                <a:solidFill>
                  <a:srgbClr val="E7E6E6">
                    <a:lumMod val="50000"/>
                  </a:srgbClr>
                </a:solidFill>
                <a:latin typeface="Calibri" charset="0"/>
                <a:sym typeface="Wingdings" panose="05000000000000000000" pitchFamily="2" charset="2"/>
              </a:rPr>
              <a:t>st</a:t>
            </a:r>
            <a:r>
              <a:rPr lang="en-US" sz="1600" dirty="0" smtClean="0">
                <a:solidFill>
                  <a:srgbClr val="E7E6E6">
                    <a:lumMod val="50000"/>
                  </a:srgbClr>
                </a:solidFill>
                <a:latin typeface="Calibri" charset="0"/>
                <a:sym typeface="Wingdings" panose="05000000000000000000" pitchFamily="2" charset="2"/>
              </a:rPr>
              <a:t> and 2</a:t>
            </a:r>
            <a:r>
              <a:rPr lang="en-US" sz="1600" baseline="30000" dirty="0" smtClean="0">
                <a:solidFill>
                  <a:srgbClr val="E7E6E6">
                    <a:lumMod val="50000"/>
                  </a:srgbClr>
                </a:solidFill>
                <a:latin typeface="Calibri" charset="0"/>
                <a:sym typeface="Wingdings" panose="05000000000000000000" pitchFamily="2" charset="2"/>
              </a:rPr>
              <a:t>nd</a:t>
            </a:r>
            <a:r>
              <a:rPr lang="en-US" sz="1600" dirty="0" smtClean="0">
                <a:solidFill>
                  <a:srgbClr val="E7E6E6">
                    <a:lumMod val="50000"/>
                  </a:srgbClr>
                </a:solidFill>
                <a:latin typeface="Calibri" charset="0"/>
                <a:sym typeface="Wingdings" panose="05000000000000000000" pitchFamily="2" charset="2"/>
              </a:rPr>
              <a:t> assembly?</a:t>
            </a:r>
            <a:endParaRPr lang="en-US" sz="1600" dirty="0">
              <a:solidFill>
                <a:srgbClr val="E7E6E6">
                  <a:lumMod val="50000"/>
                </a:srgbClr>
              </a:solidFill>
              <a:latin typeface="Calibri" charset="0"/>
              <a:sym typeface="Wingdings" panose="05000000000000000000" pitchFamily="2" charset="2"/>
            </a:endParaRPr>
          </a:p>
        </p:txBody>
      </p:sp>
      <p:pic>
        <p:nvPicPr>
          <p:cNvPr id="37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67" t="12065" r="10931" b="4702"/>
          <a:stretch/>
        </p:blipFill>
        <p:spPr bwMode="auto">
          <a:xfrm>
            <a:off x="523240" y="2204864"/>
            <a:ext cx="3103880" cy="2953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Connecteur droit avec flèche 11"/>
          <p:cNvCxnSpPr/>
          <p:nvPr/>
        </p:nvCxnSpPr>
        <p:spPr>
          <a:xfrm>
            <a:off x="1249680" y="2194560"/>
            <a:ext cx="0" cy="44294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815340" y="2637507"/>
            <a:ext cx="5715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ZoneTexte 37"/>
          <p:cNvSpPr txBox="1"/>
          <p:nvPr/>
        </p:nvSpPr>
        <p:spPr>
          <a:xfrm>
            <a:off x="1386839" y="2089448"/>
            <a:ext cx="10278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900" dirty="0" smtClean="0">
                <a:solidFill>
                  <a:schemeClr val="accent1"/>
                </a:solidFill>
              </a:rPr>
              <a:t>Probe </a:t>
            </a:r>
            <a:r>
              <a:rPr lang="fr-FR" sz="900" dirty="0" err="1" smtClean="0">
                <a:solidFill>
                  <a:schemeClr val="accent1"/>
                </a:solidFill>
              </a:rPr>
              <a:t>head</a:t>
            </a:r>
            <a:r>
              <a:rPr lang="fr-FR" sz="900" dirty="0" smtClean="0">
                <a:solidFill>
                  <a:schemeClr val="accent1"/>
                </a:solidFill>
              </a:rPr>
              <a:t> </a:t>
            </a:r>
            <a:r>
              <a:rPr lang="fr-FR" sz="900" dirty="0" err="1" smtClean="0">
                <a:solidFill>
                  <a:schemeClr val="accent1"/>
                </a:solidFill>
              </a:rPr>
              <a:t>depth</a:t>
            </a:r>
            <a:endParaRPr lang="en-GB" sz="900" dirty="0">
              <a:solidFill>
                <a:schemeClr val="accent1"/>
              </a:solidFill>
            </a:endParaRPr>
          </a:p>
        </p:txBody>
      </p:sp>
      <p:sp>
        <p:nvSpPr>
          <p:cNvPr id="44" name="ZoneTexte 43"/>
          <p:cNvSpPr txBox="1"/>
          <p:nvPr/>
        </p:nvSpPr>
        <p:spPr>
          <a:xfrm>
            <a:off x="1348740" y="2521597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900" dirty="0" smtClean="0">
                <a:solidFill>
                  <a:schemeClr val="accent1"/>
                </a:solidFill>
              </a:rPr>
              <a:t>0</a:t>
            </a:r>
            <a:endParaRPr lang="en-GB" sz="9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74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6624"/>
            <a:ext cx="4564380" cy="5953256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07440" y="221441"/>
            <a:ext cx="7955279" cy="328666"/>
          </a:xfrm>
        </p:spPr>
        <p:txBody>
          <a:bodyPr/>
          <a:lstStyle/>
          <a:p>
            <a:r>
              <a:rPr lang="fr-FR" sz="1800" dirty="0" smtClean="0"/>
              <a:t>How Q2 voltage probe calibration </a:t>
            </a:r>
            <a:r>
              <a:rPr lang="fr-FR" sz="1800" dirty="0" err="1" smtClean="0"/>
              <a:t>should</a:t>
            </a:r>
            <a:r>
              <a:rPr lang="fr-FR" sz="1800" dirty="0" smtClean="0"/>
              <a:t> </a:t>
            </a:r>
            <a:r>
              <a:rPr lang="fr-FR" sz="1800" dirty="0" err="1" smtClean="0"/>
              <a:t>be</a:t>
            </a:r>
            <a:r>
              <a:rPr lang="fr-FR" sz="1800" dirty="0" smtClean="0"/>
              <a:t> </a:t>
            </a:r>
            <a:r>
              <a:rPr lang="fr-FR" sz="1800" dirty="0" err="1" smtClean="0"/>
              <a:t>modified</a:t>
            </a:r>
            <a:r>
              <a:rPr lang="fr-FR" sz="1800" dirty="0" smtClean="0"/>
              <a:t> to match Q1 and Q4?</a:t>
            </a:r>
            <a:endParaRPr lang="en-GB" sz="180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15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4564380" y="848091"/>
            <a:ext cx="4495800" cy="1729409"/>
          </a:xfrm>
        </p:spPr>
        <p:txBody>
          <a:bodyPr/>
          <a:lstStyle/>
          <a:p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similar</a:t>
            </a:r>
            <a:r>
              <a:rPr lang="fr-FR" dirty="0" smtClean="0"/>
              <a:t> </a:t>
            </a:r>
            <a:r>
              <a:rPr lang="fr-FR" dirty="0" err="1" smtClean="0"/>
              <a:t>shots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Friday 13/09</a:t>
            </a:r>
          </a:p>
          <a:p>
            <a:endParaRPr lang="fr-FR" dirty="0"/>
          </a:p>
          <a:p>
            <a:r>
              <a:rPr lang="fr-FR" dirty="0" smtClean="0"/>
              <a:t>Voltages </a:t>
            </a:r>
            <a:r>
              <a:rPr lang="fr-FR" dirty="0" err="1" smtClean="0"/>
              <a:t>compared</a:t>
            </a:r>
            <a:r>
              <a:rPr lang="fr-FR" dirty="0" smtClean="0"/>
              <a:t> </a:t>
            </a:r>
            <a:r>
              <a:rPr lang="fr-FR" dirty="0" err="1" smtClean="0"/>
              <a:t>btw</a:t>
            </a:r>
            <a:r>
              <a:rPr lang="fr-FR" dirty="0" smtClean="0"/>
              <a:t> Q2 and Q4 </a:t>
            </a:r>
            <a:r>
              <a:rPr lang="fr-FR" dirty="0" err="1" smtClean="0"/>
              <a:t>during</a:t>
            </a:r>
            <a:r>
              <a:rPr lang="fr-FR" dirty="0" smtClean="0"/>
              <a:t> 4.06 </a:t>
            </a:r>
            <a:r>
              <a:rPr lang="fr-FR" dirty="0"/>
              <a:t>et 4.16 </a:t>
            </a:r>
            <a:r>
              <a:rPr lang="fr-FR" dirty="0" smtClean="0"/>
              <a:t>for pulses 55108 to 55114</a:t>
            </a:r>
          </a:p>
          <a:p>
            <a:pPr lvl="1"/>
            <a:r>
              <a:rPr lang="fr-FR" dirty="0" err="1" smtClean="0"/>
              <a:t>Caveat</a:t>
            </a:r>
            <a:r>
              <a:rPr lang="fr-FR" dirty="0" smtClean="0"/>
              <a:t>: VSWR not </a:t>
            </a:r>
            <a:r>
              <a:rPr lang="fr-FR" dirty="0" err="1" smtClean="0"/>
              <a:t>exactly</a:t>
            </a:r>
            <a:r>
              <a:rPr lang="fr-FR" dirty="0" smtClean="0"/>
              <a:t> </a:t>
            </a:r>
            <a:r>
              <a:rPr lang="fr-FR" dirty="0" err="1" smtClean="0"/>
              <a:t>identical</a:t>
            </a:r>
            <a:r>
              <a:rPr lang="fr-FR" dirty="0"/>
              <a:t> 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(</a:t>
            </a:r>
            <a:r>
              <a:rPr lang="fr-FR" dirty="0" err="1" smtClean="0"/>
              <a:t>frozen</a:t>
            </a:r>
            <a:r>
              <a:rPr lang="fr-FR" dirty="0" smtClean="0"/>
              <a:t> </a:t>
            </a:r>
            <a:r>
              <a:rPr lang="fr-FR" dirty="0" err="1" smtClean="0"/>
              <a:t>capacitor</a:t>
            </a:r>
            <a:r>
              <a:rPr lang="fr-FR" dirty="0" smtClean="0"/>
              <a:t> positions)</a:t>
            </a:r>
            <a:endParaRPr lang="en-GB" dirty="0"/>
          </a:p>
        </p:txBody>
      </p:sp>
      <p:graphicFrame>
        <p:nvGraphicFramePr>
          <p:cNvPr id="8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8099479"/>
              </p:ext>
            </p:extLst>
          </p:nvPr>
        </p:nvGraphicFramePr>
        <p:xfrm>
          <a:off x="4679579" y="2575112"/>
          <a:ext cx="4312023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2706"/>
                <a:gridCol w="793119"/>
                <a:gridCol w="948099"/>
                <a:gridCol w="948099"/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V</a:t>
                      </a:r>
                      <a:r>
                        <a:rPr lang="fr-FR" baseline="-25000" dirty="0" smtClean="0"/>
                        <a:t>Q2</a:t>
                      </a:r>
                      <a:endParaRPr lang="en-GB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V</a:t>
                      </a:r>
                      <a:r>
                        <a:rPr lang="fr-FR" baseline="-25000" dirty="0" smtClean="0"/>
                        <a:t>Q4</a:t>
                      </a:r>
                      <a:endParaRPr lang="en-GB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V</a:t>
                      </a:r>
                      <a:r>
                        <a:rPr lang="fr-FR" baseline="-25000" dirty="0" smtClean="0"/>
                        <a:t>Q2</a:t>
                      </a:r>
                      <a:r>
                        <a:rPr lang="fr-FR" dirty="0" smtClean="0"/>
                        <a:t>/V</a:t>
                      </a:r>
                      <a:r>
                        <a:rPr lang="fr-FR" baseline="-25000" dirty="0" smtClean="0"/>
                        <a:t>Q4</a:t>
                      </a:r>
                      <a:endParaRPr lang="en-GB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Gauche Haut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11.95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1.25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Gauche Bas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19.9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16.1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1.23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Droit Haut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16.7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12.3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1.35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Droit Bas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13.9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16.5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0.84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Espace réservé du texte 3"/>
          <p:cNvSpPr txBox="1">
            <a:spLocks/>
          </p:cNvSpPr>
          <p:nvPr/>
        </p:nvSpPr>
        <p:spPr>
          <a:xfrm>
            <a:off x="5821680" y="4628069"/>
            <a:ext cx="3198374" cy="645010"/>
          </a:xfrm>
          <a:prstGeom prst="rect">
            <a:avLst/>
          </a:prstGeom>
          <a:solidFill>
            <a:schemeClr val="bg2">
              <a:alpha val="80000"/>
            </a:schemeClr>
          </a:solidFill>
        </p:spPr>
        <p:txBody>
          <a:bodyPr vert="horz" wrap="square" lIns="127723" tIns="63862" rIns="127723" bIns="63862" rtlCol="0">
            <a:spAutoFit/>
          </a:bodyPr>
          <a:lstStyle>
            <a:lvl1pPr marL="0" indent="0" algn="l" defTabSz="957925" rtl="0" eaLnBrk="1" latinLnBrk="0" hangingPunct="1">
              <a:lnSpc>
                <a:spcPct val="90000"/>
              </a:lnSpc>
              <a:spcBef>
                <a:spcPts val="1048"/>
              </a:spcBef>
              <a:buClr>
                <a:srgbClr val="548235"/>
              </a:buClr>
              <a:buSzPct val="80000"/>
              <a:buFontTx/>
              <a:buNone/>
              <a:defRPr sz="1800" b="1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18444" indent="-239481" algn="l" defTabSz="957925" rtl="0" eaLnBrk="1" latinLnBrk="0" hangingPunct="1">
              <a:lnSpc>
                <a:spcPct val="90000"/>
              </a:lnSpc>
              <a:spcBef>
                <a:spcPts val="524"/>
              </a:spcBef>
              <a:buClr>
                <a:srgbClr val="548235"/>
              </a:buClr>
              <a:buFont typeface="Calibri" panose="020F0502020204030204" pitchFamily="34" charset="0"/>
              <a:buChar char="-"/>
              <a:defRPr sz="16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97407" indent="-239481" algn="l" defTabSz="957925" rtl="0" eaLnBrk="1" latinLnBrk="0" hangingPunct="1">
              <a:lnSpc>
                <a:spcPct val="90000"/>
              </a:lnSpc>
              <a:spcBef>
                <a:spcPts val="524"/>
              </a:spcBef>
              <a:buClr>
                <a:srgbClr val="548235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76370" indent="-239481" algn="l" defTabSz="957925" rtl="0" eaLnBrk="1" latinLnBrk="0" hangingPunct="1">
              <a:lnSpc>
                <a:spcPct val="90000"/>
              </a:lnSpc>
              <a:spcBef>
                <a:spcPts val="524"/>
              </a:spcBef>
              <a:buClr>
                <a:srgbClr val="548235"/>
              </a:buClr>
              <a:buFont typeface="Calibri" panose="020F0502020204030204" pitchFamily="34" charset="0"/>
              <a:buChar char="-"/>
              <a:defRPr sz="12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155332" indent="-239481" algn="l" defTabSz="957925" rtl="0" eaLnBrk="1" latinLnBrk="0" hangingPunct="1">
              <a:lnSpc>
                <a:spcPct val="90000"/>
              </a:lnSpc>
              <a:spcBef>
                <a:spcPts val="524"/>
              </a:spcBef>
              <a:buClr>
                <a:srgbClr val="548235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634295" indent="-239481" algn="l" defTabSz="957925" rtl="0" eaLnBrk="1" latinLnBrk="0" hangingPunct="1">
              <a:lnSpc>
                <a:spcPct val="90000"/>
              </a:lnSpc>
              <a:spcBef>
                <a:spcPts val="524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13258" indent="-239481" algn="l" defTabSz="957925" rtl="0" eaLnBrk="1" latinLnBrk="0" hangingPunct="1">
              <a:lnSpc>
                <a:spcPct val="90000"/>
              </a:lnSpc>
              <a:spcBef>
                <a:spcPts val="524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92220" indent="-239481" algn="l" defTabSz="957925" rtl="0" eaLnBrk="1" latinLnBrk="0" hangingPunct="1">
              <a:lnSpc>
                <a:spcPct val="90000"/>
              </a:lnSpc>
              <a:spcBef>
                <a:spcPts val="524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1183" indent="-239481" algn="l" defTabSz="957925" rtl="0" eaLnBrk="1" latinLnBrk="0" hangingPunct="1">
              <a:lnSpc>
                <a:spcPct val="90000"/>
              </a:lnSpc>
              <a:spcBef>
                <a:spcPts val="524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V</a:t>
            </a:r>
            <a:r>
              <a:rPr lang="fr-FR" baseline="-25000" dirty="0" smtClean="0"/>
              <a:t>Q2</a:t>
            </a:r>
            <a:r>
              <a:rPr lang="fr-FR" dirty="0" smtClean="0"/>
              <a:t> ~ 1.25 x V</a:t>
            </a:r>
            <a:r>
              <a:rPr lang="fr-FR" baseline="-25000" dirty="0" smtClean="0"/>
              <a:t>Q4</a:t>
            </a:r>
            <a:r>
              <a:rPr lang="fr-FR" dirty="0" smtClean="0"/>
              <a:t> pour 3 sondes</a:t>
            </a:r>
          </a:p>
          <a:p>
            <a:r>
              <a:rPr lang="fr-FR" sz="1000" dirty="0" smtClean="0"/>
              <a:t>NB: 20log</a:t>
            </a:r>
            <a:r>
              <a:rPr lang="fr-FR" sz="1000" baseline="-25000" dirty="0" smtClean="0"/>
              <a:t>10</a:t>
            </a:r>
            <a:r>
              <a:rPr lang="fr-FR" sz="1000" dirty="0" smtClean="0"/>
              <a:t>(1.25) = 1.94 dB</a:t>
            </a:r>
            <a:endParaRPr lang="en-GB" sz="1000" dirty="0" smtClean="0"/>
          </a:p>
        </p:txBody>
      </p:sp>
      <p:sp>
        <p:nvSpPr>
          <p:cNvPr id="10" name="Espace réservé du texte 3"/>
          <p:cNvSpPr txBox="1">
            <a:spLocks/>
          </p:cNvSpPr>
          <p:nvPr/>
        </p:nvSpPr>
        <p:spPr>
          <a:xfrm>
            <a:off x="4091940" y="5435789"/>
            <a:ext cx="4928114" cy="700410"/>
          </a:xfrm>
          <a:prstGeom prst="rect">
            <a:avLst/>
          </a:prstGeom>
          <a:solidFill>
            <a:schemeClr val="bg2">
              <a:alpha val="80000"/>
            </a:schemeClr>
          </a:solidFill>
        </p:spPr>
        <p:txBody>
          <a:bodyPr vert="horz" wrap="square" lIns="127723" tIns="63862" rIns="127723" bIns="63862" rtlCol="0">
            <a:spAutoFit/>
          </a:bodyPr>
          <a:lstStyle>
            <a:lvl1pPr marL="0" indent="0" algn="l" defTabSz="957925" rtl="0" eaLnBrk="1" latinLnBrk="0" hangingPunct="1">
              <a:lnSpc>
                <a:spcPct val="90000"/>
              </a:lnSpc>
              <a:spcBef>
                <a:spcPts val="1048"/>
              </a:spcBef>
              <a:buClr>
                <a:srgbClr val="548235"/>
              </a:buClr>
              <a:buSzPct val="80000"/>
              <a:buFontTx/>
              <a:buNone/>
              <a:defRPr sz="1800" b="1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18444" indent="-239481" algn="l" defTabSz="957925" rtl="0" eaLnBrk="1" latinLnBrk="0" hangingPunct="1">
              <a:lnSpc>
                <a:spcPct val="90000"/>
              </a:lnSpc>
              <a:spcBef>
                <a:spcPts val="524"/>
              </a:spcBef>
              <a:buClr>
                <a:srgbClr val="548235"/>
              </a:buClr>
              <a:buFont typeface="Calibri" panose="020F0502020204030204" pitchFamily="34" charset="0"/>
              <a:buChar char="-"/>
              <a:defRPr sz="16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97407" indent="-239481" algn="l" defTabSz="957925" rtl="0" eaLnBrk="1" latinLnBrk="0" hangingPunct="1">
              <a:lnSpc>
                <a:spcPct val="90000"/>
              </a:lnSpc>
              <a:spcBef>
                <a:spcPts val="524"/>
              </a:spcBef>
              <a:buClr>
                <a:srgbClr val="548235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76370" indent="-239481" algn="l" defTabSz="957925" rtl="0" eaLnBrk="1" latinLnBrk="0" hangingPunct="1">
              <a:lnSpc>
                <a:spcPct val="90000"/>
              </a:lnSpc>
              <a:spcBef>
                <a:spcPts val="524"/>
              </a:spcBef>
              <a:buClr>
                <a:srgbClr val="548235"/>
              </a:buClr>
              <a:buFont typeface="Calibri" panose="020F0502020204030204" pitchFamily="34" charset="0"/>
              <a:buChar char="-"/>
              <a:defRPr sz="12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155332" indent="-239481" algn="l" defTabSz="957925" rtl="0" eaLnBrk="1" latinLnBrk="0" hangingPunct="1">
              <a:lnSpc>
                <a:spcPct val="90000"/>
              </a:lnSpc>
              <a:spcBef>
                <a:spcPts val="524"/>
              </a:spcBef>
              <a:buClr>
                <a:srgbClr val="548235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634295" indent="-239481" algn="l" defTabSz="957925" rtl="0" eaLnBrk="1" latinLnBrk="0" hangingPunct="1">
              <a:lnSpc>
                <a:spcPct val="90000"/>
              </a:lnSpc>
              <a:spcBef>
                <a:spcPts val="524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13258" indent="-239481" algn="l" defTabSz="957925" rtl="0" eaLnBrk="1" latinLnBrk="0" hangingPunct="1">
              <a:lnSpc>
                <a:spcPct val="90000"/>
              </a:lnSpc>
              <a:spcBef>
                <a:spcPts val="524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92220" indent="-239481" algn="l" defTabSz="957925" rtl="0" eaLnBrk="1" latinLnBrk="0" hangingPunct="1">
              <a:lnSpc>
                <a:spcPct val="90000"/>
              </a:lnSpc>
              <a:spcBef>
                <a:spcPts val="524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1183" indent="-239481" algn="l" defTabSz="957925" rtl="0" eaLnBrk="1" latinLnBrk="0" hangingPunct="1">
              <a:lnSpc>
                <a:spcPct val="90000"/>
              </a:lnSpc>
              <a:spcBef>
                <a:spcPts val="524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Correction proposée: </a:t>
            </a:r>
            <a:r>
              <a:rPr lang="fr-FR" dirty="0" smtClean="0">
                <a:sym typeface="Wingdings" panose="05000000000000000000" pitchFamily="2" charset="2"/>
              </a:rPr>
              <a:t>-1.94 dB pour ces 3 sondes</a:t>
            </a:r>
          </a:p>
          <a:p>
            <a:r>
              <a:rPr lang="fr-FR" sz="1400" dirty="0" smtClean="0">
                <a:sym typeface="Wingdings" panose="05000000000000000000" pitchFamily="2" charset="2"/>
              </a:rPr>
              <a:t> Erreur de positionnement équivalent à ~ 0.6 mm (crédible)</a:t>
            </a:r>
            <a:endParaRPr lang="fr-FR" sz="1400" dirty="0" smtClean="0"/>
          </a:p>
        </p:txBody>
      </p:sp>
    </p:spTree>
    <p:extLst>
      <p:ext uri="{BB962C8B-B14F-4D97-AF65-F5344CB8AC3E}">
        <p14:creationId xmlns:p14="http://schemas.microsoft.com/office/powerpoint/2010/main" val="345178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07440" y="196179"/>
            <a:ext cx="7823199" cy="379192"/>
          </a:xfrm>
        </p:spPr>
        <p:txBody>
          <a:bodyPr/>
          <a:lstStyle/>
          <a:p>
            <a:r>
              <a:rPr lang="en-US" dirty="0" smtClean="0"/>
              <a:t>Test of the proposed modification (to be validated)</a:t>
            </a:r>
            <a:endParaRPr lang="en-US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en-US" sz="100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16</a:t>
            </a:fld>
            <a:endParaRPr lang="en-US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2"/>
          </p:nvPr>
        </p:nvSpPr>
        <p:spPr>
          <a:xfrm>
            <a:off x="4437283" y="999067"/>
            <a:ext cx="4706717" cy="5416573"/>
          </a:xfrm>
        </p:spPr>
        <p:txBody>
          <a:bodyPr/>
          <a:lstStyle/>
          <a:p>
            <a:r>
              <a:rPr lang="en-US" dirty="0" smtClean="0"/>
              <a:t>#55144 vs #55145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ym typeface="Wingdings" panose="05000000000000000000" pitchFamily="2" charset="2"/>
              </a:rPr>
              <a:t> Q2 </a:t>
            </a:r>
            <a:r>
              <a:rPr lang="en-US" sz="1600" dirty="0" err="1" smtClean="0">
                <a:sym typeface="Wingdings" panose="05000000000000000000" pitchFamily="2" charset="2"/>
              </a:rPr>
              <a:t>Rc</a:t>
            </a:r>
            <a:r>
              <a:rPr lang="en-US" sz="1600" dirty="0" smtClean="0">
                <a:sym typeface="Wingdings" panose="05000000000000000000" pitchFamily="2" charset="2"/>
              </a:rPr>
              <a:t> increase </a:t>
            </a:r>
            <a:r>
              <a:rPr lang="en-US" sz="1400" dirty="0" smtClean="0">
                <a:sym typeface="Wingdings" panose="05000000000000000000" pitchFamily="2" charset="2"/>
              </a:rPr>
              <a:t>(consequence of reduced voltages)</a:t>
            </a:r>
            <a:r>
              <a:rPr lang="en-US" sz="1600" dirty="0" smtClean="0">
                <a:sym typeface="Wingdings" panose="05000000000000000000" pitchFamily="2" charset="2"/>
              </a:rPr>
              <a:t/>
            </a:r>
            <a:br>
              <a:rPr lang="en-US" sz="1600" dirty="0" smtClean="0">
                <a:sym typeface="Wingdings" panose="05000000000000000000" pitchFamily="2" charset="2"/>
              </a:rPr>
            </a:br>
            <a:r>
              <a:rPr lang="en-US" sz="1600" dirty="0" smtClean="0">
                <a:sym typeface="Wingdings" panose="05000000000000000000" pitchFamily="2" charset="2"/>
              </a:rPr>
              <a:t> No more power regulation and power ~ Q4</a:t>
            </a:r>
          </a:p>
          <a:p>
            <a:pPr>
              <a:lnSpc>
                <a:spcPct val="150000"/>
              </a:lnSpc>
            </a:pPr>
            <a:endParaRPr lang="en-US" sz="1600" dirty="0" smtClean="0"/>
          </a:p>
          <a:p>
            <a:pPr>
              <a:lnSpc>
                <a:spcPct val="150000"/>
              </a:lnSpc>
            </a:pPr>
            <a:r>
              <a:rPr lang="en-US" sz="1600" dirty="0" smtClean="0"/>
              <a:t>Risks: </a:t>
            </a:r>
            <a:r>
              <a:rPr lang="en-US" sz="1400" b="0" dirty="0" smtClean="0"/>
              <a:t>If the cause of voltage differences between Q2 and other antennas is different than a pure calibration problem, it may increase capacitor voltages and currents to: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 smtClean="0"/>
              <a:t>27 kV </a:t>
            </a:r>
            <a:r>
              <a:rPr lang="en-US" sz="1400" dirty="0" smtClean="0">
                <a:sym typeface="Wingdings" panose="05000000000000000000" pitchFamily="2" charset="2"/>
              </a:rPr>
              <a:t>x 1.25 = 33.8 kV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sym typeface="Wingdings" panose="05000000000000000000" pitchFamily="2" charset="2"/>
              </a:rPr>
              <a:t> 915 A x 1.25 = 1143.8 A</a:t>
            </a:r>
            <a:endParaRPr lang="en-US" dirty="0" smtClean="0"/>
          </a:p>
          <a:p>
            <a:pPr lvl="0"/>
            <a:endParaRPr lang="en-US" sz="1600" dirty="0" smtClean="0">
              <a:solidFill>
                <a:srgbClr val="E7E6E6">
                  <a:lumMod val="50000"/>
                </a:srgbClr>
              </a:solidFill>
            </a:endParaRPr>
          </a:p>
          <a:p>
            <a:pPr lvl="0"/>
            <a:r>
              <a:rPr lang="en-US" sz="1600" dirty="0" smtClean="0">
                <a:solidFill>
                  <a:srgbClr val="E7E6E6">
                    <a:lumMod val="50000"/>
                  </a:srgbClr>
                </a:solidFill>
              </a:rPr>
              <a:t>Eventually: </a:t>
            </a:r>
            <a:r>
              <a:rPr lang="en-US" sz="1400" b="0" dirty="0" smtClean="0">
                <a:solidFill>
                  <a:srgbClr val="E7E6E6">
                    <a:lumMod val="50000"/>
                  </a:srgbClr>
                </a:solidFill>
              </a:rPr>
              <a:t>Measurements could be performed during S4 at low RF power on two antennas (side by side) with machine under vacuum. </a:t>
            </a:r>
            <a:endParaRPr lang="en-US" sz="1600" b="0" dirty="0" smtClean="0">
              <a:solidFill>
                <a:srgbClr val="E7E6E6">
                  <a:lumMod val="50000"/>
                </a:srgbClr>
              </a:solidFill>
            </a:endParaRPr>
          </a:p>
          <a:p>
            <a:endParaRPr lang="en-US" dirty="0" smtClean="0"/>
          </a:p>
          <a:p>
            <a:r>
              <a:rPr lang="en-US" u="sng" dirty="0" smtClean="0"/>
              <a:t>Conclusion</a:t>
            </a:r>
            <a:r>
              <a:rPr lang="en-US" dirty="0" smtClean="0"/>
              <a:t>: </a:t>
            </a:r>
            <a:r>
              <a:rPr lang="en-US" b="0" dirty="0" smtClean="0"/>
              <a:t>validation of this modification?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800100"/>
            <a:ext cx="4257560" cy="6057900"/>
          </a:xfrm>
          <a:prstGeom prst="rect">
            <a:avLst/>
          </a:prstGeom>
        </p:spPr>
      </p:pic>
      <p:cxnSp>
        <p:nvCxnSpPr>
          <p:cNvPr id="9" name="Connecteur droit avec flèche 8"/>
          <p:cNvCxnSpPr/>
          <p:nvPr/>
        </p:nvCxnSpPr>
        <p:spPr>
          <a:xfrm flipV="1">
            <a:off x="2621280" y="4853940"/>
            <a:ext cx="0" cy="20574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 flipV="1">
            <a:off x="2705100" y="3322320"/>
            <a:ext cx="0" cy="20574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430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07440" y="60757"/>
            <a:ext cx="7724139" cy="650036"/>
          </a:xfrm>
        </p:spPr>
        <p:txBody>
          <a:bodyPr/>
          <a:lstStyle/>
          <a:p>
            <a:r>
              <a:rPr lang="fr-FR" dirty="0" smtClean="0"/>
              <a:t>Quelle puissance peut on atteindre?</a:t>
            </a:r>
            <a:endParaRPr lang="en-GB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17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698924" y="921751"/>
            <a:ext cx="7886700" cy="652191"/>
          </a:xfrm>
        </p:spPr>
        <p:txBody>
          <a:bodyPr/>
          <a:lstStyle/>
          <a:p>
            <a:r>
              <a:rPr lang="fr-FR" dirty="0" smtClean="0"/>
              <a:t>Si on prend comme référence Q4</a:t>
            </a:r>
          </a:p>
          <a:p>
            <a:pPr lvl="1"/>
            <a:r>
              <a:rPr lang="fr-FR" dirty="0" smtClean="0"/>
              <a:t>2 MW / </a:t>
            </a:r>
            <a:r>
              <a:rPr lang="fr-FR" dirty="0" err="1" smtClean="0"/>
              <a:t>ant</a:t>
            </a:r>
            <a:r>
              <a:rPr lang="fr-FR" dirty="0" smtClean="0"/>
              <a:t> possible si </a:t>
            </a:r>
            <a:r>
              <a:rPr lang="fr-FR" dirty="0" err="1" smtClean="0"/>
              <a:t>Rc</a:t>
            </a:r>
            <a:r>
              <a:rPr lang="fr-FR" dirty="0" smtClean="0"/>
              <a:t> &gt; 1.6 Ohm soit 6 MW pour 3 antennes</a:t>
            </a:r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7558" y="2255519"/>
            <a:ext cx="6387041" cy="3832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Connecteur droit 6"/>
          <p:cNvCxnSpPr/>
          <p:nvPr/>
        </p:nvCxnSpPr>
        <p:spPr>
          <a:xfrm flipV="1">
            <a:off x="1569720" y="3284220"/>
            <a:ext cx="3931920" cy="2324100"/>
          </a:xfrm>
          <a:prstGeom prst="line">
            <a:avLst/>
          </a:prstGeom>
          <a:ln w="38100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 rot="19799136">
            <a:off x="1943856" y="4273481"/>
            <a:ext cx="24815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200" dirty="0" smtClean="0">
                <a:solidFill>
                  <a:schemeClr val="accent3"/>
                </a:solidFill>
              </a:rPr>
              <a:t>Power </a:t>
            </a:r>
            <a:r>
              <a:rPr lang="fr-FR" sz="1200" dirty="0" err="1" smtClean="0">
                <a:solidFill>
                  <a:schemeClr val="accent3"/>
                </a:solidFill>
              </a:rPr>
              <a:t>regulation</a:t>
            </a:r>
            <a:r>
              <a:rPr lang="fr-FR" sz="1200" dirty="0" smtClean="0">
                <a:solidFill>
                  <a:schemeClr val="accent3"/>
                </a:solidFill>
              </a:rPr>
              <a:t> </a:t>
            </a:r>
            <a:r>
              <a:rPr lang="fr-FR" sz="1200" dirty="0" err="1" smtClean="0">
                <a:solidFill>
                  <a:schemeClr val="accent3"/>
                </a:solidFill>
              </a:rPr>
              <a:t>limit</a:t>
            </a:r>
            <a:r>
              <a:rPr lang="fr-FR" sz="1200" dirty="0" smtClean="0">
                <a:solidFill>
                  <a:schemeClr val="accent3"/>
                </a:solidFill>
              </a:rPr>
              <a:t>: </a:t>
            </a:r>
            <a:r>
              <a:rPr lang="fr-FR" sz="1200" dirty="0" err="1" smtClean="0">
                <a:solidFill>
                  <a:schemeClr val="accent3"/>
                </a:solidFill>
              </a:rPr>
              <a:t>P</a:t>
            </a:r>
            <a:r>
              <a:rPr lang="fr-FR" sz="1200" baseline="-25000" dirty="0" err="1" smtClean="0">
                <a:solidFill>
                  <a:schemeClr val="accent3"/>
                </a:solidFill>
              </a:rPr>
              <a:t>max</a:t>
            </a:r>
            <a:r>
              <a:rPr lang="fr-FR" sz="1200" dirty="0" smtClean="0">
                <a:solidFill>
                  <a:schemeClr val="accent3"/>
                </a:solidFill>
              </a:rPr>
              <a:t>~ 1.2 </a:t>
            </a:r>
            <a:r>
              <a:rPr lang="fr-FR" sz="1200" dirty="0" err="1" smtClean="0">
                <a:solidFill>
                  <a:schemeClr val="accent3"/>
                </a:solidFill>
              </a:rPr>
              <a:t>R</a:t>
            </a:r>
            <a:r>
              <a:rPr lang="fr-FR" sz="1200" baseline="-25000" dirty="0" err="1" smtClean="0">
                <a:solidFill>
                  <a:schemeClr val="accent3"/>
                </a:solidFill>
              </a:rPr>
              <a:t>c</a:t>
            </a:r>
            <a:r>
              <a:rPr lang="fr-FR" sz="1200" dirty="0" smtClean="0">
                <a:solidFill>
                  <a:schemeClr val="accent3"/>
                </a:solidFill>
              </a:rPr>
              <a:t> </a:t>
            </a:r>
            <a:endParaRPr lang="en-GB" sz="12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09712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52400" y="870204"/>
            <a:ext cx="5204460" cy="3122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64381" y="938202"/>
            <a:ext cx="4791646" cy="2874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07440" y="199577"/>
            <a:ext cx="6543039" cy="372396"/>
          </a:xfrm>
        </p:spPr>
        <p:txBody>
          <a:bodyPr/>
          <a:lstStyle/>
          <a:p>
            <a:r>
              <a:rPr lang="en-US" dirty="0" smtClean="0"/>
              <a:t>WEST Antenna Toroidal Phase Automatic Regulation</a:t>
            </a:r>
            <a:endParaRPr lang="en-US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en-US" sz="100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18</a:t>
            </a:fld>
            <a:endParaRPr lang="en-US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403860" y="4320271"/>
            <a:ext cx="8128424" cy="1667854"/>
          </a:xfrm>
        </p:spPr>
        <p:txBody>
          <a:bodyPr/>
          <a:lstStyle/>
          <a:p>
            <a:r>
              <a:rPr lang="en-US" dirty="0" smtClean="0"/>
              <a:t>Phase control started since #54626 (but not on all antennas/at the same time)</a:t>
            </a:r>
          </a:p>
          <a:p>
            <a:pPr lvl="1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OK for Q4</a:t>
            </a:r>
          </a:p>
          <a:p>
            <a:pPr lvl="1"/>
            <a:r>
              <a:rPr lang="en-US" dirty="0" smtClean="0">
                <a:solidFill>
                  <a:schemeClr val="accent4"/>
                </a:solidFill>
              </a:rPr>
              <a:t>Better control for Q2</a:t>
            </a:r>
          </a:p>
          <a:p>
            <a:pPr lvl="1"/>
            <a:r>
              <a:rPr lang="en-US" dirty="0" smtClean="0">
                <a:solidFill>
                  <a:schemeClr val="accent3"/>
                </a:solidFill>
              </a:rPr>
              <a:t>Does not work on Q1 yet</a:t>
            </a:r>
          </a:p>
          <a:p>
            <a:pPr lvl="1"/>
            <a:endParaRPr lang="en-US" dirty="0">
              <a:solidFill>
                <a:schemeClr val="accent3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Conclusion</a:t>
            </a:r>
            <a:r>
              <a:rPr lang="en-US" b="0" dirty="0" smtClean="0">
                <a:solidFill>
                  <a:schemeClr val="tx1"/>
                </a:solidFill>
              </a:rPr>
              <a:t>: still margin for improvements. Need to update hardware.</a:t>
            </a:r>
            <a:endParaRPr lang="en-US" b="0" dirty="0">
              <a:solidFill>
                <a:schemeClr val="tx1"/>
              </a:solidFill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64381" y="938201"/>
            <a:ext cx="4791646" cy="2874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6643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07440" y="64156"/>
            <a:ext cx="7861299" cy="643239"/>
          </a:xfrm>
        </p:spPr>
        <p:txBody>
          <a:bodyPr/>
          <a:lstStyle/>
          <a:p>
            <a:r>
              <a:rPr lang="fr-FR" dirty="0" err="1" smtClean="0"/>
              <a:t>Impurity</a:t>
            </a:r>
            <a:r>
              <a:rPr lang="fr-FR" dirty="0" smtClean="0"/>
              <a:t> </a:t>
            </a:r>
            <a:r>
              <a:rPr lang="fr-FR" dirty="0" smtClean="0"/>
              <a:t>production vs </a:t>
            </a:r>
            <a:r>
              <a:rPr lang="fr-FR" dirty="0"/>
              <a:t>phase</a:t>
            </a:r>
            <a:br>
              <a:rPr lang="fr-FR" dirty="0"/>
            </a:br>
            <a:r>
              <a:rPr lang="fr-FR" dirty="0"/>
              <a:t>WEST #</a:t>
            </a:r>
            <a:r>
              <a:rPr lang="fr-FR" dirty="0" smtClean="0"/>
              <a:t>55192</a:t>
            </a:r>
            <a:endParaRPr lang="en-GB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19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6" name="Espace réservé du contenu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4589" y="3488540"/>
            <a:ext cx="3295971" cy="2432320"/>
          </a:xfrm>
          <a:prstGeom prst="rect">
            <a:avLst/>
          </a:prstGeom>
        </p:spPr>
      </p:pic>
      <p:pic>
        <p:nvPicPr>
          <p:cNvPr id="7" name="Espace réservé du contenu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088" y="796102"/>
            <a:ext cx="3598747" cy="2655759"/>
          </a:xfrm>
          <a:prstGeom prst="rect">
            <a:avLst/>
          </a:prstGeom>
        </p:spPr>
      </p:pic>
      <p:pic>
        <p:nvPicPr>
          <p:cNvPr id="8" name="Espace réservé du contenu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8909" y="789839"/>
            <a:ext cx="3607233" cy="2662022"/>
          </a:xfrm>
          <a:prstGeom prst="rect">
            <a:avLst/>
          </a:prstGeom>
        </p:spPr>
      </p:pic>
      <p:pic>
        <p:nvPicPr>
          <p:cNvPr id="9" name="Espace réservé du contenu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88" y="3488540"/>
            <a:ext cx="3295972" cy="2432320"/>
          </a:xfrm>
          <a:prstGeom prst="rect">
            <a:avLst/>
          </a:prstGeom>
        </p:spPr>
      </p:pic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498788" y="5836260"/>
            <a:ext cx="7886700" cy="898413"/>
          </a:xfrm>
        </p:spPr>
        <p:txBody>
          <a:bodyPr/>
          <a:lstStyle/>
          <a:p>
            <a:r>
              <a:rPr lang="fr-FR" dirty="0" err="1"/>
              <a:t>F</a:t>
            </a:r>
            <a:r>
              <a:rPr lang="fr-FR" dirty="0" err="1" smtClean="0"/>
              <a:t>ailure</a:t>
            </a:r>
            <a:r>
              <a:rPr lang="fr-FR" dirty="0" smtClean="0"/>
              <a:t> </a:t>
            </a:r>
            <a:r>
              <a:rPr lang="fr-FR" dirty="0"/>
              <a:t>in Q2 phase control leads </a:t>
            </a:r>
            <a:r>
              <a:rPr lang="fr-FR" dirty="0" smtClean="0"/>
              <a:t>to:</a:t>
            </a:r>
          </a:p>
          <a:p>
            <a:pPr lvl="1"/>
            <a:r>
              <a:rPr lang="fr-FR" dirty="0" err="1" smtClean="0"/>
              <a:t>Radiated</a:t>
            </a:r>
            <a:r>
              <a:rPr lang="fr-FR" dirty="0" smtClean="0"/>
              <a:t> power </a:t>
            </a:r>
            <a:r>
              <a:rPr lang="fr-FR" dirty="0" err="1" smtClean="0"/>
              <a:t>increase</a:t>
            </a:r>
            <a:endParaRPr lang="fr-FR" dirty="0" smtClean="0"/>
          </a:p>
          <a:p>
            <a:pPr lvl="1"/>
            <a:r>
              <a:rPr lang="fr-FR" dirty="0" smtClean="0"/>
              <a:t>WI </a:t>
            </a:r>
            <a:r>
              <a:rPr lang="fr-FR" dirty="0"/>
              <a:t>radiance </a:t>
            </a:r>
            <a:r>
              <a:rPr lang="fr-FR" dirty="0" err="1"/>
              <a:t>increase</a:t>
            </a:r>
            <a:r>
              <a:rPr lang="fr-FR" dirty="0"/>
              <a:t> </a:t>
            </a:r>
            <a:r>
              <a:rPr lang="fr-FR" dirty="0" smtClean="0"/>
              <a:t>on </a:t>
            </a:r>
            <a:r>
              <a:rPr lang="fr-FR" dirty="0" err="1" smtClean="0"/>
              <a:t>lateral</a:t>
            </a:r>
            <a:r>
              <a:rPr lang="fr-FR" dirty="0" smtClean="0"/>
              <a:t> </a:t>
            </a:r>
            <a:r>
              <a:rPr lang="fr-FR" dirty="0" err="1" smtClean="0"/>
              <a:t>limiters</a:t>
            </a:r>
            <a:r>
              <a:rPr lang="fr-FR" dirty="0" smtClean="0"/>
              <a:t> but not on divertor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1186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Contexte de la réunion</a:t>
            </a:r>
            <a:endParaRPr lang="en-GB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2"/>
          </p:nvPr>
        </p:nvSpPr>
        <p:spPr>
          <a:xfrm>
            <a:off x="660825" y="1067647"/>
            <a:ext cx="7924376" cy="4572239"/>
          </a:xfrm>
        </p:spPr>
        <p:txBody>
          <a:bodyPr/>
          <a:lstStyle/>
          <a:p>
            <a:r>
              <a:rPr lang="fr-FR" sz="1600" dirty="0"/>
              <a:t>Pour répondre à cette demande, je souhaite que l’on fasse ensemble un point technique sur le système ICRH de WEST :</a:t>
            </a:r>
            <a:endParaRPr lang="en-GB" sz="1600" dirty="0"/>
          </a:p>
          <a:p>
            <a:r>
              <a:rPr lang="en-US" sz="1600" dirty="0"/>
              <a:t> </a:t>
            </a:r>
            <a:r>
              <a:rPr lang="fr-FR" sz="1600" dirty="0" smtClean="0"/>
              <a:t>·</a:t>
            </a:r>
            <a:r>
              <a:rPr lang="fr-FR" sz="1600" dirty="0"/>
              <a:t>         </a:t>
            </a:r>
            <a:r>
              <a:rPr lang="fr-FR" sz="1600" u="sng" dirty="0"/>
              <a:t>Statut du système</a:t>
            </a:r>
            <a:r>
              <a:rPr lang="fr-FR" sz="1600" dirty="0"/>
              <a:t> : puissance max injectée par antenne, fiabilité, compatibilité technique LHCD, etc.</a:t>
            </a:r>
            <a:endParaRPr lang="en-GB" sz="1600" dirty="0"/>
          </a:p>
          <a:p>
            <a:r>
              <a:rPr lang="en-US" sz="1600" dirty="0"/>
              <a:t> </a:t>
            </a:r>
            <a:r>
              <a:rPr lang="fr-FR" sz="1600" dirty="0" smtClean="0"/>
              <a:t>·</a:t>
            </a:r>
            <a:r>
              <a:rPr lang="fr-FR" sz="1600" dirty="0"/>
              <a:t>        </a:t>
            </a:r>
            <a:r>
              <a:rPr lang="fr-FR" sz="1600" u="sng" dirty="0"/>
              <a:t> Potentiel du système en l’état</a:t>
            </a:r>
            <a:r>
              <a:rPr lang="fr-FR" sz="1600" dirty="0"/>
              <a:t> : puissance max possible sur les plasmas de WEST actuels et estimation en mode H, indépendamment du rayonnement et autres problèmes de contrôle</a:t>
            </a:r>
            <a:endParaRPr lang="en-GB" sz="1600" dirty="0"/>
          </a:p>
          <a:p>
            <a:r>
              <a:rPr lang="en-US" sz="1600" dirty="0"/>
              <a:t> </a:t>
            </a:r>
            <a:r>
              <a:rPr lang="fr-FR" sz="1600" dirty="0" smtClean="0"/>
              <a:t>·</a:t>
            </a:r>
            <a:r>
              <a:rPr lang="fr-FR" sz="1600" dirty="0"/>
              <a:t>        </a:t>
            </a:r>
            <a:r>
              <a:rPr lang="fr-FR" sz="1600" u="sng" dirty="0"/>
              <a:t> Impact attendu d’un dépôt de bore sur les protections latérales</a:t>
            </a:r>
            <a:r>
              <a:rPr lang="fr-FR" sz="1600" dirty="0"/>
              <a:t> : contribution de cette source par rapport aux autres, résultats d’ASDEX Upgrade avant le dépôt et après le dépôt sur une antenne similaire en terme de puissance totale rayonnée ?</a:t>
            </a:r>
            <a:endParaRPr lang="en-GB" sz="1600" dirty="0"/>
          </a:p>
          <a:p>
            <a:r>
              <a:rPr lang="en-US" sz="1600" dirty="0"/>
              <a:t> </a:t>
            </a:r>
            <a:r>
              <a:rPr lang="fr-FR" sz="1600" dirty="0" smtClean="0"/>
              <a:t>·</a:t>
            </a:r>
            <a:r>
              <a:rPr lang="fr-FR" sz="1600" dirty="0"/>
              <a:t>         </a:t>
            </a:r>
            <a:r>
              <a:rPr lang="fr-FR" sz="1600" u="sng" dirty="0"/>
              <a:t>Modifications des antennes de WEST</a:t>
            </a:r>
            <a:r>
              <a:rPr lang="fr-FR" sz="1600" dirty="0"/>
              <a:t> : pour augmenter la résistance de couplage ?</a:t>
            </a:r>
            <a:endParaRPr lang="en-GB" sz="1600" dirty="0"/>
          </a:p>
          <a:p>
            <a:r>
              <a:rPr lang="en-US" sz="1600" dirty="0"/>
              <a:t> </a:t>
            </a:r>
            <a:endParaRPr lang="en-GB" sz="1600" dirty="0"/>
          </a:p>
          <a:p>
            <a:r>
              <a:rPr lang="fr-FR" sz="1600" dirty="0"/>
              <a:t>Je propose de faire une première réunion pour explorer toutes les pistes (sans analyse des ressources et de planning à ce stade), la semaine du 16 au 20 septembre. On validera les éventuelles actions à lancer lors d’un prochain COPIL HCD.</a:t>
            </a:r>
            <a:endParaRPr lang="en-GB" sz="1600" dirty="0"/>
          </a:p>
          <a:p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857500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C:\Users\JH218595\Documents\WEST_C4\WEST_C4_IC_Rc_distribution_LSN_wo_L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40" y="1769237"/>
            <a:ext cx="7972213" cy="4783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07440" y="199577"/>
            <a:ext cx="7569199" cy="372396"/>
          </a:xfrm>
        </p:spPr>
        <p:txBody>
          <a:bodyPr/>
          <a:lstStyle/>
          <a:p>
            <a:r>
              <a:rPr lang="fr-FR" dirty="0" err="1" smtClean="0"/>
              <a:t>Effect</a:t>
            </a:r>
            <a:r>
              <a:rPr lang="fr-FR" dirty="0" smtClean="0"/>
              <a:t> of LH on IC </a:t>
            </a:r>
            <a:r>
              <a:rPr lang="fr-FR" dirty="0" err="1" smtClean="0"/>
              <a:t>Coupling</a:t>
            </a:r>
            <a:r>
              <a:rPr lang="fr-FR" dirty="0" smtClean="0"/>
              <a:t> </a:t>
            </a:r>
            <a:r>
              <a:rPr lang="fr-FR" dirty="0" err="1" smtClean="0"/>
              <a:t>Resistance</a:t>
            </a:r>
            <a:endParaRPr lang="en-GB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20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098" name="Picture 2" descr="C:\Users\JH218595\Documents\WEST_C4\WEST_C4_IC_Rc_distribution_LSN_w_L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40" y="1769237"/>
            <a:ext cx="7972213" cy="4783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Espace réservé du contenu 13"/>
          <p:cNvSpPr txBox="1">
            <a:spLocks/>
          </p:cNvSpPr>
          <p:nvPr/>
        </p:nvSpPr>
        <p:spPr>
          <a:xfrm>
            <a:off x="485140" y="935310"/>
            <a:ext cx="8128424" cy="1667854"/>
          </a:xfrm>
          <a:prstGeom prst="rect">
            <a:avLst/>
          </a:prstGeom>
        </p:spPr>
        <p:txBody>
          <a:bodyPr/>
          <a:lstStyle>
            <a:lvl1pPr marL="239481" indent="-239481" algn="l" defTabSz="957925" rtl="0" eaLnBrk="1" latinLnBrk="0" hangingPunct="1">
              <a:lnSpc>
                <a:spcPct val="90000"/>
              </a:lnSpc>
              <a:spcBef>
                <a:spcPts val="1048"/>
              </a:spcBef>
              <a:buClr>
                <a:srgbClr val="548235"/>
              </a:buClr>
              <a:buSzPct val="80000"/>
              <a:buFont typeface="Wingdings 3" panose="05040102010807070707" pitchFamily="18" charset="2"/>
              <a:buChar char=""/>
              <a:defRPr sz="1800" b="1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18444" indent="-239481" algn="l" defTabSz="957925" rtl="0" eaLnBrk="1" latinLnBrk="0" hangingPunct="1">
              <a:lnSpc>
                <a:spcPct val="90000"/>
              </a:lnSpc>
              <a:spcBef>
                <a:spcPts val="524"/>
              </a:spcBef>
              <a:buClr>
                <a:srgbClr val="548235"/>
              </a:buClr>
              <a:buFont typeface="Calibri" panose="020F0502020204030204" pitchFamily="34" charset="0"/>
              <a:buChar char="-"/>
              <a:defRPr sz="16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97407" indent="-239481" algn="l" defTabSz="957925" rtl="0" eaLnBrk="1" latinLnBrk="0" hangingPunct="1">
              <a:lnSpc>
                <a:spcPct val="90000"/>
              </a:lnSpc>
              <a:spcBef>
                <a:spcPts val="524"/>
              </a:spcBef>
              <a:buClr>
                <a:srgbClr val="548235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76370" indent="-239481" algn="l" defTabSz="957925" rtl="0" eaLnBrk="1" latinLnBrk="0" hangingPunct="1">
              <a:lnSpc>
                <a:spcPct val="90000"/>
              </a:lnSpc>
              <a:spcBef>
                <a:spcPts val="524"/>
              </a:spcBef>
              <a:buClr>
                <a:srgbClr val="548235"/>
              </a:buClr>
              <a:buFont typeface="Calibri" panose="020F0502020204030204" pitchFamily="34" charset="0"/>
              <a:buChar char="-"/>
              <a:defRPr sz="12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155332" indent="-239481" algn="l" defTabSz="957925" rtl="0" eaLnBrk="1" latinLnBrk="0" hangingPunct="1">
              <a:lnSpc>
                <a:spcPct val="90000"/>
              </a:lnSpc>
              <a:spcBef>
                <a:spcPts val="524"/>
              </a:spcBef>
              <a:buClr>
                <a:srgbClr val="548235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634295" indent="-239481" algn="l" defTabSz="957925" rtl="0" eaLnBrk="1" latinLnBrk="0" hangingPunct="1">
              <a:lnSpc>
                <a:spcPct val="90000"/>
              </a:lnSpc>
              <a:spcBef>
                <a:spcPts val="524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13258" indent="-239481" algn="l" defTabSz="957925" rtl="0" eaLnBrk="1" latinLnBrk="0" hangingPunct="1">
              <a:lnSpc>
                <a:spcPct val="90000"/>
              </a:lnSpc>
              <a:spcBef>
                <a:spcPts val="524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92220" indent="-239481" algn="l" defTabSz="957925" rtl="0" eaLnBrk="1" latinLnBrk="0" hangingPunct="1">
              <a:lnSpc>
                <a:spcPct val="90000"/>
              </a:lnSpc>
              <a:spcBef>
                <a:spcPts val="524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1183" indent="-239481" algn="l" defTabSz="957925" rtl="0" eaLnBrk="1" latinLnBrk="0" hangingPunct="1">
              <a:lnSpc>
                <a:spcPct val="90000"/>
              </a:lnSpc>
              <a:spcBef>
                <a:spcPts val="524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LH power increases the </a:t>
            </a:r>
            <a:r>
              <a:rPr lang="en-GB" dirty="0" err="1"/>
              <a:t>Rc</a:t>
            </a:r>
            <a:r>
              <a:rPr lang="en-GB" dirty="0"/>
              <a:t> average by 0.25 ohm</a:t>
            </a:r>
          </a:p>
          <a:p>
            <a:pPr lvl="1"/>
            <a:r>
              <a:rPr lang="en-GB" dirty="0"/>
              <a:t>But </a:t>
            </a:r>
            <a:r>
              <a:rPr lang="en-GB" dirty="0" smtClean="0"/>
              <a:t>important dispersion: </a:t>
            </a:r>
            <a:r>
              <a:rPr lang="en-GB" dirty="0"/>
              <a:t>sometime opposite </a:t>
            </a:r>
            <a:r>
              <a:rPr lang="en-GB" dirty="0" smtClean="0"/>
              <a:t>effects measured</a:t>
            </a:r>
            <a:endParaRPr lang="en-GB" dirty="0"/>
          </a:p>
          <a:p>
            <a:pPr lvl="1"/>
            <a:r>
              <a:rPr lang="en-GB" dirty="0" smtClean="0"/>
              <a:t>Database </a:t>
            </a:r>
            <a:r>
              <a:rPr lang="en-GB" dirty="0"/>
              <a:t>biased: few shot with LH and </a:t>
            </a:r>
            <a:r>
              <a:rPr lang="en-GB" dirty="0" smtClean="0"/>
              <a:t>Q2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6411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Antenna Modifications</a:t>
            </a:r>
            <a:endParaRPr lang="en-US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en-US" sz="100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21</a:t>
            </a:fld>
            <a:endParaRPr lang="en-US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365760" y="1874251"/>
            <a:ext cx="8374380" cy="50150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Reducing the radial gap between antenna limiters and Faraday screen (few mm)?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2"/>
          </p:nvPr>
        </p:nvSpPr>
        <p:spPr>
          <a:xfrm>
            <a:off x="660825" y="1067647"/>
            <a:ext cx="7924376" cy="755810"/>
          </a:xfrm>
        </p:spPr>
        <p:txBody>
          <a:bodyPr/>
          <a:lstStyle/>
          <a:p>
            <a:r>
              <a:rPr lang="en-US" dirty="0" smtClean="0"/>
              <a:t>Q: Can we improve coupling by modifying the antennas? </a:t>
            </a:r>
          </a:p>
          <a:p>
            <a:r>
              <a:rPr lang="en-US" dirty="0" smtClean="0"/>
              <a:t>Some ideas: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11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texte 7"/>
          <p:cNvSpPr>
            <a:spLocks noGrp="1"/>
          </p:cNvSpPr>
          <p:nvPr>
            <p:ph type="body" sz="quarter" idx="11"/>
          </p:nvPr>
        </p:nvSpPr>
        <p:spPr>
          <a:xfrm>
            <a:off x="698720" y="360093"/>
            <a:ext cx="8178580" cy="775597"/>
          </a:xfrm>
        </p:spPr>
        <p:txBody>
          <a:bodyPr/>
          <a:lstStyle/>
          <a:p>
            <a:r>
              <a:rPr lang="fr-FR" sz="2800" dirty="0"/>
              <a:t>Impact attendu d’un dépôt de bore sur les protections latérales</a:t>
            </a:r>
          </a:p>
        </p:txBody>
      </p:sp>
    </p:spTree>
    <p:extLst>
      <p:ext uri="{BB962C8B-B14F-4D97-AF65-F5344CB8AC3E}">
        <p14:creationId xmlns:p14="http://schemas.microsoft.com/office/powerpoint/2010/main" val="233864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Impact de la </a:t>
            </a:r>
            <a:r>
              <a:rPr lang="fr-FR" dirty="0" err="1" smtClean="0"/>
              <a:t>boronisation</a:t>
            </a:r>
            <a:r>
              <a:rPr lang="fr-FR" dirty="0" smtClean="0"/>
              <a:t> sur la puissance rayonnée (</a:t>
            </a:r>
            <a:r>
              <a:rPr lang="fr-FR" dirty="0" err="1" smtClean="0"/>
              <a:t>bulk</a:t>
            </a:r>
            <a:r>
              <a:rPr lang="fr-FR" dirty="0" smtClean="0"/>
              <a:t>)</a:t>
            </a:r>
            <a:endParaRPr lang="en-GB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4294967295"/>
          </p:nvPr>
        </p:nvSpPr>
        <p:spPr>
          <a:xfrm>
            <a:off x="8515350" y="6665913"/>
            <a:ext cx="628650" cy="153987"/>
          </a:xfrm>
        </p:spPr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23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026" name="Picture 2" descr="C:\Users\JH218595\Documents\WEST_C4\WEST_C4_impact_bor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835" y="1143635"/>
            <a:ext cx="91440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5265420" y="1809988"/>
            <a:ext cx="1125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800" dirty="0" err="1" smtClean="0"/>
              <a:t>f</a:t>
            </a:r>
            <a:r>
              <a:rPr lang="fr-FR" sz="1800" baseline="-25000" dirty="0" err="1" smtClean="0"/>
              <a:t>rad</a:t>
            </a:r>
            <a:r>
              <a:rPr lang="fr-FR" sz="1800" dirty="0" smtClean="0"/>
              <a:t>=100%</a:t>
            </a:r>
            <a:endParaRPr lang="en-GB" sz="1800" dirty="0"/>
          </a:p>
        </p:txBody>
      </p:sp>
      <p:sp>
        <p:nvSpPr>
          <p:cNvPr id="6" name="ZoneTexte 5"/>
          <p:cNvSpPr txBox="1"/>
          <p:nvPr/>
        </p:nvSpPr>
        <p:spPr>
          <a:xfrm>
            <a:off x="6987540" y="1809988"/>
            <a:ext cx="973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800" dirty="0" err="1" smtClean="0">
                <a:solidFill>
                  <a:schemeClr val="bg2">
                    <a:lumMod val="50000"/>
                  </a:schemeClr>
                </a:solidFill>
              </a:rPr>
              <a:t>f</a:t>
            </a:r>
            <a:r>
              <a:rPr lang="fr-FR" sz="1800" baseline="-25000" dirty="0" err="1" smtClean="0">
                <a:solidFill>
                  <a:schemeClr val="bg2">
                    <a:lumMod val="50000"/>
                  </a:schemeClr>
                </a:solidFill>
              </a:rPr>
              <a:t>rad</a:t>
            </a:r>
            <a:r>
              <a:rPr lang="fr-FR" sz="1800" dirty="0" smtClean="0">
                <a:solidFill>
                  <a:schemeClr val="bg2">
                    <a:lumMod val="50000"/>
                  </a:schemeClr>
                </a:solidFill>
              </a:rPr>
              <a:t>=60</a:t>
            </a:r>
            <a:r>
              <a:rPr lang="fr-FR" sz="1800" dirty="0" smtClean="0"/>
              <a:t>%</a:t>
            </a:r>
            <a:endParaRPr lang="en-GB" sz="1800" dirty="0"/>
          </a:p>
        </p:txBody>
      </p:sp>
      <p:sp>
        <p:nvSpPr>
          <p:cNvPr id="7" name="ZoneTexte 6"/>
          <p:cNvSpPr txBox="1"/>
          <p:nvPr/>
        </p:nvSpPr>
        <p:spPr>
          <a:xfrm>
            <a:off x="7474244" y="2853928"/>
            <a:ext cx="973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800" dirty="0" err="1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f</a:t>
            </a:r>
            <a:r>
              <a:rPr lang="fr-FR" sz="1800" baseline="-25000" dirty="0" err="1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rad</a:t>
            </a:r>
            <a:r>
              <a:rPr lang="fr-FR" sz="18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=50%</a:t>
            </a:r>
            <a:endParaRPr lang="en-GB" sz="18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Ellipse 3"/>
          <p:cNvSpPr/>
          <p:nvPr/>
        </p:nvSpPr>
        <p:spPr>
          <a:xfrm>
            <a:off x="2339340" y="2766060"/>
            <a:ext cx="914400" cy="1242060"/>
          </a:xfrm>
          <a:prstGeom prst="ellipse">
            <a:avLst/>
          </a:prstGeom>
          <a:noFill/>
          <a:ln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ZoneTexte 7"/>
          <p:cNvSpPr txBox="1"/>
          <p:nvPr/>
        </p:nvSpPr>
        <p:spPr>
          <a:xfrm>
            <a:off x="2534522" y="2392680"/>
            <a:ext cx="8897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200" dirty="0" smtClean="0">
                <a:solidFill>
                  <a:schemeClr val="accent3"/>
                </a:solidFill>
              </a:rPr>
              <a:t>Phase tests</a:t>
            </a:r>
            <a:endParaRPr lang="en-GB" sz="12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055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1107440" y="196179"/>
            <a:ext cx="7884159" cy="379192"/>
          </a:xfrm>
        </p:spPr>
        <p:txBody>
          <a:bodyPr/>
          <a:lstStyle/>
          <a:p>
            <a:r>
              <a:rPr lang="en-US" dirty="0" smtClean="0"/>
              <a:t>Take-home message: there are margins for improvements </a:t>
            </a:r>
            <a:endParaRPr lang="en-US" dirty="0"/>
          </a:p>
        </p:txBody>
      </p:sp>
      <p:sp>
        <p:nvSpPr>
          <p:cNvPr id="18" name="Espace réservé du contenu 5"/>
          <p:cNvSpPr txBox="1">
            <a:spLocks/>
          </p:cNvSpPr>
          <p:nvPr/>
        </p:nvSpPr>
        <p:spPr>
          <a:xfrm>
            <a:off x="345440" y="883920"/>
            <a:ext cx="8202084" cy="5608320"/>
          </a:xfrm>
          <a:prstGeom prst="rect">
            <a:avLst/>
          </a:prstGeom>
        </p:spPr>
        <p:txBody>
          <a:bodyPr/>
          <a:lstStyle>
            <a:lvl1pPr marL="239481" indent="-239481" algn="l" defTabSz="957925" rtl="0" eaLnBrk="1" latinLnBrk="0" hangingPunct="1">
              <a:lnSpc>
                <a:spcPct val="90000"/>
              </a:lnSpc>
              <a:spcBef>
                <a:spcPts val="1048"/>
              </a:spcBef>
              <a:buClr>
                <a:srgbClr val="548235"/>
              </a:buClr>
              <a:buSzPct val="80000"/>
              <a:buFont typeface="Wingdings 3" panose="05040102010807070707" pitchFamily="18" charset="2"/>
              <a:buChar char=""/>
              <a:defRPr sz="1800" b="1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18444" indent="-239481" algn="l" defTabSz="957925" rtl="0" eaLnBrk="1" latinLnBrk="0" hangingPunct="1">
              <a:lnSpc>
                <a:spcPct val="90000"/>
              </a:lnSpc>
              <a:spcBef>
                <a:spcPts val="524"/>
              </a:spcBef>
              <a:buClr>
                <a:srgbClr val="548235"/>
              </a:buClr>
              <a:buFont typeface="Calibri" panose="020F0502020204030204" pitchFamily="34" charset="0"/>
              <a:buChar char="-"/>
              <a:defRPr sz="16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97407" indent="-239481" algn="l" defTabSz="957925" rtl="0" eaLnBrk="1" latinLnBrk="0" hangingPunct="1">
              <a:lnSpc>
                <a:spcPct val="90000"/>
              </a:lnSpc>
              <a:spcBef>
                <a:spcPts val="524"/>
              </a:spcBef>
              <a:buClr>
                <a:srgbClr val="548235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76370" indent="-239481" algn="l" defTabSz="957925" rtl="0" eaLnBrk="1" latinLnBrk="0" hangingPunct="1">
              <a:lnSpc>
                <a:spcPct val="90000"/>
              </a:lnSpc>
              <a:spcBef>
                <a:spcPts val="524"/>
              </a:spcBef>
              <a:buClr>
                <a:srgbClr val="548235"/>
              </a:buClr>
              <a:buFont typeface="Calibri" panose="020F0502020204030204" pitchFamily="34" charset="0"/>
              <a:buChar char="-"/>
              <a:defRPr sz="12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155332" indent="-239481" algn="l" defTabSz="957925" rtl="0" eaLnBrk="1" latinLnBrk="0" hangingPunct="1">
              <a:lnSpc>
                <a:spcPct val="90000"/>
              </a:lnSpc>
              <a:spcBef>
                <a:spcPts val="524"/>
              </a:spcBef>
              <a:buClr>
                <a:srgbClr val="548235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634295" indent="-239481" algn="l" defTabSz="957925" rtl="0" eaLnBrk="1" latinLnBrk="0" hangingPunct="1">
              <a:lnSpc>
                <a:spcPct val="90000"/>
              </a:lnSpc>
              <a:spcBef>
                <a:spcPts val="524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13258" indent="-239481" algn="l" defTabSz="957925" rtl="0" eaLnBrk="1" latinLnBrk="0" hangingPunct="1">
              <a:lnSpc>
                <a:spcPct val="90000"/>
              </a:lnSpc>
              <a:spcBef>
                <a:spcPts val="524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92220" indent="-239481" algn="l" defTabSz="957925" rtl="0" eaLnBrk="1" latinLnBrk="0" hangingPunct="1">
              <a:lnSpc>
                <a:spcPct val="90000"/>
              </a:lnSpc>
              <a:spcBef>
                <a:spcPts val="524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1183" indent="-239481" algn="l" defTabSz="957925" rtl="0" eaLnBrk="1" latinLnBrk="0" hangingPunct="1">
              <a:lnSpc>
                <a:spcPct val="90000"/>
              </a:lnSpc>
              <a:spcBef>
                <a:spcPts val="524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ICRH System Improvements</a:t>
            </a:r>
          </a:p>
          <a:p>
            <a:pPr lvl="1"/>
            <a:r>
              <a:rPr lang="en-US" sz="2400" dirty="0" smtClean="0"/>
              <a:t>Q2 coupling resistance normalization</a:t>
            </a:r>
          </a:p>
          <a:p>
            <a:pPr lvl="1"/>
            <a:r>
              <a:rPr lang="en-US" sz="2400" dirty="0" smtClean="0"/>
              <a:t>Phase control</a:t>
            </a:r>
          </a:p>
          <a:p>
            <a:pPr lvl="1"/>
            <a:endParaRPr lang="en-US" sz="2400" dirty="0" smtClean="0"/>
          </a:p>
          <a:p>
            <a:r>
              <a:rPr lang="en-US" sz="2800" dirty="0" smtClean="0"/>
              <a:t> Plasma Scenario Improvements</a:t>
            </a:r>
          </a:p>
          <a:p>
            <a:pPr lvl="1"/>
            <a:r>
              <a:rPr lang="en-US" sz="2400" dirty="0" smtClean="0"/>
              <a:t>LSN vs USN shows large uncertainties </a:t>
            </a:r>
            <a:br>
              <a:rPr lang="en-US" sz="2400" dirty="0" smtClean="0"/>
            </a:br>
            <a:r>
              <a:rPr lang="en-US" sz="2400" dirty="0" smtClean="0"/>
              <a:t>	with LFS plasma radial location</a:t>
            </a:r>
          </a:p>
          <a:p>
            <a:endParaRPr lang="en-US" sz="2800" dirty="0" smtClean="0"/>
          </a:p>
          <a:p>
            <a:r>
              <a:rPr lang="en-US" sz="2800" dirty="0"/>
              <a:t> Impurity Production</a:t>
            </a:r>
          </a:p>
          <a:p>
            <a:pPr marL="360000" lvl="1"/>
            <a:r>
              <a:rPr lang="en-GB" sz="1800" dirty="0" err="1" smtClean="0"/>
              <a:t>P</a:t>
            </a:r>
            <a:r>
              <a:rPr lang="en-GB" sz="1800" baseline="-25000" dirty="0" err="1" smtClean="0"/>
              <a:t>rad</a:t>
            </a:r>
            <a:r>
              <a:rPr lang="en-GB" sz="1800" dirty="0" smtClean="0"/>
              <a:t> </a:t>
            </a:r>
            <a:r>
              <a:rPr lang="en-GB" sz="1800" dirty="0"/>
              <a:t>during ICRH sometimes larger than with LH. </a:t>
            </a:r>
          </a:p>
          <a:p>
            <a:pPr marL="360000" lvl="1"/>
            <a:r>
              <a:rPr lang="en-GB" sz="1800" dirty="0" smtClean="0"/>
              <a:t>Measurable </a:t>
            </a:r>
            <a:r>
              <a:rPr lang="en-GB" sz="1800" dirty="0"/>
              <a:t>contribution of IC </a:t>
            </a:r>
            <a:r>
              <a:rPr lang="en-GB" sz="1800" dirty="0" smtClean="0"/>
              <a:t>limiters </a:t>
            </a:r>
            <a:r>
              <a:rPr lang="en-GB" sz="1800" dirty="0"/>
              <a:t>to core contamination.</a:t>
            </a:r>
          </a:p>
          <a:p>
            <a:pPr marL="360000" lvl="1"/>
            <a:r>
              <a:rPr lang="en-GB" sz="1800" dirty="0" smtClean="0"/>
              <a:t>Low-Z </a:t>
            </a:r>
            <a:r>
              <a:rPr lang="en-GB" sz="1800" dirty="0"/>
              <a:t>material </a:t>
            </a:r>
            <a:r>
              <a:rPr lang="en-GB" sz="1800" dirty="0" smtClean="0">
                <a:sym typeface="Wingdings" panose="05000000000000000000" pitchFamily="2" charset="2"/>
              </a:rPr>
              <a:t> </a:t>
            </a:r>
            <a:r>
              <a:rPr lang="en-GB" sz="1800" dirty="0" smtClean="0"/>
              <a:t>may </a:t>
            </a:r>
            <a:r>
              <a:rPr lang="en-GB" sz="1800" dirty="0"/>
              <a:t>reach similar </a:t>
            </a:r>
            <a:r>
              <a:rPr lang="en-GB" sz="1800" dirty="0" err="1"/>
              <a:t>f</a:t>
            </a:r>
            <a:r>
              <a:rPr lang="en-GB" sz="1800" baseline="-25000" dirty="0" err="1"/>
              <a:t>rad</a:t>
            </a:r>
            <a:r>
              <a:rPr lang="en-GB" sz="1800" dirty="0"/>
              <a:t> during ICRH and LH.</a:t>
            </a:r>
            <a:endParaRPr lang="en-GB" sz="2400" dirty="0"/>
          </a:p>
          <a:p>
            <a:r>
              <a:rPr lang="en-US" sz="2800" dirty="0" smtClean="0"/>
              <a:t>Local Gas puffing recipes</a:t>
            </a:r>
          </a:p>
          <a:p>
            <a:pPr lvl="1"/>
            <a:r>
              <a:rPr lang="en-US" sz="2400" dirty="0" err="1" smtClean="0"/>
              <a:t>Tbd</a:t>
            </a:r>
            <a:r>
              <a:rPr lang="en-US" sz="2400" dirty="0" smtClean="0"/>
              <a:t>, especially if better pumping in C5</a:t>
            </a:r>
          </a:p>
          <a:p>
            <a:pPr lvl="1"/>
            <a:endParaRPr lang="en-US" sz="2400" dirty="0" smtClean="0"/>
          </a:p>
          <a:p>
            <a:endParaRPr lang="en-US" sz="2800" dirty="0" smtClean="0"/>
          </a:p>
          <a:p>
            <a:pPr lvl="1"/>
            <a:endParaRPr lang="en-US" sz="2400" dirty="0"/>
          </a:p>
        </p:txBody>
      </p:sp>
      <p:sp>
        <p:nvSpPr>
          <p:cNvPr id="19" name="Accolade fermante 18"/>
          <p:cNvSpPr/>
          <p:nvPr/>
        </p:nvSpPr>
        <p:spPr>
          <a:xfrm>
            <a:off x="5892800" y="1534160"/>
            <a:ext cx="406400" cy="2153920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6644640" y="1379220"/>
            <a:ext cx="2316480" cy="24053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From coupling POV:</a:t>
            </a:r>
          </a:p>
          <a:p>
            <a:pPr algn="ctr"/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4 MW IC 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demonstrated</a:t>
            </a:r>
          </a:p>
          <a:p>
            <a:pPr algn="ctr"/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6 MW IC (60 s)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seems achievable</a:t>
            </a:r>
          </a:p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644640" y="4191000"/>
            <a:ext cx="2316480" cy="10439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Impurity production needs to be reduced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644640" y="5547360"/>
            <a:ext cx="2316480" cy="10439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Operation domain/recipes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7320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texte 7"/>
          <p:cNvSpPr>
            <a:spLocks noGrp="1"/>
          </p:cNvSpPr>
          <p:nvPr>
            <p:ph type="body" sz="quarter" idx="11"/>
          </p:nvPr>
        </p:nvSpPr>
        <p:spPr>
          <a:xfrm>
            <a:off x="698720" y="360093"/>
            <a:ext cx="8178580" cy="775597"/>
          </a:xfrm>
        </p:spPr>
        <p:txBody>
          <a:bodyPr/>
          <a:lstStyle/>
          <a:p>
            <a:r>
              <a:rPr lang="fr-FR" sz="2800" dirty="0" smtClean="0"/>
              <a:t>Système ICRH – Bilan C4 et évolutions possibles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52955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C4 Statistics (preliminary)</a:t>
            </a:r>
            <a:endParaRPr lang="en-US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en-US" sz="100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5</a:t>
            </a:fld>
            <a:endParaRPr lang="en-US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162560" y="914401"/>
            <a:ext cx="8727440" cy="2283407"/>
          </a:xfrm>
        </p:spPr>
        <p:txBody>
          <a:bodyPr/>
          <a:lstStyle/>
          <a:p>
            <a:r>
              <a:rPr lang="en-US" dirty="0" smtClean="0"/>
              <a:t>Main C4 Results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RF plant reliable due to good maintenance during shutdown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All </a:t>
            </a:r>
            <a:r>
              <a:rPr lang="en-US" dirty="0"/>
              <a:t>three antennas operational simultaneously on </a:t>
            </a:r>
            <a:r>
              <a:rPr lang="en-US" dirty="0" smtClean="0"/>
              <a:t>plasma </a:t>
            </a:r>
            <a:br>
              <a:rPr lang="en-US" dirty="0" smtClean="0"/>
            </a:br>
            <a:r>
              <a:rPr lang="en-US" dirty="0"/>
              <a:t>few times 3 MW/few seconds, 4.2 MW peak.</a:t>
            </a:r>
          </a:p>
          <a:p>
            <a:pPr marL="0" indent="0">
              <a:buNone/>
            </a:pPr>
            <a:endParaRPr lang="en-US" dirty="0"/>
          </a:p>
          <a:p>
            <a:pPr marL="478963" lvl="1" indent="0">
              <a:buNone/>
            </a:pPr>
            <a:r>
              <a:rPr lang="en-US" dirty="0">
                <a:sym typeface="Wingdings" panose="05000000000000000000" pitchFamily="2" charset="2"/>
              </a:rPr>
              <a:t/>
            </a:r>
            <a:br>
              <a:rPr lang="en-US" dirty="0">
                <a:sym typeface="Wingdings" panose="05000000000000000000" pitchFamily="2" charset="2"/>
              </a:rPr>
            </a:br>
            <a:endParaRPr lang="en-US" dirty="0"/>
          </a:p>
        </p:txBody>
      </p:sp>
      <p:pic>
        <p:nvPicPr>
          <p:cNvPr id="1026" name="Picture 2" descr="C:\Users\JH218595\Documents\WEST_C4\shot_figures\WEST_IC_5522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1205" y="3422030"/>
            <a:ext cx="4582795" cy="2991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JH218595\Documents\WEST_C4\shot_figures\WEST_IC_5501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87" y="3352800"/>
            <a:ext cx="4287773" cy="3215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046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JH218595\Documents\WEST_C4\shot_figures\WEST_IC_55202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046"/>
          <a:stretch/>
        </p:blipFill>
        <p:spPr bwMode="auto">
          <a:xfrm>
            <a:off x="0" y="3027185"/>
            <a:ext cx="9144000" cy="3465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C4 Statistics (preliminary)</a:t>
            </a:r>
            <a:endParaRPr lang="en-US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en-US" sz="100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6</a:t>
            </a:fld>
            <a:endParaRPr lang="en-US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162560" y="914401"/>
            <a:ext cx="8727440" cy="2652739"/>
          </a:xfrm>
        </p:spPr>
        <p:txBody>
          <a:bodyPr/>
          <a:lstStyle/>
          <a:p>
            <a:r>
              <a:rPr lang="en-US" dirty="0" smtClean="0"/>
              <a:t>Main C4 Results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RF plant reliable due to good maintenance during shutdown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All </a:t>
            </a:r>
            <a:r>
              <a:rPr lang="en-US" dirty="0"/>
              <a:t>three antennas operational simultaneously on </a:t>
            </a:r>
            <a:r>
              <a:rPr lang="en-US" dirty="0" smtClean="0"/>
              <a:t>plasma </a:t>
            </a:r>
            <a:br>
              <a:rPr lang="en-US" dirty="0" smtClean="0"/>
            </a:br>
            <a:r>
              <a:rPr lang="en-US" dirty="0" smtClean="0"/>
              <a:t>few times 3 MW/few seconds, 4.2 MW peak.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Up to 2.4 MW (2 antennas) in // with LH (but impurity problem)</a:t>
            </a:r>
          </a:p>
          <a:p>
            <a:pPr marL="0" indent="0">
              <a:buNone/>
            </a:pPr>
            <a:endParaRPr lang="en-US" dirty="0"/>
          </a:p>
          <a:p>
            <a:pPr marL="478963" lvl="1" indent="0">
              <a:buNone/>
            </a:pPr>
            <a:r>
              <a:rPr lang="en-US" dirty="0">
                <a:sym typeface="Wingdings" panose="05000000000000000000" pitchFamily="2" charset="2"/>
              </a:rPr>
              <a:t/>
            </a:r>
            <a:br>
              <a:rPr lang="en-US" dirty="0">
                <a:sym typeface="Wingdings" panose="05000000000000000000" pitchFamily="2" charset="2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27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JH218595\Documents\WEST_C4\shot_figures\WEST_IC_54719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95"/>
          <a:stretch/>
        </p:blipFill>
        <p:spPr bwMode="auto">
          <a:xfrm>
            <a:off x="894080" y="2885440"/>
            <a:ext cx="6688768" cy="3677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C4 Statistics (preliminary)</a:t>
            </a:r>
            <a:endParaRPr lang="en-US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en-US" sz="100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7</a:t>
            </a:fld>
            <a:endParaRPr lang="en-US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162560" y="914400"/>
            <a:ext cx="7630160" cy="3022071"/>
          </a:xfrm>
        </p:spPr>
        <p:txBody>
          <a:bodyPr/>
          <a:lstStyle/>
          <a:p>
            <a:r>
              <a:rPr lang="en-US" dirty="0" smtClean="0"/>
              <a:t>Main C4 Results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RF plant reliable due to good maintenance during shutdown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All </a:t>
            </a:r>
            <a:r>
              <a:rPr lang="en-US" dirty="0"/>
              <a:t>three antennas operational simultaneously on </a:t>
            </a:r>
            <a:r>
              <a:rPr lang="en-US" dirty="0" smtClean="0"/>
              <a:t>plasma </a:t>
            </a:r>
            <a:br>
              <a:rPr lang="en-US" dirty="0" smtClean="0"/>
            </a:br>
            <a:r>
              <a:rPr lang="en-US" dirty="0"/>
              <a:t>few times 3 MW/few seconds, 4.2 MW peak.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Up to 2.4 MW (2 antennas) in // with LH (but impurity problem)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smtClean="0"/>
              <a:t>Load resilience confirmed</a:t>
            </a:r>
          </a:p>
          <a:p>
            <a:endParaRPr lang="en-US" dirty="0"/>
          </a:p>
          <a:p>
            <a:pPr marL="478963" lvl="1" indent="0">
              <a:buNone/>
            </a:pPr>
            <a:r>
              <a:rPr lang="en-US" dirty="0">
                <a:sym typeface="Wingdings" panose="05000000000000000000" pitchFamily="2" charset="2"/>
              </a:rPr>
              <a:t/>
            </a:r>
            <a:br>
              <a:rPr lang="en-US" dirty="0">
                <a:sym typeface="Wingdings" panose="05000000000000000000" pitchFamily="2" charset="2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455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C4 Statistics (preliminary)</a:t>
            </a:r>
            <a:endParaRPr lang="en-US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en-US" sz="100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8</a:t>
            </a:fld>
            <a:endParaRPr lang="en-US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162560" y="914400"/>
            <a:ext cx="7630160" cy="6253725"/>
          </a:xfrm>
        </p:spPr>
        <p:txBody>
          <a:bodyPr/>
          <a:lstStyle/>
          <a:p>
            <a:r>
              <a:rPr lang="en-US" dirty="0" smtClean="0"/>
              <a:t>Main C4 Results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RF plant reliable due to good maintenance during shutdown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All </a:t>
            </a:r>
            <a:r>
              <a:rPr lang="en-US" dirty="0"/>
              <a:t>three antennas operational simultaneously on </a:t>
            </a:r>
            <a:r>
              <a:rPr lang="en-US" dirty="0" smtClean="0"/>
              <a:t>plasma </a:t>
            </a:r>
            <a:br>
              <a:rPr lang="en-US" dirty="0" smtClean="0"/>
            </a:br>
            <a:r>
              <a:rPr lang="en-US" dirty="0"/>
              <a:t>few times 3 MW/few seconds, 4.2 MW peak.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Up to 2.4 MW (2 antennas) in // with LH (but impurity problem)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smtClean="0"/>
              <a:t>Load resilience confirmed</a:t>
            </a:r>
          </a:p>
          <a:p>
            <a:endParaRPr lang="en-US" dirty="0"/>
          </a:p>
          <a:p>
            <a:r>
              <a:rPr lang="en-US" dirty="0" smtClean="0"/>
              <a:t>Incidents: 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Regular maintenance performed on </a:t>
            </a:r>
            <a:r>
              <a:rPr lang="en-US" dirty="0" smtClean="0">
                <a:sym typeface="Wingdings" panose="05000000000000000000" pitchFamily="2" charset="2"/>
              </a:rPr>
              <a:t>plant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Delay on Q4 startup due to cabling defects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Few </a:t>
            </a:r>
            <a:r>
              <a:rPr lang="en-US" dirty="0">
                <a:sym typeface="Wingdings" panose="05000000000000000000" pitchFamily="2" charset="2"/>
              </a:rPr>
              <a:t>problems with the hydraulic system (cylinders, position encoder)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 All solved during maintenance 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 smtClean="0"/>
              <a:t>One voltage probe out of order on Q1 (cable?)</a:t>
            </a:r>
            <a:br>
              <a:rPr lang="en-US" dirty="0" smtClean="0"/>
            </a:br>
            <a:r>
              <a:rPr lang="en-US" b="1" dirty="0" smtClean="0">
                <a:sym typeface="Wingdings" panose="05000000000000000000" pitchFamily="2" charset="2"/>
              </a:rPr>
              <a:t>Investigations during S4</a:t>
            </a:r>
            <a:r>
              <a:rPr lang="en-US" dirty="0" smtClean="0">
                <a:sym typeface="Wingdings" panose="05000000000000000000" pitchFamily="2" charset="2"/>
              </a:rPr>
              <a:t/>
            </a:r>
            <a:br>
              <a:rPr lang="en-US" dirty="0" smtClean="0">
                <a:sym typeface="Wingdings" panose="05000000000000000000" pitchFamily="2" charset="2"/>
              </a:rPr>
            </a:br>
            <a:endParaRPr lang="en-US" dirty="0" smtClean="0"/>
          </a:p>
          <a:p>
            <a:pPr lvl="1"/>
            <a:r>
              <a:rPr lang="en-US" dirty="0" smtClean="0"/>
              <a:t>One capacitor of Q2 can’t move since its </a:t>
            </a:r>
            <a:r>
              <a:rPr lang="en-US" dirty="0" err="1" smtClean="0"/>
              <a:t>servopack</a:t>
            </a:r>
            <a:r>
              <a:rPr lang="en-US" dirty="0" smtClean="0"/>
              <a:t> is out of order. Obsolete component, bought online second hand.</a:t>
            </a:r>
            <a:br>
              <a:rPr lang="en-US" dirty="0" smtClean="0"/>
            </a:br>
            <a:r>
              <a:rPr lang="en-US" b="1" dirty="0" smtClean="0">
                <a:sym typeface="Wingdings" panose="05000000000000000000" pitchFamily="2" charset="2"/>
              </a:rPr>
              <a:t> Full update of the servomotors and control systems during S4</a:t>
            </a:r>
          </a:p>
          <a:p>
            <a:pPr marL="478963" lvl="1" indent="0">
              <a:buNone/>
            </a:pPr>
            <a:r>
              <a:rPr lang="en-US" dirty="0">
                <a:sym typeface="Wingdings" panose="05000000000000000000" pitchFamily="2" charset="2"/>
              </a:rPr>
              <a:t/>
            </a:r>
            <a:br>
              <a:rPr lang="en-US" dirty="0">
                <a:sym typeface="Wingdings" panose="05000000000000000000" pitchFamily="2" charset="2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442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258762" y="2947036"/>
            <a:ext cx="5740396" cy="3444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76685" y="2997518"/>
            <a:ext cx="4457698" cy="3343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1107440" y="64156"/>
            <a:ext cx="7894319" cy="643239"/>
          </a:xfrm>
        </p:spPr>
        <p:txBody>
          <a:bodyPr/>
          <a:lstStyle/>
          <a:p>
            <a:r>
              <a:rPr lang="fr-FR" dirty="0" smtClean="0"/>
              <a:t>ICRF </a:t>
            </a:r>
            <a:r>
              <a:rPr lang="fr-FR" dirty="0" err="1" smtClean="0"/>
              <a:t>Coupling</a:t>
            </a:r>
            <a:r>
              <a:rPr lang="fr-FR" dirty="0" smtClean="0"/>
              <a:t> </a:t>
            </a:r>
            <a:r>
              <a:rPr lang="fr-FR" dirty="0" err="1" smtClean="0"/>
              <a:t>during</a:t>
            </a:r>
            <a:r>
              <a:rPr lang="fr-FR" dirty="0" smtClean="0"/>
              <a:t> C4 (</a:t>
            </a:r>
            <a:r>
              <a:rPr lang="fr-FR" dirty="0" err="1" smtClean="0"/>
              <a:t>preliminary</a:t>
            </a:r>
            <a:r>
              <a:rPr lang="fr-FR" dirty="0" smtClean="0"/>
              <a:t>)</a:t>
            </a:r>
            <a:endParaRPr lang="en-GB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9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660824" y="894081"/>
            <a:ext cx="7886700" cy="1698632"/>
          </a:xfrm>
        </p:spPr>
        <p:txBody>
          <a:bodyPr/>
          <a:lstStyle/>
          <a:p>
            <a:r>
              <a:rPr lang="fr-FR" dirty="0" err="1" smtClean="0"/>
              <a:t>Average</a:t>
            </a:r>
            <a:r>
              <a:rPr lang="fr-FR" dirty="0" smtClean="0"/>
              <a:t> </a:t>
            </a:r>
            <a:r>
              <a:rPr lang="fr-FR" dirty="0" err="1" smtClean="0"/>
              <a:t>coupling</a:t>
            </a:r>
            <a:r>
              <a:rPr lang="fr-FR" dirty="0" smtClean="0"/>
              <a:t> </a:t>
            </a:r>
            <a:r>
              <a:rPr lang="fr-FR" dirty="0" err="1" smtClean="0"/>
              <a:t>resistance</a:t>
            </a:r>
            <a:r>
              <a:rPr lang="fr-FR" dirty="0" smtClean="0"/>
              <a:t> for WEST C4 </a:t>
            </a:r>
            <a:r>
              <a:rPr lang="fr-FR" dirty="0" err="1" smtClean="0"/>
              <a:t>is</a:t>
            </a:r>
            <a:endParaRPr lang="fr-FR" dirty="0" smtClean="0"/>
          </a:p>
          <a:p>
            <a:pPr lvl="1"/>
            <a:r>
              <a:rPr lang="fr-FR" dirty="0" err="1" smtClean="0"/>
              <a:t>between</a:t>
            </a:r>
            <a:r>
              <a:rPr lang="fr-FR" dirty="0" smtClean="0"/>
              <a:t> 0.8 -1.0 </a:t>
            </a:r>
            <a:r>
              <a:rPr lang="el-GR" dirty="0" smtClean="0"/>
              <a:t>Ω</a:t>
            </a:r>
            <a:r>
              <a:rPr lang="fr-FR" dirty="0" smtClean="0"/>
              <a:t> for Q1 and Q4</a:t>
            </a:r>
          </a:p>
          <a:p>
            <a:pPr lvl="1"/>
            <a:r>
              <a:rPr lang="fr-FR" dirty="0" err="1" smtClean="0"/>
              <a:t>Closer</a:t>
            </a:r>
            <a:r>
              <a:rPr lang="fr-FR" dirty="0" smtClean="0"/>
              <a:t> to 0.6 for Q2</a:t>
            </a:r>
          </a:p>
          <a:p>
            <a:pPr lvl="1"/>
            <a:endParaRPr lang="fr-FR" dirty="0" smtClean="0"/>
          </a:p>
          <a:p>
            <a:r>
              <a:rPr lang="fr-FR" dirty="0" err="1" smtClean="0"/>
              <a:t>Clear</a:t>
            </a:r>
            <a:r>
              <a:rPr lang="fr-FR" dirty="0" smtClean="0"/>
              <a:t> </a:t>
            </a:r>
            <a:r>
              <a:rPr lang="fr-FR" dirty="0" err="1" smtClean="0"/>
              <a:t>difference</a:t>
            </a:r>
            <a:r>
              <a:rPr lang="fr-FR" dirty="0" smtClean="0"/>
              <a:t> </a:t>
            </a:r>
            <a:r>
              <a:rPr lang="fr-FR" dirty="0" err="1" smtClean="0"/>
              <a:t>between</a:t>
            </a:r>
            <a:r>
              <a:rPr lang="fr-FR" dirty="0" smtClean="0"/>
              <a:t> LSN and USN plasmas </a:t>
            </a:r>
            <a:br>
              <a:rPr lang="fr-FR" dirty="0" smtClean="0"/>
            </a:br>
            <a:r>
              <a:rPr lang="fr-FR" dirty="0" smtClean="0"/>
              <a:t>for all </a:t>
            </a:r>
            <a:r>
              <a:rPr lang="fr-FR" dirty="0" err="1" smtClean="0"/>
              <a:t>antennas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6380480" y="853440"/>
            <a:ext cx="2621280" cy="8331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Still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clear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difference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with</a:t>
            </a:r>
            <a:r>
              <a:rPr lang="fr-FR" dirty="0" smtClean="0">
                <a:solidFill>
                  <a:schemeClr val="tx1"/>
                </a:solidFill>
              </a:rPr>
              <a:t> Q2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380480" y="1961516"/>
            <a:ext cx="2621280" cy="8331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Plasma control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76685" y="2997518"/>
            <a:ext cx="4457698" cy="3343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4002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theme/theme1.xml><?xml version="1.0" encoding="utf-8"?>
<a:theme xmlns:a="http://schemas.openxmlformats.org/drawingml/2006/main" name="2019-Presentation-PPT-4-3">
  <a:themeElements>
    <a:clrScheme name="CEA Défaut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92D050"/>
      </a:accent1>
      <a:accent2>
        <a:srgbClr val="008BBC"/>
      </a:accent2>
      <a:accent3>
        <a:srgbClr val="D81142"/>
      </a:accent3>
      <a:accent4>
        <a:srgbClr val="FFC000"/>
      </a:accent4>
      <a:accent5>
        <a:srgbClr val="218380"/>
      </a:accent5>
      <a:accent6>
        <a:srgbClr val="8F2D56"/>
      </a:accent6>
      <a:hlink>
        <a:srgbClr val="2E75B5"/>
      </a:hlink>
      <a:folHlink>
        <a:srgbClr val="954F72"/>
      </a:folHlink>
    </a:clrScheme>
    <a:fontScheme name="CEA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8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Template PP CEA 4-3.pptx" id="{017B0BBD-D478-416D-9408-C3E5553B88B8}" vid="{9A88B8C1-4942-46D3-9391-C2B501F07E87}"/>
    </a:ext>
  </a:extLst>
</a:theme>
</file>

<file path=ppt/theme/theme2.xml><?xml version="1.0" encoding="utf-8"?>
<a:theme xmlns:a="http://schemas.openxmlformats.org/drawingml/2006/main" name="Template CEA 2019 Clair">
  <a:themeElements>
    <a:clrScheme name="CEA Défaut 2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FFBC42"/>
      </a:accent1>
      <a:accent2>
        <a:srgbClr val="D81159"/>
      </a:accent2>
      <a:accent3>
        <a:srgbClr val="8F2D56"/>
      </a:accent3>
      <a:accent4>
        <a:srgbClr val="689B42"/>
      </a:accent4>
      <a:accent5>
        <a:srgbClr val="218380"/>
      </a:accent5>
      <a:accent6>
        <a:srgbClr val="FFD29F"/>
      </a:accent6>
      <a:hlink>
        <a:srgbClr val="2E75B5"/>
      </a:hlink>
      <a:folHlink>
        <a:srgbClr val="954F72"/>
      </a:folHlink>
    </a:clrScheme>
    <a:fontScheme name="CEA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8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Template PP CEA 4-3.pptx" id="{017B0BBD-D478-416D-9408-C3E5553B88B8}" vid="{52A1E219-64F3-4477-912D-9636D70C98A7}"/>
    </a:ext>
  </a:extLst>
</a:theme>
</file>

<file path=ppt/theme/theme3.xml><?xml version="1.0" encoding="utf-8"?>
<a:theme xmlns:a="http://schemas.openxmlformats.org/drawingml/2006/main" name="Template CEA 2019 Bleu">
  <a:themeElements>
    <a:clrScheme name="CEA Bleu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49728C"/>
      </a:accent1>
      <a:accent2>
        <a:srgbClr val="689BA6"/>
      </a:accent2>
      <a:accent3>
        <a:srgbClr val="C2F2F2"/>
      </a:accent3>
      <a:accent4>
        <a:srgbClr val="273D40"/>
      </a:accent4>
      <a:accent5>
        <a:srgbClr val="0084B4"/>
      </a:accent5>
      <a:accent6>
        <a:srgbClr val="93E2FF"/>
      </a:accent6>
      <a:hlink>
        <a:srgbClr val="2E75B5"/>
      </a:hlink>
      <a:folHlink>
        <a:srgbClr val="954F72"/>
      </a:folHlink>
    </a:clrScheme>
    <a:fontScheme name="CEA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8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Template PP CEA 4-3.pptx" id="{017B0BBD-D478-416D-9408-C3E5553B88B8}" vid="{0799EC0F-9A1D-48A9-9692-520D5CEBB494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62F2A79C4BED747976EC3AD530384C1" ma:contentTypeVersion="0" ma:contentTypeDescription="Crée un document." ma:contentTypeScope="" ma:versionID="9ea4ffbb61354172aceb879db3e2653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b09c1ba23edfaa45a5e9d385267c9b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4B0D5B4-4CC6-4497-9BFB-91C4C64EBEC9}">
  <ds:schemaRefs>
    <ds:schemaRef ds:uri="http://schemas.microsoft.com/office/infopath/2007/PartnerControls"/>
    <ds:schemaRef ds:uri="http://purl.org/dc/terms/"/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purl.org/dc/dcmitype/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5B95E45C-96CD-4B8B-A608-7C5E76B37C4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66C4233-EA21-4292-B391-09F7550CF5B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2019-Presentation-PPT-4-3</Template>
  <TotalTime>2076</TotalTime>
  <Words>892</Words>
  <Application>Microsoft Office PowerPoint</Application>
  <PresentationFormat>Affichage à l'écran (4:3)</PresentationFormat>
  <Paragraphs>228</Paragraphs>
  <Slides>23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3</vt:i4>
      </vt:variant>
      <vt:variant>
        <vt:lpstr>Titres des diapositives</vt:lpstr>
      </vt:variant>
      <vt:variant>
        <vt:i4>23</vt:i4>
      </vt:variant>
    </vt:vector>
  </HeadingPairs>
  <TitlesOfParts>
    <vt:vector size="26" baseType="lpstr">
      <vt:lpstr>2019-Presentation-PPT-4-3</vt:lpstr>
      <vt:lpstr>Template CEA 2019 Clair</vt:lpstr>
      <vt:lpstr>Template CEA 2019 Bleu</vt:lpstr>
      <vt:lpstr>Présentation PowerPoint</vt:lpstr>
      <vt:lpstr>Contexte de la réunion</vt:lpstr>
      <vt:lpstr>Take-home message: there are margins for improvements </vt:lpstr>
      <vt:lpstr>Présentation PowerPoint</vt:lpstr>
      <vt:lpstr>C4 Statistics (preliminary)</vt:lpstr>
      <vt:lpstr>C4 Statistics (preliminary)</vt:lpstr>
      <vt:lpstr>C4 Statistics (preliminary)</vt:lpstr>
      <vt:lpstr>C4 Statistics (preliminary)</vt:lpstr>
      <vt:lpstr>ICRF Coupling during C4 (preliminary)</vt:lpstr>
      <vt:lpstr>Plasma control</vt:lpstr>
      <vt:lpstr>Plasma control</vt:lpstr>
      <vt:lpstr>Radial position drift with time  ex: #55015</vt:lpstr>
      <vt:lpstr>Q2 Coupling Resistance</vt:lpstr>
      <vt:lpstr>WEST Antenna voltage probe calibration procedure</vt:lpstr>
      <vt:lpstr>How Q2 voltage probe calibration should be modified to match Q1 and Q4?</vt:lpstr>
      <vt:lpstr>Test of the proposed modification (to be validated)</vt:lpstr>
      <vt:lpstr>Quelle puissance peut on atteindre?</vt:lpstr>
      <vt:lpstr>WEST Antenna Toroidal Phase Automatic Regulation</vt:lpstr>
      <vt:lpstr>Impurity production vs phase WEST #55192</vt:lpstr>
      <vt:lpstr>Effect of LH on IC Coupling Resistance</vt:lpstr>
      <vt:lpstr>Antenna Modifications</vt:lpstr>
      <vt:lpstr>Présentation PowerPoint</vt:lpstr>
      <vt:lpstr>Impact de la boronisation sur la puissance rayonnée (bulk)</vt:lpstr>
    </vt:vector>
  </TitlesOfParts>
  <Company>CEA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HILLAIRET Julien 218595</dc:creator>
  <cp:lastModifiedBy>HILLAIRET Julien 218595</cp:lastModifiedBy>
  <cp:revision>66</cp:revision>
  <cp:lastPrinted>2018-12-05T09:44:31Z</cp:lastPrinted>
  <dcterms:created xsi:type="dcterms:W3CDTF">2019-09-09T08:51:38Z</dcterms:created>
  <dcterms:modified xsi:type="dcterms:W3CDTF">2019-09-24T11:44:43Z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0x010100362F2A79C4BED747976EC3AD530384C1</vt:lpwstr>
  </property>
  <property fmtid="{D5CDD505-2E9C-101B-9397-08002B2CF9AE}" pid="3" name="I2ICODE">
    <vt:lpwstr>WEB</vt:lpwstr>
  </property>
  <property fmtid="{D5CDD505-2E9C-101B-9397-08002B2CF9AE}" pid="4" name="WebApplicationID">
    <vt:lpwstr>3f72b11a-dedf-47a1-b48a-dfd7b45017bd</vt:lpwstr>
  </property>
  <property fmtid="{D5CDD505-2E9C-101B-9397-08002B2CF9AE}" pid="5" name="I2ISITECODE">
    <vt:lpwstr/>
  </property>
</Properties>
</file>