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6" r:id="rId4"/>
    <p:sldMasterId id="2147483712" r:id="rId5"/>
    <p:sldMasterId id="2147483724" r:id="rId6"/>
  </p:sldMasterIdLst>
  <p:notesMasterIdLst>
    <p:notesMasterId r:id="rId27"/>
  </p:notesMasterIdLst>
  <p:handoutMasterIdLst>
    <p:handoutMasterId r:id="rId28"/>
  </p:handoutMasterIdLst>
  <p:sldIdLst>
    <p:sldId id="273" r:id="rId7"/>
    <p:sldId id="278" r:id="rId8"/>
    <p:sldId id="27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305" r:id="rId17"/>
    <p:sldId id="297" r:id="rId18"/>
    <p:sldId id="302" r:id="rId19"/>
    <p:sldId id="298" r:id="rId20"/>
    <p:sldId id="303" r:id="rId21"/>
    <p:sldId id="307" r:id="rId22"/>
    <p:sldId id="301" r:id="rId23"/>
    <p:sldId id="304" r:id="rId24"/>
    <p:sldId id="299" r:id="rId25"/>
    <p:sldId id="306" r:id="rId26"/>
  </p:sldIdLst>
  <p:sldSz cx="9144000" cy="6858000" type="screen4x3"/>
  <p:notesSz cx="7099300" cy="10234613"/>
  <p:defaultTextStyle>
    <a:defPPr>
      <a:defRPr lang="en-US"/>
    </a:defPPr>
    <a:lvl1pPr marL="0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38617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77234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915851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54468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193085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831702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470319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108936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 userDrawn="1">
          <p15:clr>
            <a:srgbClr val="A4A3A4"/>
          </p15:clr>
        </p15:guide>
        <p15:guide id="2" pos="2160" userDrawn="1">
          <p15:clr>
            <a:srgbClr val="A4A3A4"/>
          </p15:clr>
        </p15:guide>
        <p15:guide id="4" orient="horz" pos="3083" userDrawn="1">
          <p15:clr>
            <a:srgbClr val="A4A3A4"/>
          </p15:clr>
        </p15:guide>
        <p15:guide id="5" pos="232" userDrawn="1">
          <p15:clr>
            <a:srgbClr val="A4A3A4"/>
          </p15:clr>
        </p15:guide>
        <p15:guide id="8" orient="horz" pos="2074" userDrawn="1">
          <p15:clr>
            <a:srgbClr val="A4A3A4"/>
          </p15:clr>
        </p15:guide>
        <p15:guide id="11" pos="4151" userDrawn="1">
          <p15:clr>
            <a:srgbClr val="A4A3A4"/>
          </p15:clr>
        </p15:guide>
        <p15:guide id="12" pos="4082" userDrawn="1">
          <p15:clr>
            <a:srgbClr val="A4A3A4"/>
          </p15:clr>
        </p15:guide>
        <p15:guide id="13" orient="horz" pos="2160" userDrawn="1">
          <p15:clr>
            <a:srgbClr val="A4A3A4"/>
          </p15:clr>
        </p15:guide>
        <p15:guide id="14" orient="horz" pos="4111" userDrawn="1">
          <p15:clr>
            <a:srgbClr val="A4A3A4"/>
          </p15:clr>
        </p15:guide>
        <p15:guide id="15" orient="horz" pos="2765" userDrawn="1">
          <p15:clr>
            <a:srgbClr val="A4A3A4"/>
          </p15:clr>
        </p15:guide>
        <p15:guide id="16" pos="2880" userDrawn="1">
          <p15:clr>
            <a:srgbClr val="A4A3A4"/>
          </p15:clr>
        </p15:guide>
        <p15:guide id="17" pos="309" userDrawn="1">
          <p15:clr>
            <a:srgbClr val="A4A3A4"/>
          </p15:clr>
        </p15:guide>
        <p15:guide id="18" pos="5535" userDrawn="1">
          <p15:clr>
            <a:srgbClr val="A4A3A4"/>
          </p15:clr>
        </p15:guide>
        <p15:guide id="19" pos="5442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224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8235"/>
    <a:srgbClr val="543D29"/>
    <a:srgbClr val="FFCC00"/>
    <a:srgbClr val="A50119"/>
    <a:srgbClr val="71BF44"/>
    <a:srgbClr val="B1021B"/>
    <a:srgbClr val="B9021C"/>
    <a:srgbClr val="C1021D"/>
    <a:srgbClr val="B00A1F"/>
    <a:srgbClr val="B002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92" autoAdjust="0"/>
    <p:restoredTop sz="91345" autoAdjust="0"/>
  </p:normalViewPr>
  <p:slideViewPr>
    <p:cSldViewPr snapToGrid="0" showGuides="1">
      <p:cViewPr>
        <p:scale>
          <a:sx n="60" d="100"/>
          <a:sy n="60" d="100"/>
        </p:scale>
        <p:origin x="-571" y="211"/>
      </p:cViewPr>
      <p:guideLst>
        <p:guide orient="horz" pos="1620"/>
        <p:guide orient="horz" pos="3083"/>
        <p:guide orient="horz" pos="2074"/>
        <p:guide orient="horz" pos="2160"/>
        <p:guide orient="horz" pos="4111"/>
        <p:guide orient="horz" pos="2765"/>
        <p:guide pos="2160"/>
        <p:guide pos="232"/>
        <p:guide pos="4151"/>
        <p:guide pos="4082"/>
        <p:guide pos="2880"/>
        <p:guide pos="309"/>
        <p:guide pos="5535"/>
        <p:guide pos="54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>
        <p:scale>
          <a:sx n="100" d="100"/>
          <a:sy n="100" d="100"/>
        </p:scale>
        <p:origin x="-3396" y="-72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5920" tIns="47960" rIns="95920" bIns="47960" rtlCol="0"/>
          <a:lstStyle>
            <a:lvl1pPr algn="l">
              <a:defRPr sz="14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5920" tIns="47960" rIns="95920" bIns="47960" rtlCol="0"/>
          <a:lstStyle>
            <a:lvl1pPr algn="r">
              <a:defRPr sz="1400"/>
            </a:lvl1pPr>
          </a:lstStyle>
          <a:p>
            <a:fld id="{F481E118-1CEA-43E8-BD51-A8A2CBD62889}" type="datetimeFigureOut">
              <a:rPr lang="fr-FR" smtClean="0"/>
              <a:t>22/09/2019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721110"/>
            <a:ext cx="3076363" cy="513507"/>
          </a:xfrm>
          <a:prstGeom prst="rect">
            <a:avLst/>
          </a:prstGeom>
        </p:spPr>
        <p:txBody>
          <a:bodyPr vert="horz" lIns="95920" tIns="47960" rIns="95920" bIns="47960" rtlCol="0" anchor="b"/>
          <a:lstStyle>
            <a:lvl1pPr algn="l">
              <a:defRPr sz="14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4021294" y="9721110"/>
            <a:ext cx="3076363" cy="513507"/>
          </a:xfrm>
          <a:prstGeom prst="rect">
            <a:avLst/>
          </a:prstGeom>
        </p:spPr>
        <p:txBody>
          <a:bodyPr vert="horz" lIns="95920" tIns="47960" rIns="95920" bIns="47960" rtlCol="0" anchor="b"/>
          <a:lstStyle>
            <a:lvl1pPr algn="r">
              <a:defRPr sz="1400"/>
            </a:lvl1pPr>
          </a:lstStyle>
          <a:p>
            <a:fld id="{7CB1C5FA-467D-48F3-9F36-205F533C0F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12080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5920" tIns="47960" rIns="95920" bIns="47960" rtlCol="0"/>
          <a:lstStyle>
            <a:lvl1pPr algn="l">
              <a:defRPr sz="14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5920" tIns="47960" rIns="95920" bIns="47960" rtlCol="0"/>
          <a:lstStyle>
            <a:lvl1pPr algn="r">
              <a:defRPr sz="1400"/>
            </a:lvl1pPr>
          </a:lstStyle>
          <a:p>
            <a:fld id="{F0389419-4E28-4B58-9AA2-383238311FDA}" type="datetimeFigureOut">
              <a:rPr lang="fr-FR" smtClean="0"/>
              <a:t>22/09/2019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244600" y="1277938"/>
            <a:ext cx="4610100" cy="3457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920" tIns="47960" rIns="95920" bIns="4796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709930" y="4925410"/>
            <a:ext cx="5679440" cy="4029879"/>
          </a:xfrm>
          <a:prstGeom prst="rect">
            <a:avLst/>
          </a:prstGeom>
        </p:spPr>
        <p:txBody>
          <a:bodyPr vert="horz" lIns="95920" tIns="47960" rIns="95920" bIns="4796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110"/>
            <a:ext cx="3076363" cy="513507"/>
          </a:xfrm>
          <a:prstGeom prst="rect">
            <a:avLst/>
          </a:prstGeom>
        </p:spPr>
        <p:txBody>
          <a:bodyPr vert="horz" lIns="95920" tIns="47960" rIns="95920" bIns="47960" rtlCol="0" anchor="b"/>
          <a:lstStyle>
            <a:lvl1pPr algn="l">
              <a:defRPr sz="14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1294" y="9721110"/>
            <a:ext cx="3076363" cy="513507"/>
          </a:xfrm>
          <a:prstGeom prst="rect">
            <a:avLst/>
          </a:prstGeom>
        </p:spPr>
        <p:txBody>
          <a:bodyPr vert="horz" lIns="95920" tIns="47960" rIns="95920" bIns="47960" rtlCol="0" anchor="b"/>
          <a:lstStyle>
            <a:lvl1pPr algn="r">
              <a:defRPr sz="1400"/>
            </a:lvl1pPr>
          </a:lstStyle>
          <a:p>
            <a:fld id="{39DC57ED-270C-43E3-91AA-48F4CC1938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13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7723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638617" algn="l" defTabSz="127723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1277234" algn="l" defTabSz="127723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915851" algn="l" defTabSz="127723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2554468" algn="l" defTabSz="127723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3193085" algn="l" defTabSz="127723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831702" algn="l" defTabSz="127723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470319" algn="l" defTabSz="127723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108936" algn="l" defTabSz="127723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ue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2" y="5971213"/>
            <a:ext cx="9143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pic>
        <p:nvPicPr>
          <p:cNvPr id="6" name="Picture 8" descr="fondCEA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60" y="-40641"/>
            <a:ext cx="9154160" cy="6011852"/>
          </a:xfrm>
          <a:prstGeom prst="rect">
            <a:avLst/>
          </a:prstGeom>
        </p:spPr>
      </p:pic>
      <p:pic>
        <p:nvPicPr>
          <p:cNvPr id="8" name="Picture 9" descr="cea_logo_small2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76" y="1861047"/>
            <a:ext cx="1942272" cy="1585387"/>
          </a:xfrm>
          <a:prstGeom prst="rect">
            <a:avLst/>
          </a:prstGeom>
          <a:effectLst>
            <a:outerShdw blurRad="517525" dist="38100" dir="2700000" algn="tl" rotWithShape="0">
              <a:srgbClr val="000000">
                <a:alpha val="33000"/>
              </a:srgbClr>
            </a:outerShdw>
          </a:effectLst>
        </p:spPr>
      </p:pic>
      <p:sp>
        <p:nvSpPr>
          <p:cNvPr id="10" name="Titre 3"/>
          <p:cNvSpPr txBox="1">
            <a:spLocks/>
          </p:cNvSpPr>
          <p:nvPr userDrawn="1"/>
        </p:nvSpPr>
        <p:spPr>
          <a:xfrm>
            <a:off x="843276" y="3757134"/>
            <a:ext cx="7860672" cy="350340"/>
          </a:xfrm>
          <a:prstGeom prst="rect">
            <a:avLst/>
          </a:prstGeom>
        </p:spPr>
        <p:txBody>
          <a:bodyPr lIns="127723" tIns="63862" rIns="127723" bIns="63862">
            <a:normAutofit fontScale="975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700" noProof="0" dirty="0">
                <a:solidFill>
                  <a:schemeClr val="bg1"/>
                </a:solidFill>
                <a:latin typeface="Calibri"/>
                <a:cs typeface="Calibri"/>
              </a:rPr>
              <a:t>DE LA RECHERCHE À L’INDUSTRIE</a:t>
            </a:r>
          </a:p>
        </p:txBody>
      </p:sp>
      <p:sp>
        <p:nvSpPr>
          <p:cNvPr id="11" name="ZoneTexte 10"/>
          <p:cNvSpPr txBox="1"/>
          <p:nvPr userDrawn="1"/>
        </p:nvSpPr>
        <p:spPr>
          <a:xfrm>
            <a:off x="834777" y="6158143"/>
            <a:ext cx="778233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0" hasCustomPrompt="1"/>
          </p:nvPr>
        </p:nvSpPr>
        <p:spPr>
          <a:xfrm>
            <a:off x="843277" y="4461090"/>
            <a:ext cx="6572852" cy="599869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3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TITRE À VENIR</a:t>
            </a:r>
          </a:p>
        </p:txBody>
      </p:sp>
      <p:sp>
        <p:nvSpPr>
          <p:cNvPr id="18" name="Espace réservé du texte 12"/>
          <p:cNvSpPr>
            <a:spLocks noGrp="1"/>
          </p:cNvSpPr>
          <p:nvPr>
            <p:ph type="body" sz="quarter" idx="11" hasCustomPrompt="1"/>
          </p:nvPr>
        </p:nvSpPr>
        <p:spPr>
          <a:xfrm>
            <a:off x="843277" y="5122102"/>
            <a:ext cx="2942010" cy="309021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300" b="0">
                <a:solidFill>
                  <a:schemeClr val="bg1"/>
                </a:solidFill>
              </a:defRPr>
            </a:lvl1pPr>
          </a:lstStyle>
          <a:p>
            <a:pPr lvl="0"/>
            <a:fld id="{ED1C4103-FF01-4613-BB77-A54429AC18D2}" type="datetime4">
              <a:rPr lang="fr-FR" noProof="0" smtClean="0"/>
              <a:t>22 septembre 2019</a:t>
            </a:fld>
            <a:endParaRPr lang="fr-FR" noProof="0" dirty="0"/>
          </a:p>
        </p:txBody>
      </p:sp>
      <p:sp>
        <p:nvSpPr>
          <p:cNvPr id="9" name="Espace réservé du texte 12"/>
          <p:cNvSpPr>
            <a:spLocks noGrp="1"/>
          </p:cNvSpPr>
          <p:nvPr>
            <p:ph type="body" sz="quarter" idx="12" hasCustomPrompt="1"/>
          </p:nvPr>
        </p:nvSpPr>
        <p:spPr>
          <a:xfrm>
            <a:off x="834777" y="5469234"/>
            <a:ext cx="2942010" cy="378270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Auteur</a:t>
            </a:r>
          </a:p>
        </p:txBody>
      </p:sp>
    </p:spTree>
    <p:extLst>
      <p:ext uri="{BB962C8B-B14F-4D97-AF65-F5344CB8AC3E}">
        <p14:creationId xmlns:p14="http://schemas.microsoft.com/office/powerpoint/2010/main" val="3889468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e d'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9CDDA024-CC5C-49D4-9EDE-B13C9CE4F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="" xmlns:a16="http://schemas.microsoft.com/office/drawing/2014/main" id="{76952101-6F0D-4470-B900-D7C009A836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53F0B3ED-4F75-49BF-B028-1A262D3A6E64}" type="slidenum">
              <a:rPr lang="fr-FR" sz="100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‹N°›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Espace réservé pour une image  4">
            <a:extLst>
              <a:ext uri="{FF2B5EF4-FFF2-40B4-BE49-F238E27FC236}">
                <a16:creationId xmlns="" xmlns:a16="http://schemas.microsoft.com/office/drawing/2014/main" id="{60769C5C-EDFB-44C6-A754-7FD9C1B5A1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398242" y="1358084"/>
            <a:ext cx="1085850" cy="974725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6" name="Espace réservé pour une image  4">
            <a:extLst>
              <a:ext uri="{FF2B5EF4-FFF2-40B4-BE49-F238E27FC236}">
                <a16:creationId xmlns="" xmlns:a16="http://schemas.microsoft.com/office/drawing/2014/main" id="{CE83B8F1-3CFD-4C6F-B77B-684EE09D6FE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643696" y="1358084"/>
            <a:ext cx="1085850" cy="974725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8" name="Espace réservé du texte 7">
            <a:extLst>
              <a:ext uri="{FF2B5EF4-FFF2-40B4-BE49-F238E27FC236}">
                <a16:creationId xmlns="" xmlns:a16="http://schemas.microsoft.com/office/drawing/2014/main" id="{81F07BDA-5AB0-410C-A329-8C06350E1E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31227" y="1358085"/>
            <a:ext cx="2359025" cy="874756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5pPr marL="1915851" indent="0"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="" xmlns:a16="http://schemas.microsoft.com/office/drawing/2014/main" id="{F95E4514-E62C-42B5-BE1E-5F1CD3D2A789}"/>
              </a:ext>
            </a:extLst>
          </p:cNvPr>
          <p:cNvCxnSpPr/>
          <p:nvPr userDrawn="1"/>
        </p:nvCxnSpPr>
        <p:spPr>
          <a:xfrm flipH="1">
            <a:off x="914402" y="2332809"/>
            <a:ext cx="3569690" cy="0"/>
          </a:xfrm>
          <a:prstGeom prst="line">
            <a:avLst/>
          </a:prstGeom>
          <a:ln w="19050">
            <a:solidFill>
              <a:srgbClr val="54823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Espace réservé du texte 7">
            <a:extLst>
              <a:ext uri="{FF2B5EF4-FFF2-40B4-BE49-F238E27FC236}">
                <a16:creationId xmlns="" xmlns:a16="http://schemas.microsoft.com/office/drawing/2014/main" id="{5C946E34-2083-434D-8404-8F5AEE71F02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823927" y="1358085"/>
            <a:ext cx="2359025" cy="874756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5pPr marL="1915851" indent="0"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cxnSp>
        <p:nvCxnSpPr>
          <p:cNvPr id="12" name="Connecteur droit 11">
            <a:extLst>
              <a:ext uri="{FF2B5EF4-FFF2-40B4-BE49-F238E27FC236}">
                <a16:creationId xmlns="" xmlns:a16="http://schemas.microsoft.com/office/drawing/2014/main" id="{6653795C-036F-4780-863C-5F5B75D45AC9}"/>
              </a:ext>
            </a:extLst>
          </p:cNvPr>
          <p:cNvCxnSpPr/>
          <p:nvPr userDrawn="1"/>
        </p:nvCxnSpPr>
        <p:spPr>
          <a:xfrm flipH="1">
            <a:off x="4643696" y="2332809"/>
            <a:ext cx="3569690" cy="0"/>
          </a:xfrm>
          <a:prstGeom prst="line">
            <a:avLst/>
          </a:prstGeom>
          <a:ln w="19050">
            <a:solidFill>
              <a:srgbClr val="54823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Espace réservé pour une image  4">
            <a:extLst>
              <a:ext uri="{FF2B5EF4-FFF2-40B4-BE49-F238E27FC236}">
                <a16:creationId xmlns="" xmlns:a16="http://schemas.microsoft.com/office/drawing/2014/main" id="{6076C443-2E06-4281-8B05-53A67256EEB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398242" y="2628159"/>
            <a:ext cx="1085850" cy="974725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14" name="Espace réservé pour une image  4">
            <a:extLst>
              <a:ext uri="{FF2B5EF4-FFF2-40B4-BE49-F238E27FC236}">
                <a16:creationId xmlns="" xmlns:a16="http://schemas.microsoft.com/office/drawing/2014/main" id="{AAFC24E1-75A5-4390-A26C-B3DE9FF20EE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643696" y="2628159"/>
            <a:ext cx="1085850" cy="974725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15" name="Espace réservé du texte 7">
            <a:extLst>
              <a:ext uri="{FF2B5EF4-FFF2-40B4-BE49-F238E27FC236}">
                <a16:creationId xmlns="" xmlns:a16="http://schemas.microsoft.com/office/drawing/2014/main" id="{67AD350B-6F89-4863-9328-41F1D93BBC1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31227" y="2628160"/>
            <a:ext cx="2359025" cy="874756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5pPr marL="1915851" indent="0"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cxnSp>
        <p:nvCxnSpPr>
          <p:cNvPr id="16" name="Connecteur droit 15">
            <a:extLst>
              <a:ext uri="{FF2B5EF4-FFF2-40B4-BE49-F238E27FC236}">
                <a16:creationId xmlns="" xmlns:a16="http://schemas.microsoft.com/office/drawing/2014/main" id="{7B1C8393-42C9-4E5B-B22A-7A1C80B3392B}"/>
              </a:ext>
            </a:extLst>
          </p:cNvPr>
          <p:cNvCxnSpPr/>
          <p:nvPr userDrawn="1"/>
        </p:nvCxnSpPr>
        <p:spPr>
          <a:xfrm flipH="1">
            <a:off x="914402" y="3602884"/>
            <a:ext cx="3569690" cy="0"/>
          </a:xfrm>
          <a:prstGeom prst="line">
            <a:avLst/>
          </a:prstGeom>
          <a:ln w="19050">
            <a:solidFill>
              <a:srgbClr val="54823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Espace réservé du texte 7">
            <a:extLst>
              <a:ext uri="{FF2B5EF4-FFF2-40B4-BE49-F238E27FC236}">
                <a16:creationId xmlns="" xmlns:a16="http://schemas.microsoft.com/office/drawing/2014/main" id="{EADC8B10-F914-44B6-855C-77AEF500D41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823927" y="2634550"/>
            <a:ext cx="2359025" cy="874756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5pPr marL="1915851" indent="0"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cxnSp>
        <p:nvCxnSpPr>
          <p:cNvPr id="18" name="Connecteur droit 17">
            <a:extLst>
              <a:ext uri="{FF2B5EF4-FFF2-40B4-BE49-F238E27FC236}">
                <a16:creationId xmlns="" xmlns:a16="http://schemas.microsoft.com/office/drawing/2014/main" id="{6674119E-EE06-45F8-B404-7D969C8F47C0}"/>
              </a:ext>
            </a:extLst>
          </p:cNvPr>
          <p:cNvCxnSpPr/>
          <p:nvPr userDrawn="1"/>
        </p:nvCxnSpPr>
        <p:spPr>
          <a:xfrm flipH="1">
            <a:off x="4643696" y="3602884"/>
            <a:ext cx="3569690" cy="0"/>
          </a:xfrm>
          <a:prstGeom prst="line">
            <a:avLst/>
          </a:prstGeom>
          <a:ln w="19050">
            <a:solidFill>
              <a:srgbClr val="54823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Espace réservé pour une image  4">
            <a:extLst>
              <a:ext uri="{FF2B5EF4-FFF2-40B4-BE49-F238E27FC236}">
                <a16:creationId xmlns="" xmlns:a16="http://schemas.microsoft.com/office/drawing/2014/main" id="{2E8B88C5-9DD3-4342-8110-493B6A4046E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398242" y="3878367"/>
            <a:ext cx="1085850" cy="974725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20" name="Espace réservé pour une image  4">
            <a:extLst>
              <a:ext uri="{FF2B5EF4-FFF2-40B4-BE49-F238E27FC236}">
                <a16:creationId xmlns="" xmlns:a16="http://schemas.microsoft.com/office/drawing/2014/main" id="{11DFD99F-CCC2-490B-9103-83A0C7B5BF9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643696" y="3878367"/>
            <a:ext cx="1085850" cy="974725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21" name="Espace réservé du texte 7">
            <a:extLst>
              <a:ext uri="{FF2B5EF4-FFF2-40B4-BE49-F238E27FC236}">
                <a16:creationId xmlns="" xmlns:a16="http://schemas.microsoft.com/office/drawing/2014/main" id="{105DF51F-34C2-49EC-92D0-D81C49BE61D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31227" y="3878368"/>
            <a:ext cx="2359025" cy="874756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5pPr marL="1915851" indent="0"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cxnSp>
        <p:nvCxnSpPr>
          <p:cNvPr id="22" name="Connecteur droit 21">
            <a:extLst>
              <a:ext uri="{FF2B5EF4-FFF2-40B4-BE49-F238E27FC236}">
                <a16:creationId xmlns="" xmlns:a16="http://schemas.microsoft.com/office/drawing/2014/main" id="{A75A8DBD-F5B7-405E-B653-6D5F7E42EB8D}"/>
              </a:ext>
            </a:extLst>
          </p:cNvPr>
          <p:cNvCxnSpPr/>
          <p:nvPr userDrawn="1"/>
        </p:nvCxnSpPr>
        <p:spPr>
          <a:xfrm flipH="1">
            <a:off x="914402" y="4853092"/>
            <a:ext cx="3569690" cy="0"/>
          </a:xfrm>
          <a:prstGeom prst="line">
            <a:avLst/>
          </a:prstGeom>
          <a:ln w="19050">
            <a:solidFill>
              <a:srgbClr val="54823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Espace réservé du texte 7">
            <a:extLst>
              <a:ext uri="{FF2B5EF4-FFF2-40B4-BE49-F238E27FC236}">
                <a16:creationId xmlns="" xmlns:a16="http://schemas.microsoft.com/office/drawing/2014/main" id="{A402FF8C-DB59-4608-B517-7FD56431411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823927" y="3866242"/>
            <a:ext cx="2359026" cy="874756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5pPr marL="1915851" indent="0"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="" xmlns:a16="http://schemas.microsoft.com/office/drawing/2014/main" id="{7D552D8A-671C-4599-8FC0-D56624B966E2}"/>
              </a:ext>
            </a:extLst>
          </p:cNvPr>
          <p:cNvCxnSpPr/>
          <p:nvPr userDrawn="1"/>
        </p:nvCxnSpPr>
        <p:spPr>
          <a:xfrm flipH="1">
            <a:off x="4643696" y="4853092"/>
            <a:ext cx="3569690" cy="0"/>
          </a:xfrm>
          <a:prstGeom prst="line">
            <a:avLst/>
          </a:prstGeom>
          <a:ln w="19050">
            <a:solidFill>
              <a:srgbClr val="54823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Espace réservé pour une image  4">
            <a:extLst>
              <a:ext uri="{FF2B5EF4-FFF2-40B4-BE49-F238E27FC236}">
                <a16:creationId xmlns="" xmlns:a16="http://schemas.microsoft.com/office/drawing/2014/main" id="{979E6621-7EBD-4E8A-9D3F-98667422C622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398242" y="5128574"/>
            <a:ext cx="1085850" cy="974725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26" name="Espace réservé pour une image  4">
            <a:extLst>
              <a:ext uri="{FF2B5EF4-FFF2-40B4-BE49-F238E27FC236}">
                <a16:creationId xmlns="" xmlns:a16="http://schemas.microsoft.com/office/drawing/2014/main" id="{4EB9FABD-311A-46B5-803C-4468714878B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643696" y="5128574"/>
            <a:ext cx="1085850" cy="974725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27" name="Espace réservé du texte 7">
            <a:extLst>
              <a:ext uri="{FF2B5EF4-FFF2-40B4-BE49-F238E27FC236}">
                <a16:creationId xmlns="" xmlns:a16="http://schemas.microsoft.com/office/drawing/2014/main" id="{B039882E-C7D2-4A10-8D17-525FEF96661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31227" y="5128575"/>
            <a:ext cx="2359025" cy="874756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5pPr marL="1915851" indent="0"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cxnSp>
        <p:nvCxnSpPr>
          <p:cNvPr id="28" name="Connecteur droit 27">
            <a:extLst>
              <a:ext uri="{FF2B5EF4-FFF2-40B4-BE49-F238E27FC236}">
                <a16:creationId xmlns="" xmlns:a16="http://schemas.microsoft.com/office/drawing/2014/main" id="{40312D7E-F5FE-4ADB-8526-4D9ED88C5C15}"/>
              </a:ext>
            </a:extLst>
          </p:cNvPr>
          <p:cNvCxnSpPr/>
          <p:nvPr userDrawn="1"/>
        </p:nvCxnSpPr>
        <p:spPr>
          <a:xfrm flipH="1">
            <a:off x="914402" y="6103299"/>
            <a:ext cx="3569690" cy="0"/>
          </a:xfrm>
          <a:prstGeom prst="line">
            <a:avLst/>
          </a:prstGeom>
          <a:ln w="19050">
            <a:solidFill>
              <a:srgbClr val="54823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Espace réservé du texte 7">
            <a:extLst>
              <a:ext uri="{FF2B5EF4-FFF2-40B4-BE49-F238E27FC236}">
                <a16:creationId xmlns="" xmlns:a16="http://schemas.microsoft.com/office/drawing/2014/main" id="{6AD72B51-7D15-4502-B762-932C85FC8940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823927" y="5128575"/>
            <a:ext cx="2359025" cy="874756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5pPr marL="1915851" indent="0"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cxnSp>
        <p:nvCxnSpPr>
          <p:cNvPr id="30" name="Connecteur droit 29">
            <a:extLst>
              <a:ext uri="{FF2B5EF4-FFF2-40B4-BE49-F238E27FC236}">
                <a16:creationId xmlns="" xmlns:a16="http://schemas.microsoft.com/office/drawing/2014/main" id="{13D9F259-C0D9-40E4-B155-CD1D47C48F43}"/>
              </a:ext>
            </a:extLst>
          </p:cNvPr>
          <p:cNvCxnSpPr/>
          <p:nvPr userDrawn="1"/>
        </p:nvCxnSpPr>
        <p:spPr>
          <a:xfrm flipH="1">
            <a:off x="4643696" y="6103299"/>
            <a:ext cx="3569690" cy="0"/>
          </a:xfrm>
          <a:prstGeom prst="line">
            <a:avLst/>
          </a:prstGeom>
          <a:ln w="19050">
            <a:solidFill>
              <a:srgbClr val="54823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5188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merci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2" y="5961053"/>
            <a:ext cx="9143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pic>
        <p:nvPicPr>
          <p:cNvPr id="6" name="Picture 1" descr="fondCEA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37412"/>
            <a:ext cx="9144000" cy="5998464"/>
          </a:xfrm>
          <a:prstGeom prst="rect">
            <a:avLst/>
          </a:prstGeom>
        </p:spPr>
      </p:pic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3269974" y="2277417"/>
            <a:ext cx="4765976" cy="62477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l" defTabSz="95792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fr-FR" sz="3400" kern="1200" dirty="0" smtClean="0">
                <a:solidFill>
                  <a:schemeClr val="bg1"/>
                </a:solidFill>
                <a:latin typeface="Calibri"/>
                <a:ea typeface="+mn-ea"/>
                <a:cs typeface="Calibri"/>
              </a:defRPr>
            </a:lvl1pPr>
          </a:lstStyle>
          <a:p>
            <a:r>
              <a:rPr lang="fr-FR" noProof="0" dirty="0"/>
              <a:t>Merci de votre attention</a:t>
            </a:r>
          </a:p>
        </p:txBody>
      </p:sp>
      <p:sp>
        <p:nvSpPr>
          <p:cNvPr id="10" name="Espace réservé du texte 18"/>
          <p:cNvSpPr>
            <a:spLocks noGrp="1"/>
          </p:cNvSpPr>
          <p:nvPr>
            <p:ph type="body" sz="quarter" idx="10" hasCustomPrompt="1"/>
          </p:nvPr>
        </p:nvSpPr>
        <p:spPr>
          <a:xfrm>
            <a:off x="991769" y="4403563"/>
            <a:ext cx="6848148" cy="267471"/>
          </a:xfrm>
        </p:spPr>
        <p:txBody>
          <a:bodyPr>
            <a:spAutoFit/>
          </a:bodyPr>
          <a:lstStyle>
            <a:lvl1pPr marL="0" indent="0">
              <a:buFontTx/>
              <a:buNone/>
              <a:defRPr sz="1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r-FR" sz="1000" b="1" noProof="0" dirty="0">
                <a:solidFill>
                  <a:schemeClr val="tx1"/>
                </a:solidFill>
                <a:latin typeface="Calibri"/>
                <a:cs typeface="Calibri"/>
              </a:rPr>
              <a:t>Crédits photos </a:t>
            </a:r>
            <a:r>
              <a:rPr lang="fr-FR" sz="1000" noProof="0" dirty="0">
                <a:solidFill>
                  <a:schemeClr val="tx1"/>
                </a:solidFill>
                <a:latin typeface="Calibri"/>
                <a:cs typeface="Calibri"/>
              </a:rPr>
              <a:t>:</a:t>
            </a:r>
          </a:p>
        </p:txBody>
      </p:sp>
      <p:sp>
        <p:nvSpPr>
          <p:cNvPr id="11" name="Espace réservé du texte 20"/>
          <p:cNvSpPr>
            <a:spLocks noGrp="1"/>
          </p:cNvSpPr>
          <p:nvPr>
            <p:ph type="body" sz="quarter" idx="12" hasCustomPrompt="1"/>
          </p:nvPr>
        </p:nvSpPr>
        <p:spPr>
          <a:xfrm>
            <a:off x="3269974" y="3140287"/>
            <a:ext cx="4714240" cy="405970"/>
          </a:xfrm>
        </p:spPr>
        <p:txBody>
          <a:bodyPr>
            <a:spAutoFit/>
          </a:bodyPr>
          <a:lstStyle>
            <a:lvl1pPr marL="0" indent="0">
              <a:buFontTx/>
              <a:buNone/>
              <a:defRPr lang="fr-FR" sz="2000" kern="1200" smtClean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fr-FR" sz="2000" kern="1200" noProof="0" dirty="0">
                <a:solidFill>
                  <a:schemeClr val="bg1"/>
                </a:solidFill>
                <a:latin typeface="Calibri"/>
                <a:ea typeface="+mn-ea"/>
                <a:cs typeface="Calibri"/>
              </a:rPr>
              <a:t>Mise à jour 20 mai 2019</a:t>
            </a:r>
            <a:endParaRPr lang="fr-FR" noProof="0" dirty="0"/>
          </a:p>
        </p:txBody>
      </p:sp>
      <p:sp>
        <p:nvSpPr>
          <p:cNvPr id="12" name="ZoneTexte 10"/>
          <p:cNvSpPr txBox="1"/>
          <p:nvPr userDrawn="1"/>
        </p:nvSpPr>
        <p:spPr>
          <a:xfrm>
            <a:off x="834777" y="6158142"/>
            <a:ext cx="778233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pic>
        <p:nvPicPr>
          <p:cNvPr id="13" name="Picture 9" descr="cea_logo_small2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76" y="1861047"/>
            <a:ext cx="1942272" cy="1585387"/>
          </a:xfrm>
          <a:prstGeom prst="rect">
            <a:avLst/>
          </a:prstGeom>
          <a:effectLst>
            <a:outerShdw blurRad="517525" dist="38100" dir="2700000" algn="tl" rotWithShape="0">
              <a:srgbClr val="000000">
                <a:alpha val="33000"/>
              </a:srgbClr>
            </a:outerShdw>
          </a:effectLst>
        </p:spPr>
      </p:pic>
      <p:sp>
        <p:nvSpPr>
          <p:cNvPr id="14" name="Espace réservé du texte 12"/>
          <p:cNvSpPr>
            <a:spLocks noGrp="1"/>
          </p:cNvSpPr>
          <p:nvPr>
            <p:ph type="body" sz="quarter" idx="13" hasCustomPrompt="1"/>
          </p:nvPr>
        </p:nvSpPr>
        <p:spPr>
          <a:xfrm>
            <a:off x="3254937" y="3564234"/>
            <a:ext cx="2942010" cy="378270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Auteur</a:t>
            </a:r>
          </a:p>
        </p:txBody>
      </p:sp>
    </p:spTree>
    <p:extLst>
      <p:ext uri="{BB962C8B-B14F-4D97-AF65-F5344CB8AC3E}">
        <p14:creationId xmlns:p14="http://schemas.microsoft.com/office/powerpoint/2010/main" val="1977181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ne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2" y="5961053"/>
            <a:ext cx="9143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pic>
        <p:nvPicPr>
          <p:cNvPr id="6" name="Picture 8" descr="fondCEA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0480"/>
            <a:ext cx="9144000" cy="5998464"/>
          </a:xfrm>
          <a:prstGeom prst="rect">
            <a:avLst/>
          </a:prstGeom>
        </p:spPr>
      </p:pic>
      <p:pic>
        <p:nvPicPr>
          <p:cNvPr id="13" name="Picture 9" descr="cea_logo_small2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76" y="1861047"/>
            <a:ext cx="1942272" cy="1585387"/>
          </a:xfrm>
          <a:prstGeom prst="rect">
            <a:avLst/>
          </a:prstGeom>
          <a:effectLst>
            <a:outerShdw blurRad="517525" dist="38100" dir="2700000" algn="tl" rotWithShape="0">
              <a:srgbClr val="000000">
                <a:alpha val="33000"/>
              </a:srgbClr>
            </a:outerShdw>
          </a:effectLst>
        </p:spPr>
      </p:pic>
      <p:sp>
        <p:nvSpPr>
          <p:cNvPr id="16" name="Titre 3"/>
          <p:cNvSpPr txBox="1">
            <a:spLocks/>
          </p:cNvSpPr>
          <p:nvPr userDrawn="1"/>
        </p:nvSpPr>
        <p:spPr>
          <a:xfrm>
            <a:off x="843276" y="3757134"/>
            <a:ext cx="7860672" cy="350340"/>
          </a:xfrm>
          <a:prstGeom prst="rect">
            <a:avLst/>
          </a:prstGeom>
        </p:spPr>
        <p:txBody>
          <a:bodyPr lIns="127723" tIns="63862" rIns="127723" bIns="63862">
            <a:normAutofit fontScale="975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700" noProof="0" dirty="0">
                <a:solidFill>
                  <a:schemeClr val="bg1"/>
                </a:solidFill>
                <a:latin typeface="Calibri"/>
                <a:cs typeface="Calibri"/>
              </a:rPr>
              <a:t>DE LA RECHERCHE À L’INDUSTRIE</a:t>
            </a:r>
          </a:p>
        </p:txBody>
      </p:sp>
      <p:sp>
        <p:nvSpPr>
          <p:cNvPr id="18" name="Espace réservé du texte 12"/>
          <p:cNvSpPr>
            <a:spLocks noGrp="1"/>
          </p:cNvSpPr>
          <p:nvPr>
            <p:ph type="body" sz="quarter" idx="10" hasCustomPrompt="1"/>
          </p:nvPr>
        </p:nvSpPr>
        <p:spPr>
          <a:xfrm>
            <a:off x="843277" y="4461090"/>
            <a:ext cx="6572852" cy="599869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3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Annexes</a:t>
            </a:r>
          </a:p>
        </p:txBody>
      </p:sp>
      <p:sp>
        <p:nvSpPr>
          <p:cNvPr id="19" name="ZoneTexte 10"/>
          <p:cNvSpPr txBox="1"/>
          <p:nvPr userDrawn="1"/>
        </p:nvSpPr>
        <p:spPr>
          <a:xfrm>
            <a:off x="834777" y="6158142"/>
            <a:ext cx="778233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20" name="Espace réservé du texte 12"/>
          <p:cNvSpPr>
            <a:spLocks noGrp="1"/>
          </p:cNvSpPr>
          <p:nvPr>
            <p:ph type="body" sz="quarter" idx="11" hasCustomPrompt="1"/>
          </p:nvPr>
        </p:nvSpPr>
        <p:spPr>
          <a:xfrm>
            <a:off x="843277" y="5122102"/>
            <a:ext cx="2942010" cy="309021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3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13 mai 2019</a:t>
            </a:r>
          </a:p>
        </p:txBody>
      </p:sp>
    </p:spTree>
    <p:extLst>
      <p:ext uri="{BB962C8B-B14F-4D97-AF65-F5344CB8AC3E}">
        <p14:creationId xmlns:p14="http://schemas.microsoft.com/office/powerpoint/2010/main" val="931493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ueil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2" y="5971213"/>
            <a:ext cx="9143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pic>
        <p:nvPicPr>
          <p:cNvPr id="5" name="Picture 8" descr="fondCEA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60" y="-40641"/>
            <a:ext cx="9154160" cy="6011852"/>
          </a:xfrm>
          <a:prstGeom prst="rect">
            <a:avLst/>
          </a:prstGeom>
        </p:spPr>
      </p:pic>
      <p:pic>
        <p:nvPicPr>
          <p:cNvPr id="12" name="Picture 9" descr="cea_logo_small2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76" y="1861047"/>
            <a:ext cx="1942272" cy="1585387"/>
          </a:xfrm>
          <a:prstGeom prst="rect">
            <a:avLst/>
          </a:prstGeom>
          <a:effectLst>
            <a:outerShdw blurRad="517525" dist="38100" dir="2700000" algn="tl" rotWithShape="0">
              <a:srgbClr val="000000">
                <a:alpha val="33000"/>
              </a:srgbClr>
            </a:outerShdw>
          </a:effectLst>
        </p:spPr>
      </p:pic>
      <p:sp>
        <p:nvSpPr>
          <p:cNvPr id="15" name="Espace réservé du texte 12"/>
          <p:cNvSpPr>
            <a:spLocks noGrp="1"/>
          </p:cNvSpPr>
          <p:nvPr>
            <p:ph type="body" sz="quarter" idx="10" hasCustomPrompt="1"/>
          </p:nvPr>
        </p:nvSpPr>
        <p:spPr>
          <a:xfrm>
            <a:off x="843277" y="4461090"/>
            <a:ext cx="6572852" cy="599869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3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TITRE À VENIR</a:t>
            </a:r>
          </a:p>
        </p:txBody>
      </p:sp>
      <p:sp>
        <p:nvSpPr>
          <p:cNvPr id="17" name="Titre 3"/>
          <p:cNvSpPr txBox="1">
            <a:spLocks/>
          </p:cNvSpPr>
          <p:nvPr userDrawn="1"/>
        </p:nvSpPr>
        <p:spPr>
          <a:xfrm>
            <a:off x="843276" y="3757134"/>
            <a:ext cx="7860672" cy="350340"/>
          </a:xfrm>
          <a:prstGeom prst="rect">
            <a:avLst/>
          </a:prstGeom>
        </p:spPr>
        <p:txBody>
          <a:bodyPr lIns="127723" tIns="63862" rIns="127723" bIns="63862">
            <a:normAutofit fontScale="975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700" noProof="0" dirty="0">
                <a:solidFill>
                  <a:schemeClr val="bg1"/>
                </a:solidFill>
                <a:latin typeface="Calibri"/>
                <a:cs typeface="Calibri"/>
              </a:rPr>
              <a:t>DE LA RECHERCHE À L’INDUSTRIE</a:t>
            </a:r>
          </a:p>
        </p:txBody>
      </p:sp>
      <p:sp>
        <p:nvSpPr>
          <p:cNvPr id="18" name="ZoneTexte 10"/>
          <p:cNvSpPr txBox="1"/>
          <p:nvPr userDrawn="1"/>
        </p:nvSpPr>
        <p:spPr>
          <a:xfrm>
            <a:off x="834777" y="6158142"/>
            <a:ext cx="778233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19" name="Espace réservé du texte 12"/>
          <p:cNvSpPr>
            <a:spLocks noGrp="1"/>
          </p:cNvSpPr>
          <p:nvPr>
            <p:ph type="body" sz="quarter" idx="12" hasCustomPrompt="1"/>
          </p:nvPr>
        </p:nvSpPr>
        <p:spPr>
          <a:xfrm>
            <a:off x="843277" y="5122102"/>
            <a:ext cx="2942010" cy="309021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300" b="0">
                <a:solidFill>
                  <a:schemeClr val="bg1"/>
                </a:solidFill>
              </a:defRPr>
            </a:lvl1pPr>
          </a:lstStyle>
          <a:p>
            <a:pPr lvl="0"/>
            <a:fld id="{B5559CBA-976B-4265-9B41-694881203DBF}" type="datetime4">
              <a:rPr lang="fr-FR" noProof="0" smtClean="0"/>
              <a:t>22 septembre 2019</a:t>
            </a:fld>
            <a:endParaRPr lang="fr-FR" noProof="0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3"/>
          </p:nvPr>
        </p:nvSpPr>
        <p:spPr>
          <a:xfrm>
            <a:off x="5122334" y="1143001"/>
            <a:ext cx="2751138" cy="239369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0" name="Espace réservé du texte 12"/>
          <p:cNvSpPr>
            <a:spLocks noGrp="1"/>
          </p:cNvSpPr>
          <p:nvPr>
            <p:ph type="body" sz="quarter" idx="14" hasCustomPrompt="1"/>
          </p:nvPr>
        </p:nvSpPr>
        <p:spPr>
          <a:xfrm>
            <a:off x="834777" y="5469234"/>
            <a:ext cx="2942010" cy="378270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Auteur</a:t>
            </a:r>
          </a:p>
        </p:txBody>
      </p:sp>
    </p:spTree>
    <p:extLst>
      <p:ext uri="{BB962C8B-B14F-4D97-AF65-F5344CB8AC3E}">
        <p14:creationId xmlns:p14="http://schemas.microsoft.com/office/powerpoint/2010/main" val="6995852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s-titre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‹N°›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Picture 1" descr="fondCEA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37412"/>
            <a:ext cx="9144000" cy="5998464"/>
          </a:xfrm>
          <a:prstGeom prst="rect">
            <a:avLst/>
          </a:prstGeom>
        </p:spPr>
      </p:pic>
      <p:sp>
        <p:nvSpPr>
          <p:cNvPr id="6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845677" y="4801464"/>
            <a:ext cx="1604435" cy="180049"/>
          </a:xfrm>
        </p:spPr>
        <p:txBody>
          <a:bodyPr wrap="square" tIns="0" bIns="0">
            <a:sp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 noProof="0" dirty="0"/>
              <a:t>Partie 1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2" y="5961053"/>
            <a:ext cx="9143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16" name="ZoneTexte 10"/>
          <p:cNvSpPr txBox="1"/>
          <p:nvPr userDrawn="1"/>
        </p:nvSpPr>
        <p:spPr>
          <a:xfrm>
            <a:off x="834777" y="6158142"/>
            <a:ext cx="778233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4"/>
          </p:nvPr>
        </p:nvSpPr>
        <p:spPr>
          <a:xfrm>
            <a:off x="1066800" y="473604"/>
            <a:ext cx="3505200" cy="1438048"/>
          </a:xfrm>
        </p:spPr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6739085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éfaut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cap="none" baseline="0"/>
            </a:lvl1pPr>
          </a:lstStyle>
          <a:p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‹N°›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660824" y="1630411"/>
            <a:ext cx="7886700" cy="1236967"/>
          </a:xfrm>
          <a:prstGeom prst="rect">
            <a:avLst/>
          </a:prstGeom>
        </p:spPr>
        <p:txBody>
          <a:bodyPr vert="horz" lIns="127723" tIns="63862" rIns="127723" bIns="63862" rtlCol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 marL="1676370" indent="-23948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-"/>
              <a:defRPr sz="1200"/>
            </a:lvl4pPr>
            <a:lvl5pPr marL="2155332" indent="-23948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200"/>
            </a:lvl5pPr>
          </a:lstStyle>
          <a:p>
            <a:pPr lvl="0"/>
            <a:r>
              <a:rPr lang="fr-FR" noProof="0" dirty="0"/>
              <a:t>Modifier les styles du texte du masque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</p:txBody>
      </p:sp>
      <p:sp>
        <p:nvSpPr>
          <p:cNvPr id="5" name="Espace réservé du texte 2"/>
          <p:cNvSpPr>
            <a:spLocks noGrp="1"/>
          </p:cNvSpPr>
          <p:nvPr>
            <p:ph type="body" sz="quarter" idx="12" hasCustomPrompt="1"/>
          </p:nvPr>
        </p:nvSpPr>
        <p:spPr>
          <a:xfrm>
            <a:off x="660825" y="1067647"/>
            <a:ext cx="7924376" cy="378270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/>
            </a:lvl1pPr>
          </a:lstStyle>
          <a:p>
            <a:pPr lvl="0"/>
            <a:r>
              <a:rPr lang="fr-FR" noProof="0" dirty="0"/>
              <a:t>Texte simple de la diapositive</a:t>
            </a:r>
          </a:p>
        </p:txBody>
      </p:sp>
    </p:spTree>
    <p:extLst>
      <p:ext uri="{BB962C8B-B14F-4D97-AF65-F5344CB8AC3E}">
        <p14:creationId xmlns:p14="http://schemas.microsoft.com/office/powerpoint/2010/main" val="3234898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verture de chapitre avec champ photo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9BDD946C-1F13-4F67-B8D1-64EF5CF71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="" xmlns:a16="http://schemas.microsoft.com/office/drawing/2014/main" id="{DC37902D-B358-44BD-9A3B-CD8E2882EA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53F0B3ED-4F75-49BF-B028-1A262D3A6E64}" type="slidenum">
              <a:rPr lang="fr-FR" sz="100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‹N°›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="" xmlns:a16="http://schemas.microsoft.com/office/drawing/2014/main" id="{187ADA7C-03B8-49D0-A935-DE3625BD6F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8065"/>
            <a:ext cx="9144000" cy="5808504"/>
          </a:xfrm>
          <a:prstGeom prst="rect">
            <a:avLst/>
          </a:prstGeom>
        </p:spPr>
      </p:pic>
      <p:sp>
        <p:nvSpPr>
          <p:cNvPr id="15" name="Titre 4">
            <a:extLst>
              <a:ext uri="{FF2B5EF4-FFF2-40B4-BE49-F238E27FC236}">
                <a16:creationId xmlns="" xmlns:a16="http://schemas.microsoft.com/office/drawing/2014/main" id="{72E9C4E7-2BF2-4AB8-9707-825FA5757113}"/>
              </a:ext>
            </a:extLst>
          </p:cNvPr>
          <p:cNvSpPr txBox="1">
            <a:spLocks/>
          </p:cNvSpPr>
          <p:nvPr userDrawn="1"/>
        </p:nvSpPr>
        <p:spPr>
          <a:xfrm>
            <a:off x="4572000" y="2824702"/>
            <a:ext cx="3700463" cy="1198561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3733" b="1" dirty="0">
              <a:solidFill>
                <a:srgbClr val="C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9" name="Espace réservé du contenu 18">
            <a:extLst>
              <a:ext uri="{FF2B5EF4-FFF2-40B4-BE49-F238E27FC236}">
                <a16:creationId xmlns="" xmlns:a16="http://schemas.microsoft.com/office/drawing/2014/main" id="{E6D00721-9CE1-4CF1-AD6A-47E2B8CCCC4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31763" y="1835150"/>
            <a:ext cx="4381500" cy="3590290"/>
          </a:xfrm>
        </p:spPr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900387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verture gris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ond_ppt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6218"/>
            <a:ext cx="9144000" cy="6021547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‹N°›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2" y="5961053"/>
            <a:ext cx="9143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11" name="ZoneTexte 10"/>
          <p:cNvSpPr txBox="1"/>
          <p:nvPr userDrawn="1"/>
        </p:nvSpPr>
        <p:spPr>
          <a:xfrm>
            <a:off x="834777" y="6158142"/>
            <a:ext cx="778233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12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845677" y="4801464"/>
            <a:ext cx="1604435" cy="180049"/>
          </a:xfrm>
        </p:spPr>
        <p:txBody>
          <a:bodyPr wrap="square" tIns="0" bIns="0">
            <a:spAutoFit/>
          </a:bodyPr>
          <a:lstStyle>
            <a:lvl1pPr marL="0" indent="0">
              <a:buFontTx/>
              <a:buNone/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fr-FR" noProof="0" dirty="0"/>
              <a:t>Partie 1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3"/>
          </p:nvPr>
        </p:nvSpPr>
        <p:spPr>
          <a:xfrm>
            <a:off x="738142" y="617538"/>
            <a:ext cx="3987800" cy="1244148"/>
          </a:xfrm>
        </p:spPr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465543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ueil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2" y="5971213"/>
            <a:ext cx="9143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pic>
        <p:nvPicPr>
          <p:cNvPr id="5" name="Picture 8" descr="fondCEA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60" y="-40641"/>
            <a:ext cx="9154160" cy="6011852"/>
          </a:xfrm>
          <a:prstGeom prst="rect">
            <a:avLst/>
          </a:prstGeom>
        </p:spPr>
      </p:pic>
      <p:pic>
        <p:nvPicPr>
          <p:cNvPr id="12" name="Picture 9" descr="cea_logo_small2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76" y="1861047"/>
            <a:ext cx="1942272" cy="1585387"/>
          </a:xfrm>
          <a:prstGeom prst="rect">
            <a:avLst/>
          </a:prstGeom>
          <a:effectLst>
            <a:outerShdw blurRad="517525" dist="38100" dir="2700000" algn="tl" rotWithShape="0">
              <a:srgbClr val="000000">
                <a:alpha val="33000"/>
              </a:srgbClr>
            </a:outerShdw>
          </a:effectLst>
        </p:spPr>
      </p:pic>
      <p:sp>
        <p:nvSpPr>
          <p:cNvPr id="15" name="Espace réservé du texte 12"/>
          <p:cNvSpPr>
            <a:spLocks noGrp="1"/>
          </p:cNvSpPr>
          <p:nvPr>
            <p:ph type="body" sz="quarter" idx="10" hasCustomPrompt="1"/>
          </p:nvPr>
        </p:nvSpPr>
        <p:spPr>
          <a:xfrm>
            <a:off x="843277" y="4461090"/>
            <a:ext cx="6572852" cy="599869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3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TITRE À VENIR</a:t>
            </a:r>
          </a:p>
        </p:txBody>
      </p:sp>
      <p:sp>
        <p:nvSpPr>
          <p:cNvPr id="17" name="Titre 3"/>
          <p:cNvSpPr txBox="1">
            <a:spLocks/>
          </p:cNvSpPr>
          <p:nvPr userDrawn="1"/>
        </p:nvSpPr>
        <p:spPr>
          <a:xfrm>
            <a:off x="843276" y="3757134"/>
            <a:ext cx="7860672" cy="350340"/>
          </a:xfrm>
          <a:prstGeom prst="rect">
            <a:avLst/>
          </a:prstGeom>
        </p:spPr>
        <p:txBody>
          <a:bodyPr lIns="127723" tIns="63862" rIns="127723" bIns="63862">
            <a:normAutofit fontScale="975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700" noProof="0" dirty="0">
                <a:solidFill>
                  <a:schemeClr val="bg1"/>
                </a:solidFill>
                <a:latin typeface="Calibri"/>
                <a:cs typeface="Calibri"/>
              </a:rPr>
              <a:t>DE LA RECHERCHE À L’INDUSTRIE</a:t>
            </a:r>
          </a:p>
        </p:txBody>
      </p:sp>
      <p:sp>
        <p:nvSpPr>
          <p:cNvPr id="18" name="ZoneTexte 10"/>
          <p:cNvSpPr txBox="1"/>
          <p:nvPr userDrawn="1"/>
        </p:nvSpPr>
        <p:spPr>
          <a:xfrm>
            <a:off x="834777" y="6158142"/>
            <a:ext cx="778233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19" name="Espace réservé du texte 12"/>
          <p:cNvSpPr>
            <a:spLocks noGrp="1"/>
          </p:cNvSpPr>
          <p:nvPr>
            <p:ph type="body" sz="quarter" idx="12" hasCustomPrompt="1"/>
          </p:nvPr>
        </p:nvSpPr>
        <p:spPr>
          <a:xfrm>
            <a:off x="843277" y="5122102"/>
            <a:ext cx="2942010" cy="309021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300" b="0">
                <a:solidFill>
                  <a:schemeClr val="bg1"/>
                </a:solidFill>
              </a:defRPr>
            </a:lvl1pPr>
          </a:lstStyle>
          <a:p>
            <a:pPr lvl="0"/>
            <a:fld id="{B5559CBA-976B-4265-9B41-694881203DBF}" type="datetime4">
              <a:rPr lang="fr-FR" noProof="0" smtClean="0"/>
              <a:t>22 septembre 2019</a:t>
            </a:fld>
            <a:endParaRPr lang="fr-FR" noProof="0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3"/>
          </p:nvPr>
        </p:nvSpPr>
        <p:spPr>
          <a:xfrm>
            <a:off x="5122334" y="1143001"/>
            <a:ext cx="2751138" cy="239369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0" name="Espace réservé du texte 12"/>
          <p:cNvSpPr>
            <a:spLocks noGrp="1"/>
          </p:cNvSpPr>
          <p:nvPr>
            <p:ph type="body" sz="quarter" idx="14" hasCustomPrompt="1"/>
          </p:nvPr>
        </p:nvSpPr>
        <p:spPr>
          <a:xfrm>
            <a:off x="834777" y="5469234"/>
            <a:ext cx="2942010" cy="378270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Auteur</a:t>
            </a:r>
          </a:p>
        </p:txBody>
      </p:sp>
    </p:spTree>
    <p:extLst>
      <p:ext uri="{BB962C8B-B14F-4D97-AF65-F5344CB8AC3E}">
        <p14:creationId xmlns:p14="http://schemas.microsoft.com/office/powerpoint/2010/main" val="857839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s-titre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‹N°›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Picture 1" descr="fondCEA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37412"/>
            <a:ext cx="9144000" cy="5998464"/>
          </a:xfrm>
          <a:prstGeom prst="rect">
            <a:avLst/>
          </a:prstGeom>
        </p:spPr>
      </p:pic>
      <p:sp>
        <p:nvSpPr>
          <p:cNvPr id="6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845677" y="4801464"/>
            <a:ext cx="1604435" cy="180049"/>
          </a:xfrm>
        </p:spPr>
        <p:txBody>
          <a:bodyPr wrap="square" tIns="0" bIns="0">
            <a:sp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 noProof="0" dirty="0"/>
              <a:t>Partie 1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2" y="5961053"/>
            <a:ext cx="9143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16" name="ZoneTexte 10"/>
          <p:cNvSpPr txBox="1"/>
          <p:nvPr userDrawn="1"/>
        </p:nvSpPr>
        <p:spPr>
          <a:xfrm>
            <a:off x="834777" y="6158142"/>
            <a:ext cx="778233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4"/>
          </p:nvPr>
        </p:nvSpPr>
        <p:spPr>
          <a:xfrm>
            <a:off x="1066800" y="473604"/>
            <a:ext cx="3505200" cy="1438048"/>
          </a:xfrm>
        </p:spPr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906679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ueil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2" y="5971213"/>
            <a:ext cx="9143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pic>
        <p:nvPicPr>
          <p:cNvPr id="5" name="Picture 8" descr="fondCEA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60" y="-40641"/>
            <a:ext cx="9154160" cy="6011852"/>
          </a:xfrm>
          <a:prstGeom prst="rect">
            <a:avLst/>
          </a:prstGeom>
        </p:spPr>
      </p:pic>
      <p:pic>
        <p:nvPicPr>
          <p:cNvPr id="12" name="Picture 9" descr="cea_logo_small2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76" y="1861047"/>
            <a:ext cx="1942272" cy="1585387"/>
          </a:xfrm>
          <a:prstGeom prst="rect">
            <a:avLst/>
          </a:prstGeom>
          <a:effectLst>
            <a:outerShdw blurRad="517525" dist="38100" dir="2700000" algn="tl" rotWithShape="0">
              <a:srgbClr val="000000">
                <a:alpha val="33000"/>
              </a:srgbClr>
            </a:outerShdw>
          </a:effectLst>
        </p:spPr>
      </p:pic>
      <p:sp>
        <p:nvSpPr>
          <p:cNvPr id="15" name="Espace réservé du texte 12"/>
          <p:cNvSpPr>
            <a:spLocks noGrp="1"/>
          </p:cNvSpPr>
          <p:nvPr>
            <p:ph type="body" sz="quarter" idx="10" hasCustomPrompt="1"/>
          </p:nvPr>
        </p:nvSpPr>
        <p:spPr>
          <a:xfrm>
            <a:off x="843277" y="4461090"/>
            <a:ext cx="6572852" cy="599869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3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TITRE À VENIR</a:t>
            </a:r>
          </a:p>
        </p:txBody>
      </p:sp>
      <p:sp>
        <p:nvSpPr>
          <p:cNvPr id="17" name="Titre 3"/>
          <p:cNvSpPr txBox="1">
            <a:spLocks/>
          </p:cNvSpPr>
          <p:nvPr userDrawn="1"/>
        </p:nvSpPr>
        <p:spPr>
          <a:xfrm>
            <a:off x="843276" y="3757134"/>
            <a:ext cx="7860672" cy="350340"/>
          </a:xfrm>
          <a:prstGeom prst="rect">
            <a:avLst/>
          </a:prstGeom>
        </p:spPr>
        <p:txBody>
          <a:bodyPr lIns="127723" tIns="63862" rIns="127723" bIns="63862">
            <a:normAutofit fontScale="975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700" noProof="0" dirty="0">
                <a:solidFill>
                  <a:schemeClr val="bg1"/>
                </a:solidFill>
                <a:latin typeface="Calibri"/>
                <a:cs typeface="Calibri"/>
              </a:rPr>
              <a:t>DE LA RECHERCHE À L’INDUSTRIE</a:t>
            </a:r>
          </a:p>
        </p:txBody>
      </p:sp>
      <p:sp>
        <p:nvSpPr>
          <p:cNvPr id="18" name="ZoneTexte 10"/>
          <p:cNvSpPr txBox="1"/>
          <p:nvPr userDrawn="1"/>
        </p:nvSpPr>
        <p:spPr>
          <a:xfrm>
            <a:off x="834777" y="6158142"/>
            <a:ext cx="778233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19" name="Espace réservé du texte 12"/>
          <p:cNvSpPr>
            <a:spLocks noGrp="1"/>
          </p:cNvSpPr>
          <p:nvPr>
            <p:ph type="body" sz="quarter" idx="12" hasCustomPrompt="1"/>
          </p:nvPr>
        </p:nvSpPr>
        <p:spPr>
          <a:xfrm>
            <a:off x="843277" y="5122102"/>
            <a:ext cx="2942010" cy="309021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300" b="0">
                <a:solidFill>
                  <a:schemeClr val="bg1"/>
                </a:solidFill>
              </a:defRPr>
            </a:lvl1pPr>
          </a:lstStyle>
          <a:p>
            <a:pPr lvl="0"/>
            <a:fld id="{B5559CBA-976B-4265-9B41-694881203DBF}" type="datetime4">
              <a:rPr lang="fr-FR" noProof="0" smtClean="0"/>
              <a:t>22 septembre 2019</a:t>
            </a:fld>
            <a:endParaRPr lang="fr-FR" noProof="0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3"/>
          </p:nvPr>
        </p:nvSpPr>
        <p:spPr>
          <a:xfrm>
            <a:off x="5122334" y="1143001"/>
            <a:ext cx="2751138" cy="2393694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10" name="Espace réservé du texte 12"/>
          <p:cNvSpPr>
            <a:spLocks noGrp="1"/>
          </p:cNvSpPr>
          <p:nvPr>
            <p:ph type="body" sz="quarter" idx="14" hasCustomPrompt="1"/>
          </p:nvPr>
        </p:nvSpPr>
        <p:spPr>
          <a:xfrm>
            <a:off x="834777" y="5469234"/>
            <a:ext cx="2942010" cy="378270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Auteur</a:t>
            </a:r>
          </a:p>
        </p:txBody>
      </p:sp>
    </p:spTree>
    <p:extLst>
      <p:ext uri="{BB962C8B-B14F-4D97-AF65-F5344CB8AC3E}">
        <p14:creationId xmlns:p14="http://schemas.microsoft.com/office/powerpoint/2010/main" val="420502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éfaut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cap="none" baseline="0"/>
            </a:lvl1pPr>
          </a:lstStyle>
          <a:p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‹N°›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660824" y="1630411"/>
            <a:ext cx="7886700" cy="1236967"/>
          </a:xfrm>
          <a:prstGeom prst="rect">
            <a:avLst/>
          </a:prstGeom>
        </p:spPr>
        <p:txBody>
          <a:bodyPr vert="horz" lIns="127723" tIns="63862" rIns="127723" bIns="63862" rtlCol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 marL="1676370" indent="-23948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-"/>
              <a:defRPr sz="1200"/>
            </a:lvl4pPr>
            <a:lvl5pPr marL="2155332" indent="-23948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200"/>
            </a:lvl5pPr>
          </a:lstStyle>
          <a:p>
            <a:pPr lvl="0"/>
            <a:r>
              <a:rPr lang="fr-FR" noProof="0" dirty="0"/>
              <a:t>Modifier les styles du texte du masque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</p:txBody>
      </p:sp>
      <p:sp>
        <p:nvSpPr>
          <p:cNvPr id="5" name="Espace réservé du texte 2"/>
          <p:cNvSpPr>
            <a:spLocks noGrp="1"/>
          </p:cNvSpPr>
          <p:nvPr>
            <p:ph type="body" sz="quarter" idx="12" hasCustomPrompt="1"/>
          </p:nvPr>
        </p:nvSpPr>
        <p:spPr>
          <a:xfrm>
            <a:off x="660825" y="1067647"/>
            <a:ext cx="7924376" cy="378270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/>
            </a:lvl1pPr>
          </a:lstStyle>
          <a:p>
            <a:pPr lvl="0"/>
            <a:r>
              <a:rPr lang="fr-FR" noProof="0" dirty="0"/>
              <a:t>Texte simple de la diapositive</a:t>
            </a:r>
          </a:p>
        </p:txBody>
      </p:sp>
    </p:spTree>
    <p:extLst>
      <p:ext uri="{BB962C8B-B14F-4D97-AF65-F5344CB8AC3E}">
        <p14:creationId xmlns:p14="http://schemas.microsoft.com/office/powerpoint/2010/main" val="14279643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verture de chapitre avec champ photo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9BDD946C-1F13-4F67-B8D1-64EF5CF71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="" xmlns:a16="http://schemas.microsoft.com/office/drawing/2014/main" id="{DC37902D-B358-44BD-9A3B-CD8E2882EA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53F0B3ED-4F75-49BF-B028-1A262D3A6E64}" type="slidenum">
              <a:rPr lang="fr-FR" sz="100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‹N°›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="" xmlns:a16="http://schemas.microsoft.com/office/drawing/2014/main" id="{187ADA7C-03B8-49D0-A935-DE3625BD6F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8065"/>
            <a:ext cx="9144000" cy="5808504"/>
          </a:xfrm>
          <a:prstGeom prst="rect">
            <a:avLst/>
          </a:prstGeom>
        </p:spPr>
      </p:pic>
      <p:sp>
        <p:nvSpPr>
          <p:cNvPr id="15" name="Titre 4">
            <a:extLst>
              <a:ext uri="{FF2B5EF4-FFF2-40B4-BE49-F238E27FC236}">
                <a16:creationId xmlns="" xmlns:a16="http://schemas.microsoft.com/office/drawing/2014/main" id="{72E9C4E7-2BF2-4AB8-9707-825FA5757113}"/>
              </a:ext>
            </a:extLst>
          </p:cNvPr>
          <p:cNvSpPr txBox="1">
            <a:spLocks/>
          </p:cNvSpPr>
          <p:nvPr userDrawn="1"/>
        </p:nvSpPr>
        <p:spPr>
          <a:xfrm>
            <a:off x="4572000" y="2824702"/>
            <a:ext cx="3700463" cy="1198561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3733" b="1" dirty="0">
              <a:solidFill>
                <a:srgbClr val="C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9" name="Espace réservé du contenu 18">
            <a:extLst>
              <a:ext uri="{FF2B5EF4-FFF2-40B4-BE49-F238E27FC236}">
                <a16:creationId xmlns="" xmlns:a16="http://schemas.microsoft.com/office/drawing/2014/main" id="{E6D00721-9CE1-4CF1-AD6A-47E2B8CCCC4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31763" y="1835150"/>
            <a:ext cx="4381500" cy="3590290"/>
          </a:xfrm>
        </p:spPr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5484330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verture gris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ond_ppt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6218"/>
            <a:ext cx="9144000" cy="6021547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‹N°›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2" y="5961053"/>
            <a:ext cx="9143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11" name="ZoneTexte 10"/>
          <p:cNvSpPr txBox="1"/>
          <p:nvPr userDrawn="1"/>
        </p:nvSpPr>
        <p:spPr>
          <a:xfrm>
            <a:off x="834777" y="6158142"/>
            <a:ext cx="778233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12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845677" y="4801464"/>
            <a:ext cx="1604435" cy="180049"/>
          </a:xfrm>
        </p:spPr>
        <p:txBody>
          <a:bodyPr wrap="square" tIns="0" bIns="0">
            <a:spAutoFit/>
          </a:bodyPr>
          <a:lstStyle>
            <a:lvl1pPr marL="0" indent="0">
              <a:buFontTx/>
              <a:buNone/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fr-FR" noProof="0" dirty="0"/>
              <a:t>Partie 1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3"/>
          </p:nvPr>
        </p:nvSpPr>
        <p:spPr>
          <a:xfrm>
            <a:off x="738142" y="617538"/>
            <a:ext cx="3987800" cy="1244148"/>
          </a:xfrm>
        </p:spPr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241349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s-titre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‹N°›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Picture 1" descr="fondCEA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37412"/>
            <a:ext cx="9144000" cy="5998464"/>
          </a:xfrm>
          <a:prstGeom prst="rect">
            <a:avLst/>
          </a:prstGeom>
        </p:spPr>
      </p:pic>
      <p:sp>
        <p:nvSpPr>
          <p:cNvPr id="6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845677" y="4801464"/>
            <a:ext cx="1604435" cy="180049"/>
          </a:xfrm>
        </p:spPr>
        <p:txBody>
          <a:bodyPr wrap="square" tIns="0" bIns="0">
            <a:sp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 noProof="0" dirty="0"/>
              <a:t>Partie 1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2" y="5961053"/>
            <a:ext cx="9143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16" name="ZoneTexte 10"/>
          <p:cNvSpPr txBox="1"/>
          <p:nvPr userDrawn="1"/>
        </p:nvSpPr>
        <p:spPr>
          <a:xfrm>
            <a:off x="834777" y="6158142"/>
            <a:ext cx="778233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4"/>
          </p:nvPr>
        </p:nvSpPr>
        <p:spPr>
          <a:xfrm>
            <a:off x="1066800" y="473604"/>
            <a:ext cx="3505200" cy="143804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85286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éfaut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cap="none" baseline="0"/>
            </a:lvl1pPr>
          </a:lstStyle>
          <a:p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‹N°›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660824" y="1630411"/>
            <a:ext cx="7886700" cy="1236967"/>
          </a:xfrm>
          <a:prstGeom prst="rect">
            <a:avLst/>
          </a:prstGeom>
        </p:spPr>
        <p:txBody>
          <a:bodyPr vert="horz" lIns="127723" tIns="63862" rIns="127723" bIns="63862" rtlCol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 marL="1676370" indent="-23948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-"/>
              <a:defRPr sz="1200"/>
            </a:lvl4pPr>
            <a:lvl5pPr marL="2155332" indent="-23948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200"/>
            </a:lvl5pPr>
          </a:lstStyle>
          <a:p>
            <a:pPr lvl="0"/>
            <a:r>
              <a:rPr lang="fr-FR" noProof="0" smtClean="0"/>
              <a:t>Modifiez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5" name="Espace réservé du texte 2"/>
          <p:cNvSpPr>
            <a:spLocks noGrp="1"/>
          </p:cNvSpPr>
          <p:nvPr>
            <p:ph type="body" sz="quarter" idx="12" hasCustomPrompt="1"/>
          </p:nvPr>
        </p:nvSpPr>
        <p:spPr>
          <a:xfrm>
            <a:off x="660825" y="1067647"/>
            <a:ext cx="7924376" cy="378270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/>
            </a:lvl1pPr>
          </a:lstStyle>
          <a:p>
            <a:pPr lvl="0"/>
            <a:r>
              <a:rPr lang="fr-FR" noProof="0" dirty="0"/>
              <a:t>Texte simple de la diapositive</a:t>
            </a:r>
          </a:p>
        </p:txBody>
      </p:sp>
    </p:spTree>
    <p:extLst>
      <p:ext uri="{BB962C8B-B14F-4D97-AF65-F5344CB8AC3E}">
        <p14:creationId xmlns:p14="http://schemas.microsoft.com/office/powerpoint/2010/main" val="1513944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éfaut avec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cap="none" baseline="0"/>
            </a:lvl1pPr>
          </a:lstStyle>
          <a:p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‹N°›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Espace réservé du texte 2"/>
          <p:cNvSpPr>
            <a:spLocks noGrp="1"/>
          </p:cNvSpPr>
          <p:nvPr>
            <p:ph type="body" sz="quarter" idx="12" hasCustomPrompt="1"/>
          </p:nvPr>
        </p:nvSpPr>
        <p:spPr>
          <a:xfrm>
            <a:off x="660825" y="1067647"/>
            <a:ext cx="7924376" cy="378270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/>
            </a:lvl1pPr>
          </a:lstStyle>
          <a:p>
            <a:pPr lvl="0"/>
            <a:r>
              <a:rPr lang="fr-FR" noProof="0" dirty="0"/>
              <a:t>Texte simple de la diapositive</a:t>
            </a:r>
          </a:p>
        </p:txBody>
      </p:sp>
    </p:spTree>
    <p:extLst>
      <p:ext uri="{BB962C8B-B14F-4D97-AF65-F5344CB8AC3E}">
        <p14:creationId xmlns:p14="http://schemas.microsoft.com/office/powerpoint/2010/main" val="1776974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verture de chapitre avec champ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48A0520F-F2B4-4144-B2A0-D31492DE5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="" xmlns:a16="http://schemas.microsoft.com/office/drawing/2014/main" id="{990C283F-3F6C-463B-B6FF-C5A1120E75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53F0B3ED-4F75-49BF-B028-1A262D3A6E64}" type="slidenum">
              <a:rPr lang="fr-FR" sz="100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‹N°›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6" name="Image 15">
            <a:extLst>
              <a:ext uri="{FF2B5EF4-FFF2-40B4-BE49-F238E27FC236}">
                <a16:creationId xmlns="" xmlns:a16="http://schemas.microsoft.com/office/drawing/2014/main" id="{EA0235D1-1CA4-4813-8F9E-8EA6F5F924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8065"/>
            <a:ext cx="9144000" cy="5808504"/>
          </a:xfrm>
          <a:prstGeom prst="rect">
            <a:avLst/>
          </a:prstGeom>
        </p:spPr>
      </p:pic>
      <p:sp>
        <p:nvSpPr>
          <p:cNvPr id="27" name="Titre 4">
            <a:extLst>
              <a:ext uri="{FF2B5EF4-FFF2-40B4-BE49-F238E27FC236}">
                <a16:creationId xmlns="" xmlns:a16="http://schemas.microsoft.com/office/drawing/2014/main" id="{9EB6429C-6B7C-4EE1-B9DC-E41E0338FCE4}"/>
              </a:ext>
            </a:extLst>
          </p:cNvPr>
          <p:cNvSpPr txBox="1">
            <a:spLocks/>
          </p:cNvSpPr>
          <p:nvPr userDrawn="1"/>
        </p:nvSpPr>
        <p:spPr>
          <a:xfrm>
            <a:off x="4572000" y="2824702"/>
            <a:ext cx="3700463" cy="1198561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3733" b="1" dirty="0">
              <a:solidFill>
                <a:srgbClr val="C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9" name="Espace réservé pour une image  28">
            <a:extLst>
              <a:ext uri="{FF2B5EF4-FFF2-40B4-BE49-F238E27FC236}">
                <a16:creationId xmlns="" xmlns:a16="http://schemas.microsoft.com/office/drawing/2014/main" id="{00B39465-DFB6-4F0B-AD93-34B67A43F556}"/>
              </a:ext>
            </a:extLst>
          </p:cNvPr>
          <p:cNvSpPr>
            <a:spLocks noGrp="1" noChangeAspect="1"/>
          </p:cNvSpPr>
          <p:nvPr>
            <p:ph type="pic" sz="quarter" idx="11"/>
          </p:nvPr>
        </p:nvSpPr>
        <p:spPr>
          <a:xfrm>
            <a:off x="131444" y="1835212"/>
            <a:ext cx="1521946" cy="1950713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31" name="Espace réservé pour une image  30">
            <a:extLst>
              <a:ext uri="{FF2B5EF4-FFF2-40B4-BE49-F238E27FC236}">
                <a16:creationId xmlns="" xmlns:a16="http://schemas.microsoft.com/office/drawing/2014/main" id="{05215E8A-C584-469C-8777-F84DF88AD457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1752037" y="1835212"/>
            <a:ext cx="1478663" cy="1198561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33" name="Espace réservé pour une image  32">
            <a:extLst>
              <a:ext uri="{FF2B5EF4-FFF2-40B4-BE49-F238E27FC236}">
                <a16:creationId xmlns="" xmlns:a16="http://schemas.microsoft.com/office/drawing/2014/main" id="{F295F236-0258-44BD-A085-BC26E990060E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3334674" y="1835151"/>
            <a:ext cx="1178590" cy="1280980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35" name="Espace réservé pour une image  34">
            <a:extLst>
              <a:ext uri="{FF2B5EF4-FFF2-40B4-BE49-F238E27FC236}">
                <a16:creationId xmlns="" xmlns:a16="http://schemas.microsoft.com/office/drawing/2014/main" id="{10F23775-F583-446B-ADBA-A32E31D6D2FB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3328279" y="3298825"/>
            <a:ext cx="1184516" cy="1138108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37" name="Espace réservé pour une image  36">
            <a:extLst>
              <a:ext uri="{FF2B5EF4-FFF2-40B4-BE49-F238E27FC236}">
                <a16:creationId xmlns="" xmlns:a16="http://schemas.microsoft.com/office/drawing/2014/main" id="{CBB53359-B79D-4793-A0BA-531D16C92DB5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1757364" y="3201989"/>
            <a:ext cx="1466941" cy="583936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39" name="Espace réservé pour une image  38">
            <a:extLst>
              <a:ext uri="{FF2B5EF4-FFF2-40B4-BE49-F238E27FC236}">
                <a16:creationId xmlns="" xmlns:a16="http://schemas.microsoft.com/office/drawing/2014/main" id="{7629CC81-1DE8-42E7-8943-496B487C7A15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131763" y="3968619"/>
            <a:ext cx="1517650" cy="527181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41" name="Espace réservé pour une image  40">
            <a:extLst>
              <a:ext uri="{FF2B5EF4-FFF2-40B4-BE49-F238E27FC236}">
                <a16:creationId xmlns="" xmlns:a16="http://schemas.microsoft.com/office/drawing/2014/main" id="{3D9A0616-6187-42B8-A49C-5704495AFA0F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131763" y="4673601"/>
            <a:ext cx="1517650" cy="605642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43" name="Espace réservé pour une image  42">
            <a:extLst>
              <a:ext uri="{FF2B5EF4-FFF2-40B4-BE49-F238E27FC236}">
                <a16:creationId xmlns="" xmlns:a16="http://schemas.microsoft.com/office/drawing/2014/main" id="{10BA3FEF-381F-4AA8-9215-136F5361141D}"/>
              </a:ext>
            </a:extLst>
          </p:cNvPr>
          <p:cNvSpPr>
            <a:spLocks noGrp="1" noChangeAspect="1"/>
          </p:cNvSpPr>
          <p:nvPr>
            <p:ph type="pic" sz="quarter" idx="18"/>
          </p:nvPr>
        </p:nvSpPr>
        <p:spPr>
          <a:xfrm>
            <a:off x="1752037" y="3968619"/>
            <a:ext cx="1466850" cy="1310624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45" name="Espace réservé pour une image  44">
            <a:extLst>
              <a:ext uri="{FF2B5EF4-FFF2-40B4-BE49-F238E27FC236}">
                <a16:creationId xmlns="" xmlns:a16="http://schemas.microsoft.com/office/drawing/2014/main" id="{8FD27BC5-345B-4477-941A-3575E8185B4F}"/>
              </a:ext>
            </a:extLst>
          </p:cNvPr>
          <p:cNvSpPr>
            <a:spLocks noGrp="1" noChangeAspect="1"/>
          </p:cNvSpPr>
          <p:nvPr>
            <p:ph type="pic" sz="quarter" idx="19"/>
          </p:nvPr>
        </p:nvSpPr>
        <p:spPr>
          <a:xfrm>
            <a:off x="3319464" y="4619627"/>
            <a:ext cx="1193800" cy="659616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5429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verture de chapitre avec champ photo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9BDD946C-1F13-4F67-B8D1-64EF5CF71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="" xmlns:a16="http://schemas.microsoft.com/office/drawing/2014/main" id="{DC37902D-B358-44BD-9A3B-CD8E2882EA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53F0B3ED-4F75-49BF-B028-1A262D3A6E64}" type="slidenum">
              <a:rPr lang="fr-FR" sz="100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‹N°›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="" xmlns:a16="http://schemas.microsoft.com/office/drawing/2014/main" id="{187ADA7C-03B8-49D0-A935-DE3625BD6F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8065"/>
            <a:ext cx="9144000" cy="5808504"/>
          </a:xfrm>
          <a:prstGeom prst="rect">
            <a:avLst/>
          </a:prstGeom>
        </p:spPr>
      </p:pic>
      <p:sp>
        <p:nvSpPr>
          <p:cNvPr id="15" name="Titre 4">
            <a:extLst>
              <a:ext uri="{FF2B5EF4-FFF2-40B4-BE49-F238E27FC236}">
                <a16:creationId xmlns="" xmlns:a16="http://schemas.microsoft.com/office/drawing/2014/main" id="{72E9C4E7-2BF2-4AB8-9707-825FA5757113}"/>
              </a:ext>
            </a:extLst>
          </p:cNvPr>
          <p:cNvSpPr txBox="1">
            <a:spLocks/>
          </p:cNvSpPr>
          <p:nvPr userDrawn="1"/>
        </p:nvSpPr>
        <p:spPr>
          <a:xfrm>
            <a:off x="4572000" y="2824702"/>
            <a:ext cx="3700463" cy="1198561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3733" b="1" dirty="0">
              <a:solidFill>
                <a:srgbClr val="C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9" name="Espace réservé du contenu 18">
            <a:extLst>
              <a:ext uri="{FF2B5EF4-FFF2-40B4-BE49-F238E27FC236}">
                <a16:creationId xmlns="" xmlns:a16="http://schemas.microsoft.com/office/drawing/2014/main" id="{E6D00721-9CE1-4CF1-AD6A-47E2B8CCCC4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31763" y="1835150"/>
            <a:ext cx="4381500" cy="359029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98385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verture gris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ond_ppt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6218"/>
            <a:ext cx="9144000" cy="6021547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‹N°›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2" y="5961053"/>
            <a:ext cx="9143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11" name="ZoneTexte 10"/>
          <p:cNvSpPr txBox="1"/>
          <p:nvPr userDrawn="1"/>
        </p:nvSpPr>
        <p:spPr>
          <a:xfrm>
            <a:off x="834777" y="6158142"/>
            <a:ext cx="778233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12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845677" y="4801464"/>
            <a:ext cx="1604435" cy="180049"/>
          </a:xfrm>
        </p:spPr>
        <p:txBody>
          <a:bodyPr wrap="square" tIns="0" bIns="0">
            <a:spAutoFit/>
          </a:bodyPr>
          <a:lstStyle>
            <a:lvl1pPr marL="0" indent="0">
              <a:buFontTx/>
              <a:buNone/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fr-FR" noProof="0" dirty="0"/>
              <a:t>Partie 1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3"/>
          </p:nvPr>
        </p:nvSpPr>
        <p:spPr>
          <a:xfrm>
            <a:off x="738142" y="617538"/>
            <a:ext cx="3987800" cy="124414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4908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itre 1"/>
          <p:cNvSpPr>
            <a:spLocks noGrp="1"/>
          </p:cNvSpPr>
          <p:nvPr>
            <p:ph type="title"/>
          </p:nvPr>
        </p:nvSpPr>
        <p:spPr>
          <a:xfrm>
            <a:off x="1107440" y="196178"/>
            <a:ext cx="8229600" cy="379192"/>
          </a:xfrm>
          <a:prstGeom prst="rect">
            <a:avLst/>
          </a:prstGeom>
        </p:spPr>
        <p:txBody>
          <a:bodyPr vert="horz" lIns="127723" tIns="50285" rIns="127723" bIns="50285" rtlCol="0" anchor="ctr">
            <a:spAutoFit/>
          </a:bodyPr>
          <a:lstStyle>
            <a:lvl1pPr>
              <a:defRPr cap="none" baseline="0"/>
            </a:lvl1pPr>
          </a:lstStyle>
          <a:p>
            <a:r>
              <a:rPr lang="fr-FR" noProof="0" smtClean="0"/>
              <a:t>Modifiez le style du titre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776914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2" y="1293436"/>
            <a:ext cx="7886700" cy="1382648"/>
          </a:xfrm>
          <a:prstGeom prst="rect">
            <a:avLst/>
          </a:prstGeom>
        </p:spPr>
        <p:txBody>
          <a:bodyPr vert="horz" lIns="127723" tIns="63862" rIns="127723" bIns="63862" rtlCol="0">
            <a:sp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625817"/>
            <a:ext cx="9144000" cy="2340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en-US" sz="250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2" y="-25706"/>
            <a:ext cx="9143999" cy="7919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en-US" sz="250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8173526" y="6627317"/>
            <a:ext cx="970475" cy="235568"/>
          </a:xfrm>
          <a:prstGeom prst="rect">
            <a:avLst/>
          </a:prstGeom>
          <a:solidFill>
            <a:srgbClr val="B1151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endParaRPr lang="en-US" sz="2500">
              <a:solidFill>
                <a:schemeClr val="accent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8466" y="-25707"/>
            <a:ext cx="970475" cy="783772"/>
          </a:xfrm>
          <a:prstGeom prst="rect">
            <a:avLst/>
          </a:prstGeom>
          <a:solidFill>
            <a:srgbClr val="C1172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endParaRPr lang="en-US" sz="2500">
              <a:solidFill>
                <a:schemeClr val="accent1"/>
              </a:solidFill>
            </a:endParaRPr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367891" y="6665909"/>
            <a:ext cx="627944" cy="153888"/>
          </a:xfrm>
          <a:prstGeom prst="rect">
            <a:avLst/>
          </a:prstGeom>
        </p:spPr>
        <p:txBody>
          <a:bodyPr lIns="72000" tIns="0" rIns="72000" bIns="0">
            <a:spAutoFit/>
          </a:bodyPr>
          <a:lstStyle>
            <a:lvl1pPr>
              <a:defRPr/>
            </a:lvl1pPr>
          </a:lstStyle>
          <a:p>
            <a:pPr algn="ctr"/>
            <a:fld id="{53F0B3ED-4F75-49BF-B028-1A262D3A6E64}" type="slidenum">
              <a:rPr lang="fr-FR" sz="100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‹N°›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3" name="Picture 25" descr="cea_logo_typo2_small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34" y="224966"/>
            <a:ext cx="612339" cy="346484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107441" y="196179"/>
            <a:ext cx="4395374" cy="379192"/>
          </a:xfrm>
          <a:prstGeom prst="rect">
            <a:avLst/>
          </a:prstGeom>
        </p:spPr>
        <p:txBody>
          <a:bodyPr vert="horz" wrap="square" lIns="127723" tIns="50285" rIns="127723" bIns="50285" rtlCol="0" anchor="ctr">
            <a:sp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15" name="Espace réservé du texte 12"/>
          <p:cNvSpPr txBox="1">
            <a:spLocks/>
          </p:cNvSpPr>
          <p:nvPr/>
        </p:nvSpPr>
        <p:spPr>
          <a:xfrm>
            <a:off x="6593653" y="6666681"/>
            <a:ext cx="1583653" cy="152349"/>
          </a:xfrm>
          <a:prstGeom prst="rect">
            <a:avLst/>
          </a:prstGeom>
        </p:spPr>
        <p:txBody>
          <a:bodyPr wrap="square" lIns="72000" tIns="0" rIns="72000" bIns="0">
            <a:sp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900" b="0" kern="120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E77F22B5-7D27-43F2-84DD-15A13BA901E0}" type="datetime4">
              <a:rPr lang="fr-FR" sz="110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22 septembre 2019</a:t>
            </a:fld>
            <a:endParaRPr lang="fr-FR" sz="11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6652" y="6635131"/>
            <a:ext cx="4132448" cy="195438"/>
          </a:xfrm>
          <a:prstGeom prst="rect">
            <a:avLst/>
          </a:prstGeom>
        </p:spPr>
        <p:txBody>
          <a:bodyPr wrap="square" lIns="72000" tIns="0" rIns="72000" bIns="0">
            <a:spAutoFit/>
          </a:bodyPr>
          <a:lstStyle/>
          <a:p>
            <a:pPr>
              <a:lnSpc>
                <a:spcPct val="140000"/>
              </a:lnSpc>
            </a:pPr>
            <a:r>
              <a:rPr lang="fr-FR" sz="1000" kern="0" dirty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Commissariat à l’énergie atomique et aux énergies alternatives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4961466" y="6658217"/>
            <a:ext cx="541348" cy="169277"/>
          </a:xfrm>
          <a:prstGeom prst="rect">
            <a:avLst/>
          </a:prstGeom>
          <a:noFill/>
        </p:spPr>
        <p:txBody>
          <a:bodyPr wrap="none" lIns="72000" tIns="0" rIns="72000" bIns="0" rtlCol="0">
            <a:spAutoFit/>
          </a:bodyPr>
          <a:lstStyle/>
          <a:p>
            <a:r>
              <a:rPr lang="fr-FR" sz="1100" dirty="0">
                <a:latin typeface="Calibri" panose="020F0502020204030204" pitchFamily="34" charset="0"/>
              </a:rPr>
              <a:t>Auteur</a:t>
            </a:r>
          </a:p>
        </p:txBody>
      </p:sp>
    </p:spTree>
    <p:extLst>
      <p:ext uri="{BB962C8B-B14F-4D97-AF65-F5344CB8AC3E}">
        <p14:creationId xmlns:p14="http://schemas.microsoft.com/office/powerpoint/2010/main" val="1532843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704" r:id="rId2"/>
    <p:sldLayoutId id="2147483705" r:id="rId3"/>
    <p:sldLayoutId id="2147483706" r:id="rId4"/>
    <p:sldLayoutId id="2147483709" r:id="rId5"/>
    <p:sldLayoutId id="2147483710" r:id="rId6"/>
    <p:sldLayoutId id="2147483711" r:id="rId7"/>
    <p:sldLayoutId id="2147483708" r:id="rId8"/>
    <p:sldLayoutId id="2147483707" r:id="rId9"/>
    <p:sldLayoutId id="2147483732" r:id="rId10"/>
    <p:sldLayoutId id="2147483701" r:id="rId11"/>
    <p:sldLayoutId id="2147483702" r:id="rId12"/>
  </p:sldLayoutIdLst>
  <p:hf hdr="0"/>
  <p:txStyles>
    <p:titleStyle>
      <a:lvl1pPr marL="0" algn="l" defTabSz="957925" rtl="0" eaLnBrk="1" latinLnBrk="0" hangingPunct="1">
        <a:lnSpc>
          <a:spcPct val="80000"/>
        </a:lnSpc>
        <a:spcBef>
          <a:spcPct val="0"/>
        </a:spcBef>
        <a:buNone/>
        <a:defRPr lang="fr-FR" sz="2200" b="1" kern="1200" cap="none" baseline="0" dirty="0">
          <a:solidFill>
            <a:schemeClr val="bg2">
              <a:lumMod val="50000"/>
            </a:schemeClr>
          </a:solidFill>
          <a:latin typeface="Calibri"/>
          <a:ea typeface="+mj-ea"/>
          <a:cs typeface="+mj-cs"/>
        </a:defRPr>
      </a:lvl1pPr>
    </p:titleStyle>
    <p:bodyStyle>
      <a:lvl1pPr marL="239481" indent="-239481" algn="l" defTabSz="957925" rtl="0" eaLnBrk="1" latinLnBrk="0" hangingPunct="1">
        <a:lnSpc>
          <a:spcPct val="90000"/>
        </a:lnSpc>
        <a:spcBef>
          <a:spcPts val="1048"/>
        </a:spcBef>
        <a:buClr>
          <a:srgbClr val="548235"/>
        </a:buClr>
        <a:buSzPct val="80000"/>
        <a:buFont typeface="Wingdings 3" panose="05040102010807070707" pitchFamily="18" charset="2"/>
        <a:buChar char=""/>
        <a:defRPr sz="1800" b="1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1pPr>
      <a:lvl2pPr marL="718444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Calibri" panose="020F0502020204030204" pitchFamily="34" charset="0"/>
        <a:buChar char="-"/>
        <a:defRPr sz="16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2pPr>
      <a:lvl3pPr marL="1197407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Wingdings" panose="05000000000000000000" pitchFamily="2" charset="2"/>
        <a:buChar char="§"/>
        <a:defRPr sz="14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3pPr>
      <a:lvl4pPr marL="1676370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Calibri" panose="020F0502020204030204" pitchFamily="34" charset="0"/>
        <a:buChar char="-"/>
        <a:defRPr sz="12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4pPr>
      <a:lvl5pPr marL="2155332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Wingdings" panose="05000000000000000000" pitchFamily="2" charset="2"/>
        <a:buChar char="§"/>
        <a:defRPr sz="12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5pPr>
      <a:lvl6pPr marL="2634295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3113258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592220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4071183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963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7925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888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851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814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776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739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702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2" y="1293436"/>
            <a:ext cx="7886700" cy="1382648"/>
          </a:xfrm>
          <a:prstGeom prst="rect">
            <a:avLst/>
          </a:prstGeom>
        </p:spPr>
        <p:txBody>
          <a:bodyPr vert="horz" lIns="127723" tIns="63862" rIns="127723" bIns="63862" rtlCol="0">
            <a:sp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625817"/>
            <a:ext cx="9144000" cy="2340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en-US" sz="250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2" y="-25706"/>
            <a:ext cx="9143999" cy="7919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en-US" sz="250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8173526" y="6627317"/>
            <a:ext cx="970475" cy="235568"/>
          </a:xfrm>
          <a:prstGeom prst="rect">
            <a:avLst/>
          </a:prstGeom>
          <a:solidFill>
            <a:srgbClr val="B1151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endParaRPr lang="en-US" sz="2500">
              <a:solidFill>
                <a:schemeClr val="accent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8466" y="-25707"/>
            <a:ext cx="970475" cy="783772"/>
          </a:xfrm>
          <a:prstGeom prst="rect">
            <a:avLst/>
          </a:prstGeom>
          <a:solidFill>
            <a:srgbClr val="C1172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endParaRPr lang="en-US" sz="2500">
              <a:solidFill>
                <a:schemeClr val="accent1"/>
              </a:solidFill>
            </a:endParaRPr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367891" y="6665909"/>
            <a:ext cx="627944" cy="153888"/>
          </a:xfrm>
          <a:prstGeom prst="rect">
            <a:avLst/>
          </a:prstGeom>
        </p:spPr>
        <p:txBody>
          <a:bodyPr lIns="72000" tIns="0" rIns="72000" bIns="0">
            <a:spAutoFit/>
          </a:bodyPr>
          <a:lstStyle>
            <a:lvl1pPr>
              <a:defRPr/>
            </a:lvl1pPr>
          </a:lstStyle>
          <a:p>
            <a:pPr algn="ctr"/>
            <a:fld id="{53F0B3ED-4F75-49BF-B028-1A262D3A6E64}" type="slidenum">
              <a:rPr lang="fr-FR" sz="100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‹N°›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3" name="Picture 25" descr="cea_logo_typo2_small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34" y="224966"/>
            <a:ext cx="612339" cy="346484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107441" y="196179"/>
            <a:ext cx="4395374" cy="379192"/>
          </a:xfrm>
          <a:prstGeom prst="rect">
            <a:avLst/>
          </a:prstGeom>
        </p:spPr>
        <p:txBody>
          <a:bodyPr vert="horz" wrap="square" lIns="127723" tIns="50285" rIns="127723" bIns="50285" rtlCol="0" anchor="ctr">
            <a:sp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15" name="Espace réservé du texte 12"/>
          <p:cNvSpPr txBox="1">
            <a:spLocks/>
          </p:cNvSpPr>
          <p:nvPr/>
        </p:nvSpPr>
        <p:spPr>
          <a:xfrm>
            <a:off x="6593653" y="6666681"/>
            <a:ext cx="1583653" cy="152349"/>
          </a:xfrm>
          <a:prstGeom prst="rect">
            <a:avLst/>
          </a:prstGeom>
        </p:spPr>
        <p:txBody>
          <a:bodyPr wrap="square" lIns="72000" tIns="0" rIns="72000" bIns="0">
            <a:sp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900" b="0" kern="120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E77F22B5-7D27-43F2-84DD-15A13BA901E0}" type="datetime4">
              <a:rPr lang="fr-FR" sz="110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22 septembre 2019</a:t>
            </a:fld>
            <a:endParaRPr lang="fr-FR" sz="11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6652" y="6635131"/>
            <a:ext cx="4132448" cy="195438"/>
          </a:xfrm>
          <a:prstGeom prst="rect">
            <a:avLst/>
          </a:prstGeom>
        </p:spPr>
        <p:txBody>
          <a:bodyPr wrap="square" lIns="72000" tIns="0" rIns="72000" bIns="0">
            <a:spAutoFit/>
          </a:bodyPr>
          <a:lstStyle/>
          <a:p>
            <a:pPr>
              <a:lnSpc>
                <a:spcPct val="140000"/>
              </a:lnSpc>
            </a:pPr>
            <a:r>
              <a:rPr lang="fr-FR" sz="1000" kern="0" dirty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Commissariat à l’énergie atomique et aux énergies alternatives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4961466" y="6658217"/>
            <a:ext cx="541348" cy="169277"/>
          </a:xfrm>
          <a:prstGeom prst="rect">
            <a:avLst/>
          </a:prstGeom>
          <a:noFill/>
        </p:spPr>
        <p:txBody>
          <a:bodyPr wrap="none" lIns="72000" tIns="0" rIns="72000" bIns="0" rtlCol="0">
            <a:spAutoFit/>
          </a:bodyPr>
          <a:lstStyle/>
          <a:p>
            <a:r>
              <a:rPr lang="fr-FR" sz="1100" dirty="0">
                <a:latin typeface="Calibri" panose="020F0502020204030204" pitchFamily="34" charset="0"/>
              </a:rPr>
              <a:t>Auteur</a:t>
            </a:r>
          </a:p>
        </p:txBody>
      </p:sp>
    </p:spTree>
    <p:extLst>
      <p:ext uri="{BB962C8B-B14F-4D97-AF65-F5344CB8AC3E}">
        <p14:creationId xmlns:p14="http://schemas.microsoft.com/office/powerpoint/2010/main" val="1619460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9" r:id="rId3"/>
    <p:sldLayoutId id="2147483717" r:id="rId4"/>
    <p:sldLayoutId id="2147483718" r:id="rId5"/>
  </p:sldLayoutIdLst>
  <p:hf hdr="0"/>
  <p:txStyles>
    <p:titleStyle>
      <a:lvl1pPr marL="0" algn="l" defTabSz="957925" rtl="0" eaLnBrk="1" latinLnBrk="0" hangingPunct="1">
        <a:lnSpc>
          <a:spcPct val="80000"/>
        </a:lnSpc>
        <a:spcBef>
          <a:spcPct val="0"/>
        </a:spcBef>
        <a:buNone/>
        <a:defRPr lang="fr-FR" sz="2200" b="1" kern="1200" cap="none" baseline="0" dirty="0">
          <a:solidFill>
            <a:schemeClr val="bg2">
              <a:lumMod val="50000"/>
            </a:schemeClr>
          </a:solidFill>
          <a:latin typeface="Calibri"/>
          <a:ea typeface="+mj-ea"/>
          <a:cs typeface="+mj-cs"/>
        </a:defRPr>
      </a:lvl1pPr>
    </p:titleStyle>
    <p:bodyStyle>
      <a:lvl1pPr marL="239481" indent="-239481" algn="l" defTabSz="957925" rtl="0" eaLnBrk="1" latinLnBrk="0" hangingPunct="1">
        <a:lnSpc>
          <a:spcPct val="90000"/>
        </a:lnSpc>
        <a:spcBef>
          <a:spcPts val="1048"/>
        </a:spcBef>
        <a:buClr>
          <a:srgbClr val="548235"/>
        </a:buClr>
        <a:buSzPct val="80000"/>
        <a:buFont typeface="Wingdings 3" panose="05040102010807070707" pitchFamily="18" charset="2"/>
        <a:buChar char=""/>
        <a:defRPr sz="1800" b="1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1pPr>
      <a:lvl2pPr marL="718444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Calibri" panose="020F0502020204030204" pitchFamily="34" charset="0"/>
        <a:buChar char="-"/>
        <a:defRPr sz="16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2pPr>
      <a:lvl3pPr marL="1197407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Wingdings" panose="05000000000000000000" pitchFamily="2" charset="2"/>
        <a:buChar char="§"/>
        <a:defRPr sz="14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3pPr>
      <a:lvl4pPr marL="1676370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Calibri" panose="020F0502020204030204" pitchFamily="34" charset="0"/>
        <a:buChar char="-"/>
        <a:defRPr sz="12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4pPr>
      <a:lvl5pPr marL="2155332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Wingdings" panose="05000000000000000000" pitchFamily="2" charset="2"/>
        <a:buChar char="§"/>
        <a:defRPr sz="12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5pPr>
      <a:lvl6pPr marL="2634295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3113258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592220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4071183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963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7925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888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851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814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776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739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702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2" y="1293436"/>
            <a:ext cx="7886700" cy="1382648"/>
          </a:xfrm>
          <a:prstGeom prst="rect">
            <a:avLst/>
          </a:prstGeom>
        </p:spPr>
        <p:txBody>
          <a:bodyPr vert="horz" lIns="127723" tIns="63862" rIns="127723" bIns="63862" rtlCol="0">
            <a:sp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625817"/>
            <a:ext cx="9144000" cy="2340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en-US" sz="250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2" y="-25706"/>
            <a:ext cx="9143999" cy="7919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en-US" sz="250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8173526" y="6627317"/>
            <a:ext cx="970475" cy="235568"/>
          </a:xfrm>
          <a:prstGeom prst="rect">
            <a:avLst/>
          </a:prstGeom>
          <a:solidFill>
            <a:srgbClr val="B1151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endParaRPr lang="en-US" sz="2500">
              <a:solidFill>
                <a:schemeClr val="accent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8466" y="-25707"/>
            <a:ext cx="970475" cy="783772"/>
          </a:xfrm>
          <a:prstGeom prst="rect">
            <a:avLst/>
          </a:prstGeom>
          <a:solidFill>
            <a:srgbClr val="C1172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endParaRPr lang="en-US" sz="2500">
              <a:solidFill>
                <a:schemeClr val="accent1"/>
              </a:solidFill>
            </a:endParaRPr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367891" y="6665909"/>
            <a:ext cx="627944" cy="153888"/>
          </a:xfrm>
          <a:prstGeom prst="rect">
            <a:avLst/>
          </a:prstGeom>
        </p:spPr>
        <p:txBody>
          <a:bodyPr lIns="72000" tIns="0" rIns="72000" bIns="0">
            <a:spAutoFit/>
          </a:bodyPr>
          <a:lstStyle>
            <a:lvl1pPr>
              <a:defRPr/>
            </a:lvl1pPr>
          </a:lstStyle>
          <a:p>
            <a:pPr algn="ctr"/>
            <a:fld id="{53F0B3ED-4F75-49BF-B028-1A262D3A6E64}" type="slidenum">
              <a:rPr lang="fr-FR" sz="100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‹N°›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3" name="Picture 25" descr="cea_logo_typo2_small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34" y="224966"/>
            <a:ext cx="612339" cy="346484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107441" y="196179"/>
            <a:ext cx="4395374" cy="379192"/>
          </a:xfrm>
          <a:prstGeom prst="rect">
            <a:avLst/>
          </a:prstGeom>
        </p:spPr>
        <p:txBody>
          <a:bodyPr vert="horz" wrap="square" lIns="127723" tIns="50285" rIns="127723" bIns="50285" rtlCol="0" anchor="ctr">
            <a:sp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15" name="Espace réservé du texte 12"/>
          <p:cNvSpPr txBox="1">
            <a:spLocks/>
          </p:cNvSpPr>
          <p:nvPr/>
        </p:nvSpPr>
        <p:spPr>
          <a:xfrm>
            <a:off x="6593653" y="6666681"/>
            <a:ext cx="1583653" cy="152349"/>
          </a:xfrm>
          <a:prstGeom prst="rect">
            <a:avLst/>
          </a:prstGeom>
        </p:spPr>
        <p:txBody>
          <a:bodyPr wrap="square" lIns="72000" tIns="0" rIns="72000" bIns="0">
            <a:sp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900" b="0" kern="120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E77F22B5-7D27-43F2-84DD-15A13BA901E0}" type="datetime4">
              <a:rPr lang="fr-FR" sz="110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22 septembre 2019</a:t>
            </a:fld>
            <a:endParaRPr lang="fr-FR" sz="11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6652" y="6635131"/>
            <a:ext cx="4132448" cy="195438"/>
          </a:xfrm>
          <a:prstGeom prst="rect">
            <a:avLst/>
          </a:prstGeom>
        </p:spPr>
        <p:txBody>
          <a:bodyPr wrap="square" lIns="72000" tIns="0" rIns="72000" bIns="0">
            <a:spAutoFit/>
          </a:bodyPr>
          <a:lstStyle/>
          <a:p>
            <a:pPr>
              <a:lnSpc>
                <a:spcPct val="140000"/>
              </a:lnSpc>
            </a:pPr>
            <a:r>
              <a:rPr lang="fr-FR" sz="1000" kern="0" dirty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Commissariat à l’énergie atomique et aux énergies alternatives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4961466" y="6658217"/>
            <a:ext cx="541348" cy="169277"/>
          </a:xfrm>
          <a:prstGeom prst="rect">
            <a:avLst/>
          </a:prstGeom>
          <a:noFill/>
        </p:spPr>
        <p:txBody>
          <a:bodyPr wrap="none" lIns="72000" tIns="0" rIns="72000" bIns="0" rtlCol="0">
            <a:spAutoFit/>
          </a:bodyPr>
          <a:lstStyle/>
          <a:p>
            <a:r>
              <a:rPr lang="fr-FR" sz="1100" dirty="0">
                <a:latin typeface="Calibri" panose="020F0502020204030204" pitchFamily="34" charset="0"/>
              </a:rPr>
              <a:t>Auteur</a:t>
            </a:r>
          </a:p>
        </p:txBody>
      </p:sp>
    </p:spTree>
    <p:extLst>
      <p:ext uri="{BB962C8B-B14F-4D97-AF65-F5344CB8AC3E}">
        <p14:creationId xmlns:p14="http://schemas.microsoft.com/office/powerpoint/2010/main" val="3200765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31" r:id="rId3"/>
    <p:sldLayoutId id="2147483729" r:id="rId4"/>
    <p:sldLayoutId id="2147483730" r:id="rId5"/>
  </p:sldLayoutIdLst>
  <p:hf hdr="0"/>
  <p:txStyles>
    <p:titleStyle>
      <a:lvl1pPr marL="0" algn="l" defTabSz="957925" rtl="0" eaLnBrk="1" latinLnBrk="0" hangingPunct="1">
        <a:lnSpc>
          <a:spcPct val="80000"/>
        </a:lnSpc>
        <a:spcBef>
          <a:spcPct val="0"/>
        </a:spcBef>
        <a:buNone/>
        <a:defRPr lang="fr-FR" sz="2200" b="1" kern="1200" cap="none" baseline="0" dirty="0">
          <a:solidFill>
            <a:schemeClr val="bg2">
              <a:lumMod val="50000"/>
            </a:schemeClr>
          </a:solidFill>
          <a:latin typeface="Calibri"/>
          <a:ea typeface="+mj-ea"/>
          <a:cs typeface="+mj-cs"/>
        </a:defRPr>
      </a:lvl1pPr>
    </p:titleStyle>
    <p:bodyStyle>
      <a:lvl1pPr marL="239481" indent="-239481" algn="l" defTabSz="957925" rtl="0" eaLnBrk="1" latinLnBrk="0" hangingPunct="1">
        <a:lnSpc>
          <a:spcPct val="90000"/>
        </a:lnSpc>
        <a:spcBef>
          <a:spcPts val="1048"/>
        </a:spcBef>
        <a:buClr>
          <a:srgbClr val="548235"/>
        </a:buClr>
        <a:buSzPct val="80000"/>
        <a:buFont typeface="Wingdings 3" panose="05040102010807070707" pitchFamily="18" charset="2"/>
        <a:buChar char="u"/>
        <a:defRPr sz="1800" b="1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1pPr>
      <a:lvl2pPr marL="718444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Calibri" panose="020F0502020204030204" pitchFamily="34" charset="0"/>
        <a:buChar char="-"/>
        <a:defRPr sz="16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2pPr>
      <a:lvl3pPr marL="1197407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Wingdings" panose="05000000000000000000" pitchFamily="2" charset="2"/>
        <a:buChar char="§"/>
        <a:defRPr sz="14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3pPr>
      <a:lvl4pPr marL="1676370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Calibri" panose="020F0502020204030204" pitchFamily="34" charset="0"/>
        <a:buChar char="-"/>
        <a:defRPr sz="12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4pPr>
      <a:lvl5pPr marL="2155332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Wingdings" panose="05000000000000000000" pitchFamily="2" charset="2"/>
        <a:buChar char="§"/>
        <a:defRPr sz="12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5pPr>
      <a:lvl6pPr marL="2634295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3113258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592220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4071183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963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7925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888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851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814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776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739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702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2.emf"/><Relationship Id="rId4" Type="http://schemas.openxmlformats.org/officeDocument/2006/relationships/package" Target="../embeddings/Microsoft_Excel_Worksheet1.xlsx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4.emf"/><Relationship Id="rId4" Type="http://schemas.openxmlformats.org/officeDocument/2006/relationships/package" Target="../embeddings/Microsoft_Excel_Worksheet2.xlsx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Bilan chocs semaine 38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 err="1" smtClean="0"/>
              <a:t>J.Hillairet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76603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10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2"/>
          </p:nvPr>
        </p:nvSpPr>
        <p:spPr>
          <a:xfrm>
            <a:off x="660825" y="1067647"/>
            <a:ext cx="7924376" cy="1133349"/>
          </a:xfrm>
        </p:spPr>
        <p:txBody>
          <a:bodyPr/>
          <a:lstStyle/>
          <a:p>
            <a:r>
              <a:rPr lang="fr-FR" dirty="0" smtClean="0"/>
              <a:t>Le rapport isotopique monte en cours de session</a:t>
            </a:r>
          </a:p>
          <a:p>
            <a:r>
              <a:rPr lang="fr-FR" dirty="0" smtClean="0"/>
              <a:t>Contrôle </a:t>
            </a:r>
            <a:r>
              <a:rPr lang="fr-FR" dirty="0" smtClean="0"/>
              <a:t>de la phase directement lié à la production d’impuretés</a:t>
            </a:r>
          </a:p>
          <a:p>
            <a:r>
              <a:rPr lang="fr-FR" dirty="0" smtClean="0"/>
              <a:t>Beaux </a:t>
            </a:r>
            <a:r>
              <a:rPr lang="fr-FR" dirty="0" smtClean="0"/>
              <a:t>chocs combinés IC+LH. Mais production de cuivre -&gt; disruption </a:t>
            </a:r>
          </a:p>
        </p:txBody>
      </p:sp>
      <p:pic>
        <p:nvPicPr>
          <p:cNvPr id="4098" name="Picture 2" descr="C:\Users\JH218595\Documents\WEST_C4\shot_figures\WEST_IC_55206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8265" y="2281336"/>
            <a:ext cx="3113994" cy="2082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JH218595\Documents\WEST_C4\shot_figures\WEST_IC_55207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6569" y="4363655"/>
            <a:ext cx="2697386" cy="2022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JH218595\Documents\west_c4\shot_figures\WEST_IC_5520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3556" y="2841461"/>
            <a:ext cx="5871821" cy="3374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0037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Vendredi 20/09</a:t>
            </a:r>
            <a:endParaRPr lang="en-GB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11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3473231"/>
              </p:ext>
            </p:extLst>
          </p:nvPr>
        </p:nvGraphicFramePr>
        <p:xfrm>
          <a:off x="2" y="738223"/>
          <a:ext cx="9062974" cy="5957788"/>
        </p:xfrm>
        <a:graphic>
          <a:graphicData uri="http://schemas.openxmlformats.org/drawingml/2006/table">
            <a:tbl>
              <a:tblPr/>
              <a:tblGrid>
                <a:gridCol w="454983"/>
                <a:gridCol w="454983"/>
                <a:gridCol w="454983"/>
                <a:gridCol w="454983"/>
                <a:gridCol w="454983"/>
                <a:gridCol w="1922672"/>
                <a:gridCol w="2729900"/>
                <a:gridCol w="2135487"/>
              </a:tblGrid>
              <a:tr h="641727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55214</a:t>
                      </a:r>
                    </a:p>
                  </a:txBody>
                  <a:tcPr marL="1547" marR="1547" marT="15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1547" marR="1547" marT="15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700</a:t>
                      </a:r>
                    </a:p>
                  </a:txBody>
                  <a:tcPr marL="1547" marR="1547" marT="15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700</a:t>
                      </a:r>
                    </a:p>
                  </a:txBody>
                  <a:tcPr marL="1547" marR="1547" marT="15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1547" marR="1547" marT="15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creneaux séparés IC et LH pour caractériser les sources d'impuretés</a:t>
                      </a:r>
                    </a:p>
                  </a:txBody>
                  <a:tcPr marL="1547" marR="1547" marT="15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Q2 et Q1 OK. Q1 125°. Bout de flux, pas Q4 ni de LH (pas d'autorisation)</a:t>
                      </a:r>
                    </a:p>
                  </a:txBody>
                  <a:tcPr marL="1547" marR="1547" marT="15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le controleur de Q2 fonctionne à nouveau ! On règle Q1C1. A nouveau un problème de tension V3 qui disparait sur Q1 pendant 50 ms, après au saut de phase? (vu à l'aqui rapide)</a:t>
                      </a:r>
                    </a:p>
                  </a:txBody>
                  <a:tcPr marL="1547" marR="1547" marT="15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0313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55215</a:t>
                      </a:r>
                    </a:p>
                  </a:txBody>
                  <a:tcPr marL="1547" marR="1547" marT="15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1547" marR="1547" marT="15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800</a:t>
                      </a:r>
                    </a:p>
                  </a:txBody>
                  <a:tcPr marL="1547" marR="1547" marT="15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800</a:t>
                      </a:r>
                    </a:p>
                  </a:txBody>
                  <a:tcPr marL="1547" marR="1547" marT="15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800</a:t>
                      </a:r>
                    </a:p>
                  </a:txBody>
                  <a:tcPr marL="1547" marR="1547" marT="15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Correction de phase Q1 55 --&gt; 110°. On avance les créneaux de puissance dans le temps (2.5s)</a:t>
                      </a:r>
                    </a:p>
                  </a:txBody>
                  <a:tcPr marL="1547" marR="1547" marT="15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Phase Q1 286° !??</a:t>
                      </a:r>
                    </a:p>
                  </a:txBody>
                  <a:tcPr marL="1547" marR="1547" marT="15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547" marR="1547" marT="15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0313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55216</a:t>
                      </a:r>
                    </a:p>
                  </a:txBody>
                  <a:tcPr marL="1547" marR="1547" marT="15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1547" marR="1547" marT="15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800</a:t>
                      </a:r>
                    </a:p>
                  </a:txBody>
                  <a:tcPr marL="1547" marR="1547" marT="15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800</a:t>
                      </a:r>
                    </a:p>
                  </a:txBody>
                  <a:tcPr marL="1547" marR="1547" marT="15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800</a:t>
                      </a:r>
                    </a:p>
                  </a:txBody>
                  <a:tcPr marL="1547" marR="1547" marT="15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on modifie les capas de Q1 et Q4. On rajoute le fond de LH. On modifie la phase de Q1</a:t>
                      </a:r>
                    </a:p>
                  </a:txBody>
                  <a:tcPr marL="1547" marR="1547" marT="15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Q1 phase 260° !  Q4 démarre plus tard à cause du défaut vide. Petite montée de Rc à cause LH sauf sur Q4</a:t>
                      </a:r>
                    </a:p>
                  </a:txBody>
                  <a:tcPr marL="1547" marR="1547" marT="15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547" marR="1547" marT="15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0313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55217</a:t>
                      </a:r>
                    </a:p>
                  </a:txBody>
                  <a:tcPr marL="1547" marR="1547" marT="15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1547" marR="1547" marT="15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1547" marR="1547" marT="15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800</a:t>
                      </a:r>
                    </a:p>
                  </a:txBody>
                  <a:tcPr marL="1547" marR="1547" marT="15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1547" marR="1547" marT="15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reprise du 55202 avec les trois antennes ensemble.</a:t>
                      </a:r>
                    </a:p>
                  </a:txBody>
                  <a:tcPr marL="1547" marR="1547" marT="15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Q2 OK </a:t>
                      </a:r>
                      <a:r>
                        <a:rPr lang="fr-FR" sz="900" b="0" i="0" u="none" strike="noStrike">
                          <a:solidFill>
                            <a:srgbClr val="F79646"/>
                          </a:solidFill>
                          <a:effectLst/>
                          <a:latin typeface="Calibri"/>
                        </a:rPr>
                        <a:t>mais disrupte pendant LH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547" marR="1547" marT="15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547" marR="1547" marT="15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0313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55218</a:t>
                      </a:r>
                    </a:p>
                  </a:txBody>
                  <a:tcPr marL="1547" marR="1547" marT="15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1547" marR="1547" marT="15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800</a:t>
                      </a:r>
                    </a:p>
                  </a:txBody>
                  <a:tcPr marL="1547" marR="1547" marT="15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800</a:t>
                      </a:r>
                    </a:p>
                  </a:txBody>
                  <a:tcPr marL="1547" marR="1547" marT="15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800</a:t>
                      </a:r>
                    </a:p>
                  </a:txBody>
                  <a:tcPr marL="1547" marR="1547" marT="15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repeat sans le chapeau LH</a:t>
                      </a:r>
                    </a:p>
                  </a:txBody>
                  <a:tcPr marL="1547" marR="1547" marT="15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Nice ! Q1 :130°</a:t>
                      </a:r>
                    </a:p>
                  </a:txBody>
                  <a:tcPr marL="1547" marR="1547" marT="15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547" marR="1547" marT="15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0313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55219</a:t>
                      </a:r>
                    </a:p>
                  </a:txBody>
                  <a:tcPr marL="1547" marR="1547" marT="15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1547" marR="1547" marT="15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1000</a:t>
                      </a:r>
                    </a:p>
                  </a:txBody>
                  <a:tcPr marL="1547" marR="1547" marT="15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1000</a:t>
                      </a:r>
                    </a:p>
                  </a:txBody>
                  <a:tcPr marL="1547" marR="1547" marT="15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1000</a:t>
                      </a:r>
                    </a:p>
                  </a:txBody>
                  <a:tcPr marL="1547" marR="1547" marT="15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All antennes ensemble sur background LH, on </a:t>
                      </a:r>
                      <a:r>
                        <a:rPr lang="fr-FR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éteind</a:t>
                      </a:r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les antennes progressivement (Q2, Q1, Q4)</a:t>
                      </a:r>
                    </a:p>
                  </a:txBody>
                  <a:tcPr marL="1547" marR="1547" marT="15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OK, mais elles limitent toutes sur le Rc trop bas &lt; 1 Ohm. Q1 150° puis 250°… Crash MHD</a:t>
                      </a:r>
                    </a:p>
                  </a:txBody>
                  <a:tcPr marL="1547" marR="1547" marT="15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547" marR="1547" marT="15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0313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55220</a:t>
                      </a:r>
                    </a:p>
                  </a:txBody>
                  <a:tcPr marL="1547" marR="1547" marT="15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1547" marR="1547" marT="15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1000</a:t>
                      </a:r>
                    </a:p>
                  </a:txBody>
                  <a:tcPr marL="1547" marR="1547" marT="15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1000</a:t>
                      </a:r>
                    </a:p>
                  </a:txBody>
                  <a:tcPr marL="1547" marR="1547" marT="15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1000</a:t>
                      </a:r>
                    </a:p>
                  </a:txBody>
                  <a:tcPr marL="1547" marR="1547" marT="15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augmente le N2 au départ</a:t>
                      </a:r>
                    </a:p>
                  </a:txBody>
                  <a:tcPr marL="1547" marR="1547" marT="15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idem, crash MHD</a:t>
                      </a:r>
                    </a:p>
                  </a:txBody>
                  <a:tcPr marL="1547" marR="1547" marT="15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547" marR="1547" marT="15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0313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55221</a:t>
                      </a:r>
                    </a:p>
                  </a:txBody>
                  <a:tcPr marL="1547" marR="1547" marT="15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1547" marR="1547" marT="15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1000</a:t>
                      </a:r>
                    </a:p>
                  </a:txBody>
                  <a:tcPr marL="1547" marR="1547" marT="15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1000</a:t>
                      </a:r>
                    </a:p>
                  </a:txBody>
                  <a:tcPr marL="1547" marR="1547" marT="15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1000</a:t>
                      </a:r>
                    </a:p>
                  </a:txBody>
                  <a:tcPr marL="1547" marR="1547" marT="15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sans N2</a:t>
                      </a:r>
                    </a:p>
                  </a:txBody>
                  <a:tcPr marL="1547" marR="1547" marT="15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pire encore. Q1 change de phase</a:t>
                      </a:r>
                    </a:p>
                  </a:txBody>
                  <a:tcPr marL="1547" marR="1547" marT="15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547" marR="1547" marT="15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0313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55222</a:t>
                      </a:r>
                    </a:p>
                  </a:txBody>
                  <a:tcPr marL="1547" marR="1547" marT="15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1547" marR="1547" marT="15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1547" marR="1547" marT="15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1547" marR="1547" marT="15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800</a:t>
                      </a:r>
                    </a:p>
                  </a:txBody>
                  <a:tcPr marL="1547" marR="1547" marT="15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cght prg : scan de phase Q4</a:t>
                      </a:r>
                    </a:p>
                  </a:txBody>
                  <a:tcPr marL="1547" marR="1547" marT="15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OK. Limite à la fin. Pas effet sur Prad</a:t>
                      </a:r>
                    </a:p>
                  </a:txBody>
                  <a:tcPr marL="1547" marR="1547" marT="15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547" marR="1547" marT="15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0313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55223</a:t>
                      </a:r>
                    </a:p>
                  </a:txBody>
                  <a:tcPr marL="1547" marR="1547" marT="15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1547" marR="1547" marT="15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1547" marR="1547" marT="15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600</a:t>
                      </a:r>
                    </a:p>
                  </a:txBody>
                  <a:tcPr marL="1547" marR="1547" marT="15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1547" marR="1547" marT="15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scan phase Q2</a:t>
                      </a:r>
                    </a:p>
                  </a:txBody>
                  <a:tcPr marL="1547" marR="1547" marT="15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Prad augmente quand la phase tend vers 0. Densité pas constante</a:t>
                      </a:r>
                    </a:p>
                  </a:txBody>
                  <a:tcPr marL="1547" marR="1547" marT="15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DVIS1 HS</a:t>
                      </a:r>
                    </a:p>
                  </a:txBody>
                  <a:tcPr marL="1547" marR="1547" marT="15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0313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55224</a:t>
                      </a:r>
                    </a:p>
                  </a:txBody>
                  <a:tcPr marL="1547" marR="1547" marT="15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1547" marR="1547" marT="15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1547" marR="1547" marT="15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600</a:t>
                      </a:r>
                    </a:p>
                  </a:txBody>
                  <a:tcPr marL="1547" marR="1547" marT="15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1547" marR="1547" marT="15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repeat avec densité + constante</a:t>
                      </a:r>
                    </a:p>
                  </a:txBody>
                  <a:tcPr marL="1547" marR="1547" marT="15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phase complètement incontrollée</a:t>
                      </a:r>
                    </a:p>
                  </a:txBody>
                  <a:tcPr marL="1547" marR="1547" marT="15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547" marR="1547" marT="15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0313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55225</a:t>
                      </a:r>
                    </a:p>
                  </a:txBody>
                  <a:tcPr marL="1547" marR="1547" marT="15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1547" marR="1547" marT="15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1547" marR="1547" marT="15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600</a:t>
                      </a:r>
                    </a:p>
                  </a:txBody>
                  <a:tcPr marL="1547" marR="1547" marT="15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1547" marR="1547" marT="15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repeat</a:t>
                      </a:r>
                    </a:p>
                  </a:txBody>
                  <a:tcPr marL="1547" marR="1547" marT="15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idem</a:t>
                      </a:r>
                    </a:p>
                  </a:txBody>
                  <a:tcPr marL="1547" marR="1547" marT="15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547" marR="1547" marT="15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0313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55226</a:t>
                      </a:r>
                    </a:p>
                  </a:txBody>
                  <a:tcPr marL="1547" marR="1547" marT="15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1547" marR="1547" marT="15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1547" marR="1547" marT="15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600</a:t>
                      </a:r>
                    </a:p>
                  </a:txBody>
                  <a:tcPr marL="1547" marR="1547" marT="15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1547" marR="1547" marT="15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repeat</a:t>
                      </a:r>
                    </a:p>
                  </a:txBody>
                  <a:tcPr marL="1547" marR="1547" marT="15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OK</a:t>
                      </a:r>
                    </a:p>
                  </a:txBody>
                  <a:tcPr marL="1547" marR="1547" marT="15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547" marR="1547" marT="15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0313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55227</a:t>
                      </a:r>
                    </a:p>
                  </a:txBody>
                  <a:tcPr marL="1547" marR="1547" marT="15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1547" marR="1547" marT="15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1200</a:t>
                      </a:r>
                    </a:p>
                  </a:txBody>
                  <a:tcPr marL="1547" marR="1547" marT="15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1200</a:t>
                      </a:r>
                    </a:p>
                  </a:txBody>
                  <a:tcPr marL="1547" marR="1547" marT="15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1200</a:t>
                      </a:r>
                    </a:p>
                  </a:txBody>
                  <a:tcPr marL="1547" marR="1547" marT="15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cght prg : USN et max puissance ICRH</a:t>
                      </a:r>
                    </a:p>
                  </a:txBody>
                  <a:tcPr marL="1547" marR="1547" marT="15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up to 4 MW then plasma collapse. Too fast ??</a:t>
                      </a:r>
                    </a:p>
                  </a:txBody>
                  <a:tcPr marL="1547" marR="1547" marT="15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547" marR="1547" marT="15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cxnSp>
        <p:nvCxnSpPr>
          <p:cNvPr id="7" name="Connecteur droit 6"/>
          <p:cNvCxnSpPr/>
          <p:nvPr/>
        </p:nvCxnSpPr>
        <p:spPr>
          <a:xfrm>
            <a:off x="0" y="2291787"/>
            <a:ext cx="9144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0" y="4271058"/>
            <a:ext cx="9144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0" y="6285053"/>
            <a:ext cx="9144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lipse 10"/>
          <p:cNvSpPr/>
          <p:nvPr/>
        </p:nvSpPr>
        <p:spPr>
          <a:xfrm>
            <a:off x="7117409" y="1373520"/>
            <a:ext cx="376518" cy="347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1</a:t>
            </a:r>
            <a:endParaRPr lang="en-GB" dirty="0"/>
          </a:p>
        </p:txBody>
      </p:sp>
      <p:cxnSp>
        <p:nvCxnSpPr>
          <p:cNvPr id="12" name="Connecteur droit 11"/>
          <p:cNvCxnSpPr/>
          <p:nvPr/>
        </p:nvCxnSpPr>
        <p:spPr>
          <a:xfrm>
            <a:off x="0" y="1851949"/>
            <a:ext cx="9144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lipse 12"/>
          <p:cNvSpPr/>
          <p:nvPr/>
        </p:nvSpPr>
        <p:spPr>
          <a:xfrm>
            <a:off x="7835040" y="1871201"/>
            <a:ext cx="376518" cy="347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2</a:t>
            </a:r>
            <a:endParaRPr lang="en-GB" dirty="0"/>
          </a:p>
        </p:txBody>
      </p:sp>
      <p:sp>
        <p:nvSpPr>
          <p:cNvPr id="14" name="Ellipse 13"/>
          <p:cNvSpPr/>
          <p:nvPr/>
        </p:nvSpPr>
        <p:spPr>
          <a:xfrm>
            <a:off x="7458522" y="3040244"/>
            <a:ext cx="376518" cy="347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3</a:t>
            </a:r>
            <a:endParaRPr lang="en-GB" dirty="0"/>
          </a:p>
        </p:txBody>
      </p:sp>
      <p:sp>
        <p:nvSpPr>
          <p:cNvPr id="15" name="Ellipse 14"/>
          <p:cNvSpPr/>
          <p:nvPr/>
        </p:nvSpPr>
        <p:spPr>
          <a:xfrm>
            <a:off x="7292392" y="5274158"/>
            <a:ext cx="376518" cy="347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4</a:t>
            </a:r>
            <a:endParaRPr lang="en-GB" dirty="0"/>
          </a:p>
        </p:txBody>
      </p:sp>
      <p:sp>
        <p:nvSpPr>
          <p:cNvPr id="16" name="Ellipse 15"/>
          <p:cNvSpPr/>
          <p:nvPr/>
        </p:nvSpPr>
        <p:spPr>
          <a:xfrm>
            <a:off x="8211558" y="6285053"/>
            <a:ext cx="376518" cy="347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4857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Connecteur droit 40"/>
          <p:cNvCxnSpPr/>
          <p:nvPr/>
        </p:nvCxnSpPr>
        <p:spPr>
          <a:xfrm>
            <a:off x="1458378" y="3624613"/>
            <a:ext cx="4625788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Vendredi 20/09/2019</a:t>
            </a:r>
            <a:endParaRPr lang="en-GB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12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2"/>
          </p:nvPr>
        </p:nvSpPr>
        <p:spPr>
          <a:xfrm>
            <a:off x="660825" y="1067647"/>
            <a:ext cx="7924376" cy="755810"/>
          </a:xfrm>
        </p:spPr>
        <p:txBody>
          <a:bodyPr/>
          <a:lstStyle/>
          <a:p>
            <a:r>
              <a:rPr lang="fr-FR" dirty="0" smtClean="0"/>
              <a:t>Programme: </a:t>
            </a:r>
            <a:r>
              <a:rPr lang="fr-FR" dirty="0" err="1" smtClean="0"/>
              <a:t>impurity</a:t>
            </a:r>
            <a:r>
              <a:rPr lang="fr-FR" dirty="0" smtClean="0"/>
              <a:t> sources + </a:t>
            </a:r>
            <a:r>
              <a:rPr lang="fr-FR" dirty="0" err="1" smtClean="0"/>
              <a:t>increase</a:t>
            </a:r>
            <a:r>
              <a:rPr lang="fr-FR" dirty="0" smtClean="0"/>
              <a:t> IC power</a:t>
            </a:r>
          </a:p>
          <a:p>
            <a:r>
              <a:rPr lang="fr-FR" dirty="0" err="1" smtClean="0"/>
              <a:t>Antennas</a:t>
            </a:r>
            <a:r>
              <a:rPr lang="fr-FR" dirty="0" smtClean="0"/>
              <a:t> </a:t>
            </a:r>
            <a:r>
              <a:rPr lang="fr-FR" dirty="0" err="1" smtClean="0"/>
              <a:t>comparison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1996439" y="3044894"/>
            <a:ext cx="576431" cy="998220"/>
          </a:xfrm>
          <a:custGeom>
            <a:avLst/>
            <a:gdLst>
              <a:gd name="connsiteX0" fmla="*/ 0 w 573742"/>
              <a:gd name="connsiteY0" fmla="*/ 0 h 995082"/>
              <a:gd name="connsiteX1" fmla="*/ 573742 w 573742"/>
              <a:gd name="connsiteY1" fmla="*/ 0 h 995082"/>
              <a:gd name="connsiteX2" fmla="*/ 573742 w 573742"/>
              <a:gd name="connsiteY2" fmla="*/ 995082 h 995082"/>
              <a:gd name="connsiteX3" fmla="*/ 0 w 573742"/>
              <a:gd name="connsiteY3" fmla="*/ 995082 h 995082"/>
              <a:gd name="connsiteX4" fmla="*/ 0 w 573742"/>
              <a:gd name="connsiteY4" fmla="*/ 0 h 995082"/>
              <a:gd name="connsiteX0" fmla="*/ 2689 w 576431"/>
              <a:gd name="connsiteY0" fmla="*/ 0 h 995082"/>
              <a:gd name="connsiteX1" fmla="*/ 576431 w 576431"/>
              <a:gd name="connsiteY1" fmla="*/ 0 h 995082"/>
              <a:gd name="connsiteX2" fmla="*/ 576431 w 576431"/>
              <a:gd name="connsiteY2" fmla="*/ 995082 h 995082"/>
              <a:gd name="connsiteX3" fmla="*/ 2689 w 576431"/>
              <a:gd name="connsiteY3" fmla="*/ 995082 h 995082"/>
              <a:gd name="connsiteX4" fmla="*/ 0 w 576431"/>
              <a:gd name="connsiteY4" fmla="*/ 572172 h 995082"/>
              <a:gd name="connsiteX5" fmla="*/ 2689 w 576431"/>
              <a:gd name="connsiteY5" fmla="*/ 0 h 995082"/>
              <a:gd name="connsiteX0" fmla="*/ 2689 w 576431"/>
              <a:gd name="connsiteY0" fmla="*/ 3138 h 998220"/>
              <a:gd name="connsiteX1" fmla="*/ 175261 w 576431"/>
              <a:gd name="connsiteY1" fmla="*/ 0 h 998220"/>
              <a:gd name="connsiteX2" fmla="*/ 576431 w 576431"/>
              <a:gd name="connsiteY2" fmla="*/ 3138 h 998220"/>
              <a:gd name="connsiteX3" fmla="*/ 576431 w 576431"/>
              <a:gd name="connsiteY3" fmla="*/ 998220 h 998220"/>
              <a:gd name="connsiteX4" fmla="*/ 2689 w 576431"/>
              <a:gd name="connsiteY4" fmla="*/ 998220 h 998220"/>
              <a:gd name="connsiteX5" fmla="*/ 0 w 576431"/>
              <a:gd name="connsiteY5" fmla="*/ 575310 h 998220"/>
              <a:gd name="connsiteX6" fmla="*/ 2689 w 576431"/>
              <a:gd name="connsiteY6" fmla="*/ 3138 h 998220"/>
              <a:gd name="connsiteX0" fmla="*/ 2689 w 576431"/>
              <a:gd name="connsiteY0" fmla="*/ 83505 h 1078587"/>
              <a:gd name="connsiteX1" fmla="*/ 45721 w 576431"/>
              <a:gd name="connsiteY1" fmla="*/ 357 h 1078587"/>
              <a:gd name="connsiteX2" fmla="*/ 175261 w 576431"/>
              <a:gd name="connsiteY2" fmla="*/ 80367 h 1078587"/>
              <a:gd name="connsiteX3" fmla="*/ 576431 w 576431"/>
              <a:gd name="connsiteY3" fmla="*/ 83505 h 1078587"/>
              <a:gd name="connsiteX4" fmla="*/ 576431 w 576431"/>
              <a:gd name="connsiteY4" fmla="*/ 1078587 h 1078587"/>
              <a:gd name="connsiteX5" fmla="*/ 2689 w 576431"/>
              <a:gd name="connsiteY5" fmla="*/ 1078587 h 1078587"/>
              <a:gd name="connsiteX6" fmla="*/ 0 w 576431"/>
              <a:gd name="connsiteY6" fmla="*/ 655677 h 1078587"/>
              <a:gd name="connsiteX7" fmla="*/ 2689 w 576431"/>
              <a:gd name="connsiteY7" fmla="*/ 83505 h 1078587"/>
              <a:gd name="connsiteX0" fmla="*/ 2689 w 576431"/>
              <a:gd name="connsiteY0" fmla="*/ 43445 h 1038527"/>
              <a:gd name="connsiteX1" fmla="*/ 175261 w 576431"/>
              <a:gd name="connsiteY1" fmla="*/ 40307 h 1038527"/>
              <a:gd name="connsiteX2" fmla="*/ 576431 w 576431"/>
              <a:gd name="connsiteY2" fmla="*/ 43445 h 1038527"/>
              <a:gd name="connsiteX3" fmla="*/ 576431 w 576431"/>
              <a:gd name="connsiteY3" fmla="*/ 1038527 h 1038527"/>
              <a:gd name="connsiteX4" fmla="*/ 2689 w 576431"/>
              <a:gd name="connsiteY4" fmla="*/ 1038527 h 1038527"/>
              <a:gd name="connsiteX5" fmla="*/ 0 w 576431"/>
              <a:gd name="connsiteY5" fmla="*/ 615617 h 1038527"/>
              <a:gd name="connsiteX6" fmla="*/ 2689 w 576431"/>
              <a:gd name="connsiteY6" fmla="*/ 43445 h 1038527"/>
              <a:gd name="connsiteX0" fmla="*/ 0 w 576431"/>
              <a:gd name="connsiteY0" fmla="*/ 575310 h 998220"/>
              <a:gd name="connsiteX1" fmla="*/ 175261 w 576431"/>
              <a:gd name="connsiteY1" fmla="*/ 0 h 998220"/>
              <a:gd name="connsiteX2" fmla="*/ 576431 w 576431"/>
              <a:gd name="connsiteY2" fmla="*/ 3138 h 998220"/>
              <a:gd name="connsiteX3" fmla="*/ 576431 w 576431"/>
              <a:gd name="connsiteY3" fmla="*/ 998220 h 998220"/>
              <a:gd name="connsiteX4" fmla="*/ 2689 w 576431"/>
              <a:gd name="connsiteY4" fmla="*/ 998220 h 998220"/>
              <a:gd name="connsiteX5" fmla="*/ 0 w 576431"/>
              <a:gd name="connsiteY5" fmla="*/ 575310 h 998220"/>
              <a:gd name="connsiteX0" fmla="*/ 0 w 576431"/>
              <a:gd name="connsiteY0" fmla="*/ 575311 h 998221"/>
              <a:gd name="connsiteX1" fmla="*/ 175261 w 576431"/>
              <a:gd name="connsiteY1" fmla="*/ 1 h 998221"/>
              <a:gd name="connsiteX2" fmla="*/ 576431 w 576431"/>
              <a:gd name="connsiteY2" fmla="*/ 3139 h 998221"/>
              <a:gd name="connsiteX3" fmla="*/ 576431 w 576431"/>
              <a:gd name="connsiteY3" fmla="*/ 998221 h 998221"/>
              <a:gd name="connsiteX4" fmla="*/ 2689 w 576431"/>
              <a:gd name="connsiteY4" fmla="*/ 998221 h 998221"/>
              <a:gd name="connsiteX5" fmla="*/ 0 w 576431"/>
              <a:gd name="connsiteY5" fmla="*/ 575311 h 998221"/>
              <a:gd name="connsiteX0" fmla="*/ 0 w 576431"/>
              <a:gd name="connsiteY0" fmla="*/ 621684 h 1044594"/>
              <a:gd name="connsiteX1" fmla="*/ 175261 w 576431"/>
              <a:gd name="connsiteY1" fmla="*/ 46374 h 1044594"/>
              <a:gd name="connsiteX2" fmla="*/ 576431 w 576431"/>
              <a:gd name="connsiteY2" fmla="*/ 49512 h 1044594"/>
              <a:gd name="connsiteX3" fmla="*/ 576431 w 576431"/>
              <a:gd name="connsiteY3" fmla="*/ 1044594 h 1044594"/>
              <a:gd name="connsiteX4" fmla="*/ 2689 w 576431"/>
              <a:gd name="connsiteY4" fmla="*/ 1044594 h 1044594"/>
              <a:gd name="connsiteX5" fmla="*/ 0 w 576431"/>
              <a:gd name="connsiteY5" fmla="*/ 621684 h 1044594"/>
              <a:gd name="connsiteX0" fmla="*/ 0 w 576431"/>
              <a:gd name="connsiteY0" fmla="*/ 621684 h 1044594"/>
              <a:gd name="connsiteX1" fmla="*/ 175261 w 576431"/>
              <a:gd name="connsiteY1" fmla="*/ 46374 h 1044594"/>
              <a:gd name="connsiteX2" fmla="*/ 576431 w 576431"/>
              <a:gd name="connsiteY2" fmla="*/ 49512 h 1044594"/>
              <a:gd name="connsiteX3" fmla="*/ 576431 w 576431"/>
              <a:gd name="connsiteY3" fmla="*/ 1044594 h 1044594"/>
              <a:gd name="connsiteX4" fmla="*/ 2689 w 576431"/>
              <a:gd name="connsiteY4" fmla="*/ 1044594 h 1044594"/>
              <a:gd name="connsiteX5" fmla="*/ 0 w 576431"/>
              <a:gd name="connsiteY5" fmla="*/ 621684 h 1044594"/>
              <a:gd name="connsiteX0" fmla="*/ 0 w 576431"/>
              <a:gd name="connsiteY0" fmla="*/ 575310 h 998220"/>
              <a:gd name="connsiteX1" fmla="*/ 175261 w 576431"/>
              <a:gd name="connsiteY1" fmla="*/ 0 h 998220"/>
              <a:gd name="connsiteX2" fmla="*/ 576431 w 576431"/>
              <a:gd name="connsiteY2" fmla="*/ 3138 h 998220"/>
              <a:gd name="connsiteX3" fmla="*/ 576431 w 576431"/>
              <a:gd name="connsiteY3" fmla="*/ 998220 h 998220"/>
              <a:gd name="connsiteX4" fmla="*/ 2689 w 576431"/>
              <a:gd name="connsiteY4" fmla="*/ 998220 h 998220"/>
              <a:gd name="connsiteX5" fmla="*/ 0 w 576431"/>
              <a:gd name="connsiteY5" fmla="*/ 575310 h 998220"/>
              <a:gd name="connsiteX0" fmla="*/ 0 w 576431"/>
              <a:gd name="connsiteY0" fmla="*/ 575310 h 998220"/>
              <a:gd name="connsiteX1" fmla="*/ 175261 w 576431"/>
              <a:gd name="connsiteY1" fmla="*/ 0 h 998220"/>
              <a:gd name="connsiteX2" fmla="*/ 576431 w 576431"/>
              <a:gd name="connsiteY2" fmla="*/ 3138 h 998220"/>
              <a:gd name="connsiteX3" fmla="*/ 576431 w 576431"/>
              <a:gd name="connsiteY3" fmla="*/ 998220 h 998220"/>
              <a:gd name="connsiteX4" fmla="*/ 2689 w 576431"/>
              <a:gd name="connsiteY4" fmla="*/ 998220 h 998220"/>
              <a:gd name="connsiteX5" fmla="*/ 0 w 576431"/>
              <a:gd name="connsiteY5" fmla="*/ 575310 h 998220"/>
              <a:gd name="connsiteX0" fmla="*/ 0 w 576431"/>
              <a:gd name="connsiteY0" fmla="*/ 575310 h 998220"/>
              <a:gd name="connsiteX1" fmla="*/ 40641 w 576431"/>
              <a:gd name="connsiteY1" fmla="*/ 414021 h 998220"/>
              <a:gd name="connsiteX2" fmla="*/ 175261 w 576431"/>
              <a:gd name="connsiteY2" fmla="*/ 0 h 998220"/>
              <a:gd name="connsiteX3" fmla="*/ 576431 w 576431"/>
              <a:gd name="connsiteY3" fmla="*/ 3138 h 998220"/>
              <a:gd name="connsiteX4" fmla="*/ 576431 w 576431"/>
              <a:gd name="connsiteY4" fmla="*/ 998220 h 998220"/>
              <a:gd name="connsiteX5" fmla="*/ 2689 w 576431"/>
              <a:gd name="connsiteY5" fmla="*/ 998220 h 998220"/>
              <a:gd name="connsiteX6" fmla="*/ 0 w 576431"/>
              <a:gd name="connsiteY6" fmla="*/ 575310 h 998220"/>
              <a:gd name="connsiteX0" fmla="*/ 0 w 576431"/>
              <a:gd name="connsiteY0" fmla="*/ 575310 h 998220"/>
              <a:gd name="connsiteX1" fmla="*/ 81281 w 576431"/>
              <a:gd name="connsiteY1" fmla="*/ 571501 h 998220"/>
              <a:gd name="connsiteX2" fmla="*/ 175261 w 576431"/>
              <a:gd name="connsiteY2" fmla="*/ 0 h 998220"/>
              <a:gd name="connsiteX3" fmla="*/ 576431 w 576431"/>
              <a:gd name="connsiteY3" fmla="*/ 3138 h 998220"/>
              <a:gd name="connsiteX4" fmla="*/ 576431 w 576431"/>
              <a:gd name="connsiteY4" fmla="*/ 998220 h 998220"/>
              <a:gd name="connsiteX5" fmla="*/ 2689 w 576431"/>
              <a:gd name="connsiteY5" fmla="*/ 998220 h 998220"/>
              <a:gd name="connsiteX6" fmla="*/ 0 w 576431"/>
              <a:gd name="connsiteY6" fmla="*/ 575310 h 998220"/>
              <a:gd name="connsiteX0" fmla="*/ 0 w 576431"/>
              <a:gd name="connsiteY0" fmla="*/ 575310 h 998220"/>
              <a:gd name="connsiteX1" fmla="*/ 81281 w 576431"/>
              <a:gd name="connsiteY1" fmla="*/ 571501 h 998220"/>
              <a:gd name="connsiteX2" fmla="*/ 307341 w 576431"/>
              <a:gd name="connsiteY2" fmla="*/ 0 h 998220"/>
              <a:gd name="connsiteX3" fmla="*/ 576431 w 576431"/>
              <a:gd name="connsiteY3" fmla="*/ 3138 h 998220"/>
              <a:gd name="connsiteX4" fmla="*/ 576431 w 576431"/>
              <a:gd name="connsiteY4" fmla="*/ 998220 h 998220"/>
              <a:gd name="connsiteX5" fmla="*/ 2689 w 576431"/>
              <a:gd name="connsiteY5" fmla="*/ 998220 h 998220"/>
              <a:gd name="connsiteX6" fmla="*/ 0 w 576431"/>
              <a:gd name="connsiteY6" fmla="*/ 575310 h 998220"/>
              <a:gd name="connsiteX0" fmla="*/ 0 w 576431"/>
              <a:gd name="connsiteY0" fmla="*/ 575310 h 998220"/>
              <a:gd name="connsiteX1" fmla="*/ 121921 w 576431"/>
              <a:gd name="connsiteY1" fmla="*/ 571501 h 998220"/>
              <a:gd name="connsiteX2" fmla="*/ 307341 w 576431"/>
              <a:gd name="connsiteY2" fmla="*/ 0 h 998220"/>
              <a:gd name="connsiteX3" fmla="*/ 576431 w 576431"/>
              <a:gd name="connsiteY3" fmla="*/ 3138 h 998220"/>
              <a:gd name="connsiteX4" fmla="*/ 576431 w 576431"/>
              <a:gd name="connsiteY4" fmla="*/ 998220 h 998220"/>
              <a:gd name="connsiteX5" fmla="*/ 2689 w 576431"/>
              <a:gd name="connsiteY5" fmla="*/ 998220 h 998220"/>
              <a:gd name="connsiteX6" fmla="*/ 0 w 576431"/>
              <a:gd name="connsiteY6" fmla="*/ 575310 h 998220"/>
              <a:gd name="connsiteX0" fmla="*/ 0 w 576431"/>
              <a:gd name="connsiteY0" fmla="*/ 575310 h 998220"/>
              <a:gd name="connsiteX1" fmla="*/ 121921 w 576431"/>
              <a:gd name="connsiteY1" fmla="*/ 571501 h 998220"/>
              <a:gd name="connsiteX2" fmla="*/ 307341 w 576431"/>
              <a:gd name="connsiteY2" fmla="*/ 0 h 998220"/>
              <a:gd name="connsiteX3" fmla="*/ 576431 w 576431"/>
              <a:gd name="connsiteY3" fmla="*/ 3138 h 998220"/>
              <a:gd name="connsiteX4" fmla="*/ 576431 w 576431"/>
              <a:gd name="connsiteY4" fmla="*/ 998220 h 998220"/>
              <a:gd name="connsiteX5" fmla="*/ 2689 w 576431"/>
              <a:gd name="connsiteY5" fmla="*/ 998220 h 998220"/>
              <a:gd name="connsiteX6" fmla="*/ 0 w 576431"/>
              <a:gd name="connsiteY6" fmla="*/ 575310 h 998220"/>
              <a:gd name="connsiteX0" fmla="*/ 0 w 576431"/>
              <a:gd name="connsiteY0" fmla="*/ 575310 h 998220"/>
              <a:gd name="connsiteX1" fmla="*/ 121921 w 576431"/>
              <a:gd name="connsiteY1" fmla="*/ 571501 h 998220"/>
              <a:gd name="connsiteX2" fmla="*/ 307341 w 576431"/>
              <a:gd name="connsiteY2" fmla="*/ 0 h 998220"/>
              <a:gd name="connsiteX3" fmla="*/ 576431 w 576431"/>
              <a:gd name="connsiteY3" fmla="*/ 3138 h 998220"/>
              <a:gd name="connsiteX4" fmla="*/ 576431 w 576431"/>
              <a:gd name="connsiteY4" fmla="*/ 998220 h 998220"/>
              <a:gd name="connsiteX5" fmla="*/ 2689 w 576431"/>
              <a:gd name="connsiteY5" fmla="*/ 998220 h 998220"/>
              <a:gd name="connsiteX6" fmla="*/ 0 w 576431"/>
              <a:gd name="connsiteY6" fmla="*/ 575310 h 998220"/>
              <a:gd name="connsiteX0" fmla="*/ 0 w 576431"/>
              <a:gd name="connsiteY0" fmla="*/ 575310 h 998220"/>
              <a:gd name="connsiteX1" fmla="*/ 121921 w 576431"/>
              <a:gd name="connsiteY1" fmla="*/ 571501 h 998220"/>
              <a:gd name="connsiteX2" fmla="*/ 307341 w 576431"/>
              <a:gd name="connsiteY2" fmla="*/ 0 h 998220"/>
              <a:gd name="connsiteX3" fmla="*/ 576431 w 576431"/>
              <a:gd name="connsiteY3" fmla="*/ 3138 h 998220"/>
              <a:gd name="connsiteX4" fmla="*/ 576431 w 576431"/>
              <a:gd name="connsiteY4" fmla="*/ 998220 h 998220"/>
              <a:gd name="connsiteX5" fmla="*/ 2689 w 576431"/>
              <a:gd name="connsiteY5" fmla="*/ 998220 h 998220"/>
              <a:gd name="connsiteX6" fmla="*/ 0 w 576431"/>
              <a:gd name="connsiteY6" fmla="*/ 575310 h 998220"/>
              <a:gd name="connsiteX0" fmla="*/ 0 w 576431"/>
              <a:gd name="connsiteY0" fmla="*/ 575310 h 998220"/>
              <a:gd name="connsiteX1" fmla="*/ 127636 w 576431"/>
              <a:gd name="connsiteY1" fmla="*/ 577216 h 998220"/>
              <a:gd name="connsiteX2" fmla="*/ 307341 w 576431"/>
              <a:gd name="connsiteY2" fmla="*/ 0 h 998220"/>
              <a:gd name="connsiteX3" fmla="*/ 576431 w 576431"/>
              <a:gd name="connsiteY3" fmla="*/ 3138 h 998220"/>
              <a:gd name="connsiteX4" fmla="*/ 576431 w 576431"/>
              <a:gd name="connsiteY4" fmla="*/ 998220 h 998220"/>
              <a:gd name="connsiteX5" fmla="*/ 2689 w 576431"/>
              <a:gd name="connsiteY5" fmla="*/ 998220 h 998220"/>
              <a:gd name="connsiteX6" fmla="*/ 0 w 576431"/>
              <a:gd name="connsiteY6" fmla="*/ 575310 h 998220"/>
              <a:gd name="connsiteX0" fmla="*/ 0 w 576431"/>
              <a:gd name="connsiteY0" fmla="*/ 575310 h 998220"/>
              <a:gd name="connsiteX1" fmla="*/ 127636 w 576431"/>
              <a:gd name="connsiteY1" fmla="*/ 577216 h 998220"/>
              <a:gd name="connsiteX2" fmla="*/ 307341 w 576431"/>
              <a:gd name="connsiteY2" fmla="*/ 0 h 998220"/>
              <a:gd name="connsiteX3" fmla="*/ 576431 w 576431"/>
              <a:gd name="connsiteY3" fmla="*/ 3138 h 998220"/>
              <a:gd name="connsiteX4" fmla="*/ 576431 w 576431"/>
              <a:gd name="connsiteY4" fmla="*/ 998220 h 998220"/>
              <a:gd name="connsiteX5" fmla="*/ 2689 w 576431"/>
              <a:gd name="connsiteY5" fmla="*/ 998220 h 998220"/>
              <a:gd name="connsiteX6" fmla="*/ 0 w 576431"/>
              <a:gd name="connsiteY6" fmla="*/ 575310 h 998220"/>
              <a:gd name="connsiteX0" fmla="*/ 0 w 576431"/>
              <a:gd name="connsiteY0" fmla="*/ 575310 h 998220"/>
              <a:gd name="connsiteX1" fmla="*/ 127636 w 576431"/>
              <a:gd name="connsiteY1" fmla="*/ 577216 h 998220"/>
              <a:gd name="connsiteX2" fmla="*/ 307341 w 576431"/>
              <a:gd name="connsiteY2" fmla="*/ 0 h 998220"/>
              <a:gd name="connsiteX3" fmla="*/ 576431 w 576431"/>
              <a:gd name="connsiteY3" fmla="*/ 3138 h 998220"/>
              <a:gd name="connsiteX4" fmla="*/ 576431 w 576431"/>
              <a:gd name="connsiteY4" fmla="*/ 998220 h 998220"/>
              <a:gd name="connsiteX5" fmla="*/ 2689 w 576431"/>
              <a:gd name="connsiteY5" fmla="*/ 998220 h 998220"/>
              <a:gd name="connsiteX6" fmla="*/ 0 w 576431"/>
              <a:gd name="connsiteY6" fmla="*/ 575310 h 998220"/>
              <a:gd name="connsiteX0" fmla="*/ 0 w 576431"/>
              <a:gd name="connsiteY0" fmla="*/ 575310 h 998220"/>
              <a:gd name="connsiteX1" fmla="*/ 158116 w 576431"/>
              <a:gd name="connsiteY1" fmla="*/ 573406 h 998220"/>
              <a:gd name="connsiteX2" fmla="*/ 307341 w 576431"/>
              <a:gd name="connsiteY2" fmla="*/ 0 h 998220"/>
              <a:gd name="connsiteX3" fmla="*/ 576431 w 576431"/>
              <a:gd name="connsiteY3" fmla="*/ 3138 h 998220"/>
              <a:gd name="connsiteX4" fmla="*/ 576431 w 576431"/>
              <a:gd name="connsiteY4" fmla="*/ 998220 h 998220"/>
              <a:gd name="connsiteX5" fmla="*/ 2689 w 576431"/>
              <a:gd name="connsiteY5" fmla="*/ 998220 h 998220"/>
              <a:gd name="connsiteX6" fmla="*/ 0 w 576431"/>
              <a:gd name="connsiteY6" fmla="*/ 575310 h 998220"/>
              <a:gd name="connsiteX0" fmla="*/ 0 w 576431"/>
              <a:gd name="connsiteY0" fmla="*/ 575310 h 998220"/>
              <a:gd name="connsiteX1" fmla="*/ 148591 w 576431"/>
              <a:gd name="connsiteY1" fmla="*/ 577216 h 998220"/>
              <a:gd name="connsiteX2" fmla="*/ 307341 w 576431"/>
              <a:gd name="connsiteY2" fmla="*/ 0 h 998220"/>
              <a:gd name="connsiteX3" fmla="*/ 576431 w 576431"/>
              <a:gd name="connsiteY3" fmla="*/ 3138 h 998220"/>
              <a:gd name="connsiteX4" fmla="*/ 576431 w 576431"/>
              <a:gd name="connsiteY4" fmla="*/ 998220 h 998220"/>
              <a:gd name="connsiteX5" fmla="*/ 2689 w 576431"/>
              <a:gd name="connsiteY5" fmla="*/ 998220 h 998220"/>
              <a:gd name="connsiteX6" fmla="*/ 0 w 576431"/>
              <a:gd name="connsiteY6" fmla="*/ 575310 h 998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6431" h="998220">
                <a:moveTo>
                  <a:pt x="0" y="575310"/>
                </a:moveTo>
                <a:cubicBezTo>
                  <a:pt x="74905" y="575099"/>
                  <a:pt x="88266" y="574041"/>
                  <a:pt x="148591" y="577216"/>
                </a:cubicBezTo>
                <a:cubicBezTo>
                  <a:pt x="177801" y="481331"/>
                  <a:pt x="280908" y="79910"/>
                  <a:pt x="307341" y="0"/>
                </a:cubicBezTo>
                <a:lnTo>
                  <a:pt x="576431" y="3138"/>
                </a:lnTo>
                <a:lnTo>
                  <a:pt x="576431" y="998220"/>
                </a:lnTo>
                <a:lnTo>
                  <a:pt x="2689" y="998220"/>
                </a:lnTo>
                <a:cubicBezTo>
                  <a:pt x="1793" y="857250"/>
                  <a:pt x="896" y="716280"/>
                  <a:pt x="0" y="57531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Q2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2904564" y="3048033"/>
            <a:ext cx="573742" cy="995082"/>
          </a:xfrm>
          <a:custGeom>
            <a:avLst/>
            <a:gdLst>
              <a:gd name="connsiteX0" fmla="*/ 0 w 573742"/>
              <a:gd name="connsiteY0" fmla="*/ 0 h 995082"/>
              <a:gd name="connsiteX1" fmla="*/ 573742 w 573742"/>
              <a:gd name="connsiteY1" fmla="*/ 0 h 995082"/>
              <a:gd name="connsiteX2" fmla="*/ 573742 w 573742"/>
              <a:gd name="connsiteY2" fmla="*/ 995082 h 995082"/>
              <a:gd name="connsiteX3" fmla="*/ 0 w 573742"/>
              <a:gd name="connsiteY3" fmla="*/ 995082 h 995082"/>
              <a:gd name="connsiteX4" fmla="*/ 0 w 573742"/>
              <a:gd name="connsiteY4" fmla="*/ 0 h 995082"/>
              <a:gd name="connsiteX0" fmla="*/ 148590 w 573742"/>
              <a:gd name="connsiteY0" fmla="*/ 0 h 995082"/>
              <a:gd name="connsiteX1" fmla="*/ 573742 w 573742"/>
              <a:gd name="connsiteY1" fmla="*/ 0 h 995082"/>
              <a:gd name="connsiteX2" fmla="*/ 573742 w 573742"/>
              <a:gd name="connsiteY2" fmla="*/ 995082 h 995082"/>
              <a:gd name="connsiteX3" fmla="*/ 0 w 573742"/>
              <a:gd name="connsiteY3" fmla="*/ 995082 h 995082"/>
              <a:gd name="connsiteX4" fmla="*/ 148590 w 573742"/>
              <a:gd name="connsiteY4" fmla="*/ 0 h 995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3742" h="995082">
                <a:moveTo>
                  <a:pt x="148590" y="0"/>
                </a:moveTo>
                <a:lnTo>
                  <a:pt x="573742" y="0"/>
                </a:lnTo>
                <a:lnTo>
                  <a:pt x="573742" y="995082"/>
                </a:lnTo>
                <a:lnTo>
                  <a:pt x="0" y="995082"/>
                </a:lnTo>
                <a:lnTo>
                  <a:pt x="1485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LH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3799839" y="3048033"/>
            <a:ext cx="576013" cy="995082"/>
          </a:xfrm>
          <a:custGeom>
            <a:avLst/>
            <a:gdLst>
              <a:gd name="connsiteX0" fmla="*/ 0 w 573742"/>
              <a:gd name="connsiteY0" fmla="*/ 0 h 995082"/>
              <a:gd name="connsiteX1" fmla="*/ 573742 w 573742"/>
              <a:gd name="connsiteY1" fmla="*/ 0 h 995082"/>
              <a:gd name="connsiteX2" fmla="*/ 573742 w 573742"/>
              <a:gd name="connsiteY2" fmla="*/ 995082 h 995082"/>
              <a:gd name="connsiteX3" fmla="*/ 0 w 573742"/>
              <a:gd name="connsiteY3" fmla="*/ 995082 h 995082"/>
              <a:gd name="connsiteX4" fmla="*/ 0 w 573742"/>
              <a:gd name="connsiteY4" fmla="*/ 0 h 995082"/>
              <a:gd name="connsiteX0" fmla="*/ 7351 w 581093"/>
              <a:gd name="connsiteY0" fmla="*/ 0 h 995082"/>
              <a:gd name="connsiteX1" fmla="*/ 581093 w 581093"/>
              <a:gd name="connsiteY1" fmla="*/ 0 h 995082"/>
              <a:gd name="connsiteX2" fmla="*/ 581093 w 581093"/>
              <a:gd name="connsiteY2" fmla="*/ 995082 h 995082"/>
              <a:gd name="connsiteX3" fmla="*/ 7351 w 581093"/>
              <a:gd name="connsiteY3" fmla="*/ 995082 h 995082"/>
              <a:gd name="connsiteX4" fmla="*/ 0 w 581093"/>
              <a:gd name="connsiteY4" fmla="*/ 339762 h 995082"/>
              <a:gd name="connsiteX5" fmla="*/ 7351 w 581093"/>
              <a:gd name="connsiteY5" fmla="*/ 0 h 995082"/>
              <a:gd name="connsiteX0" fmla="*/ 2271 w 576013"/>
              <a:gd name="connsiteY0" fmla="*/ 0 h 995082"/>
              <a:gd name="connsiteX1" fmla="*/ 576013 w 576013"/>
              <a:gd name="connsiteY1" fmla="*/ 0 h 995082"/>
              <a:gd name="connsiteX2" fmla="*/ 576013 w 576013"/>
              <a:gd name="connsiteY2" fmla="*/ 995082 h 995082"/>
              <a:gd name="connsiteX3" fmla="*/ 2271 w 576013"/>
              <a:gd name="connsiteY3" fmla="*/ 995082 h 995082"/>
              <a:gd name="connsiteX4" fmla="*/ 0 w 576013"/>
              <a:gd name="connsiteY4" fmla="*/ 558202 h 995082"/>
              <a:gd name="connsiteX5" fmla="*/ 2271 w 576013"/>
              <a:gd name="connsiteY5" fmla="*/ 0 h 995082"/>
              <a:gd name="connsiteX0" fmla="*/ 195311 w 576013"/>
              <a:gd name="connsiteY0" fmla="*/ 0 h 1000162"/>
              <a:gd name="connsiteX1" fmla="*/ 576013 w 576013"/>
              <a:gd name="connsiteY1" fmla="*/ 5080 h 1000162"/>
              <a:gd name="connsiteX2" fmla="*/ 576013 w 576013"/>
              <a:gd name="connsiteY2" fmla="*/ 1000162 h 1000162"/>
              <a:gd name="connsiteX3" fmla="*/ 2271 w 576013"/>
              <a:gd name="connsiteY3" fmla="*/ 1000162 h 1000162"/>
              <a:gd name="connsiteX4" fmla="*/ 0 w 576013"/>
              <a:gd name="connsiteY4" fmla="*/ 563282 h 1000162"/>
              <a:gd name="connsiteX5" fmla="*/ 195311 w 576013"/>
              <a:gd name="connsiteY5" fmla="*/ 0 h 1000162"/>
              <a:gd name="connsiteX0" fmla="*/ 196580 w 577282"/>
              <a:gd name="connsiteY0" fmla="*/ 0 h 1000162"/>
              <a:gd name="connsiteX1" fmla="*/ 577282 w 577282"/>
              <a:gd name="connsiteY1" fmla="*/ 5080 h 1000162"/>
              <a:gd name="connsiteX2" fmla="*/ 577282 w 577282"/>
              <a:gd name="connsiteY2" fmla="*/ 1000162 h 1000162"/>
              <a:gd name="connsiteX3" fmla="*/ 3540 w 577282"/>
              <a:gd name="connsiteY3" fmla="*/ 1000162 h 1000162"/>
              <a:gd name="connsiteX4" fmla="*/ 1269 w 577282"/>
              <a:gd name="connsiteY4" fmla="*/ 563282 h 1000162"/>
              <a:gd name="connsiteX5" fmla="*/ 0 w 577282"/>
              <a:gd name="connsiteY5" fmla="*/ 567727 h 1000162"/>
              <a:gd name="connsiteX6" fmla="*/ 196580 w 577282"/>
              <a:gd name="connsiteY6" fmla="*/ 0 h 1000162"/>
              <a:gd name="connsiteX0" fmla="*/ 195311 w 576013"/>
              <a:gd name="connsiteY0" fmla="*/ 0 h 1000162"/>
              <a:gd name="connsiteX1" fmla="*/ 576013 w 576013"/>
              <a:gd name="connsiteY1" fmla="*/ 5080 h 1000162"/>
              <a:gd name="connsiteX2" fmla="*/ 576013 w 576013"/>
              <a:gd name="connsiteY2" fmla="*/ 1000162 h 1000162"/>
              <a:gd name="connsiteX3" fmla="*/ 2271 w 576013"/>
              <a:gd name="connsiteY3" fmla="*/ 1000162 h 1000162"/>
              <a:gd name="connsiteX4" fmla="*/ 0 w 576013"/>
              <a:gd name="connsiteY4" fmla="*/ 563282 h 1000162"/>
              <a:gd name="connsiteX5" fmla="*/ 135891 w 576013"/>
              <a:gd name="connsiteY5" fmla="*/ 562012 h 1000162"/>
              <a:gd name="connsiteX6" fmla="*/ 195311 w 576013"/>
              <a:gd name="connsiteY6" fmla="*/ 0 h 1000162"/>
              <a:gd name="connsiteX0" fmla="*/ 195311 w 576013"/>
              <a:gd name="connsiteY0" fmla="*/ 0 h 1000162"/>
              <a:gd name="connsiteX1" fmla="*/ 576013 w 576013"/>
              <a:gd name="connsiteY1" fmla="*/ 5080 h 1000162"/>
              <a:gd name="connsiteX2" fmla="*/ 576013 w 576013"/>
              <a:gd name="connsiteY2" fmla="*/ 1000162 h 1000162"/>
              <a:gd name="connsiteX3" fmla="*/ 2271 w 576013"/>
              <a:gd name="connsiteY3" fmla="*/ 1000162 h 1000162"/>
              <a:gd name="connsiteX4" fmla="*/ 0 w 576013"/>
              <a:gd name="connsiteY4" fmla="*/ 563282 h 1000162"/>
              <a:gd name="connsiteX5" fmla="*/ 130176 w 576013"/>
              <a:gd name="connsiteY5" fmla="*/ 560107 h 1000162"/>
              <a:gd name="connsiteX6" fmla="*/ 195311 w 576013"/>
              <a:gd name="connsiteY6" fmla="*/ 0 h 1000162"/>
              <a:gd name="connsiteX0" fmla="*/ 246746 w 576013"/>
              <a:gd name="connsiteY0" fmla="*/ 635 h 995082"/>
              <a:gd name="connsiteX1" fmla="*/ 576013 w 576013"/>
              <a:gd name="connsiteY1" fmla="*/ 0 h 995082"/>
              <a:gd name="connsiteX2" fmla="*/ 576013 w 576013"/>
              <a:gd name="connsiteY2" fmla="*/ 995082 h 995082"/>
              <a:gd name="connsiteX3" fmla="*/ 2271 w 576013"/>
              <a:gd name="connsiteY3" fmla="*/ 995082 h 995082"/>
              <a:gd name="connsiteX4" fmla="*/ 0 w 576013"/>
              <a:gd name="connsiteY4" fmla="*/ 558202 h 995082"/>
              <a:gd name="connsiteX5" fmla="*/ 130176 w 576013"/>
              <a:gd name="connsiteY5" fmla="*/ 555027 h 995082"/>
              <a:gd name="connsiteX6" fmla="*/ 246746 w 576013"/>
              <a:gd name="connsiteY6" fmla="*/ 635 h 995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6013" h="995082">
                <a:moveTo>
                  <a:pt x="246746" y="635"/>
                </a:moveTo>
                <a:lnTo>
                  <a:pt x="576013" y="0"/>
                </a:lnTo>
                <a:lnTo>
                  <a:pt x="576013" y="995082"/>
                </a:lnTo>
                <a:lnTo>
                  <a:pt x="2271" y="995082"/>
                </a:lnTo>
                <a:cubicBezTo>
                  <a:pt x="-179" y="776642"/>
                  <a:pt x="2450" y="776642"/>
                  <a:pt x="0" y="558202"/>
                </a:cubicBezTo>
                <a:lnTo>
                  <a:pt x="130176" y="555027"/>
                </a:lnTo>
                <a:lnTo>
                  <a:pt x="246746" y="635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Q1</a:t>
            </a:r>
          </a:p>
          <a:p>
            <a:pPr algn="ctr"/>
            <a:r>
              <a:rPr lang="fr-FR" sz="1600" dirty="0"/>
              <a:t>o</a:t>
            </a:r>
            <a:r>
              <a:rPr lang="fr-FR" sz="1600" dirty="0" smtClean="0"/>
              <a:t>u Q4</a:t>
            </a:r>
            <a:endParaRPr lang="en-GB" sz="1600" dirty="0"/>
          </a:p>
        </p:txBody>
      </p:sp>
      <p:cxnSp>
        <p:nvCxnSpPr>
          <p:cNvPr id="6" name="Connecteur droit avec flèche 5"/>
          <p:cNvCxnSpPr/>
          <p:nvPr/>
        </p:nvCxnSpPr>
        <p:spPr>
          <a:xfrm>
            <a:off x="1434353" y="4043115"/>
            <a:ext cx="462578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>
            <a:off x="1434353" y="2680479"/>
            <a:ext cx="4849906" cy="0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6393627" y="2478347"/>
            <a:ext cx="2720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800" dirty="0" err="1" smtClean="0">
                <a:solidFill>
                  <a:schemeClr val="accent3"/>
                </a:solidFill>
              </a:rPr>
              <a:t>Ip</a:t>
            </a:r>
            <a:r>
              <a:rPr lang="fr-FR" sz="1800" dirty="0" smtClean="0">
                <a:solidFill>
                  <a:schemeClr val="accent3"/>
                </a:solidFill>
              </a:rPr>
              <a:t>, </a:t>
            </a:r>
            <a:r>
              <a:rPr lang="fr-FR" sz="1800" dirty="0" err="1" smtClean="0">
                <a:solidFill>
                  <a:schemeClr val="accent3"/>
                </a:solidFill>
              </a:rPr>
              <a:t>nl</a:t>
            </a:r>
            <a:r>
              <a:rPr lang="fr-FR" sz="1800" dirty="0" smtClean="0">
                <a:solidFill>
                  <a:schemeClr val="accent3"/>
                </a:solidFill>
              </a:rPr>
              <a:t> constant 500kA/4-4.5</a:t>
            </a:r>
            <a:endParaRPr lang="en-GB" sz="1800" dirty="0">
              <a:solidFill>
                <a:schemeClr val="accent3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6587624" y="3096761"/>
            <a:ext cx="23978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800" dirty="0" smtClean="0"/>
              <a:t>Phase Q1 fixée hard.</a:t>
            </a:r>
          </a:p>
          <a:p>
            <a:pPr algn="l"/>
            <a:r>
              <a:rPr lang="fr-FR" sz="1800" dirty="0" smtClean="0">
                <a:sym typeface="Wingdings" panose="05000000000000000000" pitchFamily="2" charset="2"/>
              </a:rPr>
              <a:t> </a:t>
            </a:r>
            <a:r>
              <a:rPr lang="fr-FR" sz="1800" dirty="0" smtClean="0"/>
              <a:t>Au moins 2 chocs si les 4 créneaux passent pour régler la phase de Q1. </a:t>
            </a:r>
            <a:br>
              <a:rPr lang="fr-FR" sz="1800" dirty="0" smtClean="0"/>
            </a:br>
            <a:endParaRPr lang="fr-FR" sz="1800" dirty="0" smtClean="0"/>
          </a:p>
          <a:p>
            <a:pPr algn="l"/>
            <a:r>
              <a:rPr lang="fr-FR" sz="1800" dirty="0" smtClean="0"/>
              <a:t>Un peu plus si les 4 créneaux ne passent pas d’un coup</a:t>
            </a:r>
            <a:endParaRPr lang="en-GB" sz="1800" dirty="0"/>
          </a:p>
        </p:txBody>
      </p:sp>
      <p:sp>
        <p:nvSpPr>
          <p:cNvPr id="18" name="Rectangle 17"/>
          <p:cNvSpPr/>
          <p:nvPr/>
        </p:nvSpPr>
        <p:spPr>
          <a:xfrm>
            <a:off x="4685285" y="3044223"/>
            <a:ext cx="573784" cy="998892"/>
          </a:xfrm>
          <a:custGeom>
            <a:avLst/>
            <a:gdLst>
              <a:gd name="connsiteX0" fmla="*/ 0 w 573742"/>
              <a:gd name="connsiteY0" fmla="*/ 0 h 995082"/>
              <a:gd name="connsiteX1" fmla="*/ 573742 w 573742"/>
              <a:gd name="connsiteY1" fmla="*/ 0 h 995082"/>
              <a:gd name="connsiteX2" fmla="*/ 573742 w 573742"/>
              <a:gd name="connsiteY2" fmla="*/ 995082 h 995082"/>
              <a:gd name="connsiteX3" fmla="*/ 0 w 573742"/>
              <a:gd name="connsiteY3" fmla="*/ 995082 h 995082"/>
              <a:gd name="connsiteX4" fmla="*/ 0 w 573742"/>
              <a:gd name="connsiteY4" fmla="*/ 0 h 995082"/>
              <a:gd name="connsiteX0" fmla="*/ 1567 w 575309"/>
              <a:gd name="connsiteY0" fmla="*/ 0 h 995082"/>
              <a:gd name="connsiteX1" fmla="*/ 575309 w 575309"/>
              <a:gd name="connsiteY1" fmla="*/ 0 h 995082"/>
              <a:gd name="connsiteX2" fmla="*/ 575309 w 575309"/>
              <a:gd name="connsiteY2" fmla="*/ 995082 h 995082"/>
              <a:gd name="connsiteX3" fmla="*/ 1567 w 575309"/>
              <a:gd name="connsiteY3" fmla="*/ 995082 h 995082"/>
              <a:gd name="connsiteX4" fmla="*/ 0 w 575309"/>
              <a:gd name="connsiteY4" fmla="*/ 344842 h 995082"/>
              <a:gd name="connsiteX5" fmla="*/ 1567 w 575309"/>
              <a:gd name="connsiteY5" fmla="*/ 0 h 995082"/>
              <a:gd name="connsiteX0" fmla="*/ 174287 w 575309"/>
              <a:gd name="connsiteY0" fmla="*/ 0 h 995082"/>
              <a:gd name="connsiteX1" fmla="*/ 575309 w 575309"/>
              <a:gd name="connsiteY1" fmla="*/ 0 h 995082"/>
              <a:gd name="connsiteX2" fmla="*/ 575309 w 575309"/>
              <a:gd name="connsiteY2" fmla="*/ 995082 h 995082"/>
              <a:gd name="connsiteX3" fmla="*/ 1567 w 575309"/>
              <a:gd name="connsiteY3" fmla="*/ 995082 h 995082"/>
              <a:gd name="connsiteX4" fmla="*/ 0 w 575309"/>
              <a:gd name="connsiteY4" fmla="*/ 344842 h 995082"/>
              <a:gd name="connsiteX5" fmla="*/ 174287 w 575309"/>
              <a:gd name="connsiteY5" fmla="*/ 0 h 995082"/>
              <a:gd name="connsiteX0" fmla="*/ 172762 w 573784"/>
              <a:gd name="connsiteY0" fmla="*/ 0 h 995082"/>
              <a:gd name="connsiteX1" fmla="*/ 573784 w 573784"/>
              <a:gd name="connsiteY1" fmla="*/ 0 h 995082"/>
              <a:gd name="connsiteX2" fmla="*/ 573784 w 573784"/>
              <a:gd name="connsiteY2" fmla="*/ 995082 h 995082"/>
              <a:gd name="connsiteX3" fmla="*/ 42 w 573784"/>
              <a:gd name="connsiteY3" fmla="*/ 995082 h 995082"/>
              <a:gd name="connsiteX4" fmla="*/ 3555 w 573784"/>
              <a:gd name="connsiteY4" fmla="*/ 578522 h 995082"/>
              <a:gd name="connsiteX5" fmla="*/ 172762 w 573784"/>
              <a:gd name="connsiteY5" fmla="*/ 0 h 995082"/>
              <a:gd name="connsiteX0" fmla="*/ 180625 w 581647"/>
              <a:gd name="connsiteY0" fmla="*/ 0 h 995082"/>
              <a:gd name="connsiteX1" fmla="*/ 581647 w 581647"/>
              <a:gd name="connsiteY1" fmla="*/ 0 h 995082"/>
              <a:gd name="connsiteX2" fmla="*/ 581647 w 581647"/>
              <a:gd name="connsiteY2" fmla="*/ 995082 h 995082"/>
              <a:gd name="connsiteX3" fmla="*/ 7905 w 581647"/>
              <a:gd name="connsiteY3" fmla="*/ 995082 h 995082"/>
              <a:gd name="connsiteX4" fmla="*/ 11418 w 581647"/>
              <a:gd name="connsiteY4" fmla="*/ 578522 h 995082"/>
              <a:gd name="connsiteX5" fmla="*/ 12688 w 581647"/>
              <a:gd name="connsiteY5" fmla="*/ 575982 h 995082"/>
              <a:gd name="connsiteX6" fmla="*/ 180625 w 581647"/>
              <a:gd name="connsiteY6" fmla="*/ 0 h 995082"/>
              <a:gd name="connsiteX0" fmla="*/ 172762 w 573784"/>
              <a:gd name="connsiteY0" fmla="*/ 0 h 995082"/>
              <a:gd name="connsiteX1" fmla="*/ 573784 w 573784"/>
              <a:gd name="connsiteY1" fmla="*/ 0 h 995082"/>
              <a:gd name="connsiteX2" fmla="*/ 573784 w 573784"/>
              <a:gd name="connsiteY2" fmla="*/ 995082 h 995082"/>
              <a:gd name="connsiteX3" fmla="*/ 42 w 573784"/>
              <a:gd name="connsiteY3" fmla="*/ 995082 h 995082"/>
              <a:gd name="connsiteX4" fmla="*/ 3555 w 573784"/>
              <a:gd name="connsiteY4" fmla="*/ 578522 h 995082"/>
              <a:gd name="connsiteX5" fmla="*/ 115315 w 573784"/>
              <a:gd name="connsiteY5" fmla="*/ 572172 h 995082"/>
              <a:gd name="connsiteX6" fmla="*/ 172762 w 573784"/>
              <a:gd name="connsiteY6" fmla="*/ 0 h 995082"/>
              <a:gd name="connsiteX0" fmla="*/ 172762 w 573784"/>
              <a:gd name="connsiteY0" fmla="*/ 0 h 995082"/>
              <a:gd name="connsiteX1" fmla="*/ 573784 w 573784"/>
              <a:gd name="connsiteY1" fmla="*/ 0 h 995082"/>
              <a:gd name="connsiteX2" fmla="*/ 573784 w 573784"/>
              <a:gd name="connsiteY2" fmla="*/ 995082 h 995082"/>
              <a:gd name="connsiteX3" fmla="*/ 42 w 573784"/>
              <a:gd name="connsiteY3" fmla="*/ 995082 h 995082"/>
              <a:gd name="connsiteX4" fmla="*/ 3555 w 573784"/>
              <a:gd name="connsiteY4" fmla="*/ 578522 h 995082"/>
              <a:gd name="connsiteX5" fmla="*/ 115315 w 573784"/>
              <a:gd name="connsiteY5" fmla="*/ 572172 h 995082"/>
              <a:gd name="connsiteX6" fmla="*/ 172762 w 573784"/>
              <a:gd name="connsiteY6" fmla="*/ 0 h 995082"/>
              <a:gd name="connsiteX0" fmla="*/ 172762 w 573784"/>
              <a:gd name="connsiteY0" fmla="*/ 0 h 995082"/>
              <a:gd name="connsiteX1" fmla="*/ 573784 w 573784"/>
              <a:gd name="connsiteY1" fmla="*/ 0 h 995082"/>
              <a:gd name="connsiteX2" fmla="*/ 573784 w 573784"/>
              <a:gd name="connsiteY2" fmla="*/ 995082 h 995082"/>
              <a:gd name="connsiteX3" fmla="*/ 42 w 573784"/>
              <a:gd name="connsiteY3" fmla="*/ 995082 h 995082"/>
              <a:gd name="connsiteX4" fmla="*/ 3555 w 573784"/>
              <a:gd name="connsiteY4" fmla="*/ 578522 h 995082"/>
              <a:gd name="connsiteX5" fmla="*/ 115315 w 573784"/>
              <a:gd name="connsiteY5" fmla="*/ 572172 h 995082"/>
              <a:gd name="connsiteX6" fmla="*/ 172762 w 573784"/>
              <a:gd name="connsiteY6" fmla="*/ 0 h 995082"/>
              <a:gd name="connsiteX0" fmla="*/ 279442 w 573784"/>
              <a:gd name="connsiteY0" fmla="*/ 0 h 998892"/>
              <a:gd name="connsiteX1" fmla="*/ 573784 w 573784"/>
              <a:gd name="connsiteY1" fmla="*/ 3810 h 998892"/>
              <a:gd name="connsiteX2" fmla="*/ 573784 w 573784"/>
              <a:gd name="connsiteY2" fmla="*/ 998892 h 998892"/>
              <a:gd name="connsiteX3" fmla="*/ 42 w 573784"/>
              <a:gd name="connsiteY3" fmla="*/ 998892 h 998892"/>
              <a:gd name="connsiteX4" fmla="*/ 3555 w 573784"/>
              <a:gd name="connsiteY4" fmla="*/ 582332 h 998892"/>
              <a:gd name="connsiteX5" fmla="*/ 115315 w 573784"/>
              <a:gd name="connsiteY5" fmla="*/ 575982 h 998892"/>
              <a:gd name="connsiteX6" fmla="*/ 279442 w 573784"/>
              <a:gd name="connsiteY6" fmla="*/ 0 h 998892"/>
              <a:gd name="connsiteX0" fmla="*/ 279442 w 573784"/>
              <a:gd name="connsiteY0" fmla="*/ 0 h 998892"/>
              <a:gd name="connsiteX1" fmla="*/ 573784 w 573784"/>
              <a:gd name="connsiteY1" fmla="*/ 3810 h 998892"/>
              <a:gd name="connsiteX2" fmla="*/ 573784 w 573784"/>
              <a:gd name="connsiteY2" fmla="*/ 998892 h 998892"/>
              <a:gd name="connsiteX3" fmla="*/ 42 w 573784"/>
              <a:gd name="connsiteY3" fmla="*/ 998892 h 998892"/>
              <a:gd name="connsiteX4" fmla="*/ 3555 w 573784"/>
              <a:gd name="connsiteY4" fmla="*/ 582332 h 998892"/>
              <a:gd name="connsiteX5" fmla="*/ 115315 w 573784"/>
              <a:gd name="connsiteY5" fmla="*/ 575982 h 998892"/>
              <a:gd name="connsiteX6" fmla="*/ 279442 w 573784"/>
              <a:gd name="connsiteY6" fmla="*/ 0 h 998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3784" h="998892">
                <a:moveTo>
                  <a:pt x="279442" y="0"/>
                </a:moveTo>
                <a:lnTo>
                  <a:pt x="573784" y="3810"/>
                </a:lnTo>
                <a:lnTo>
                  <a:pt x="573784" y="998892"/>
                </a:lnTo>
                <a:lnTo>
                  <a:pt x="42" y="998892"/>
                </a:lnTo>
                <a:cubicBezTo>
                  <a:pt x="-480" y="782145"/>
                  <a:pt x="4077" y="799079"/>
                  <a:pt x="3555" y="582332"/>
                </a:cubicBezTo>
                <a:cubicBezTo>
                  <a:pt x="78647" y="584872"/>
                  <a:pt x="56634" y="586677"/>
                  <a:pt x="115315" y="575982"/>
                </a:cubicBezTo>
                <a:cubicBezTo>
                  <a:pt x="143516" y="479562"/>
                  <a:pt x="237956" y="76947"/>
                  <a:pt x="27944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Q4</a:t>
            </a:r>
          </a:p>
          <a:p>
            <a:pPr algn="ctr"/>
            <a:r>
              <a:rPr lang="fr-FR" sz="1600" dirty="0"/>
              <a:t>o</a:t>
            </a:r>
            <a:r>
              <a:rPr lang="fr-FR" sz="1600" dirty="0" smtClean="0"/>
              <a:t>u Q1</a:t>
            </a:r>
            <a:endParaRPr lang="en-GB" sz="1600" dirty="0"/>
          </a:p>
        </p:txBody>
      </p:sp>
      <p:sp>
        <p:nvSpPr>
          <p:cNvPr id="19" name="Accolade fermante 18"/>
          <p:cNvSpPr/>
          <p:nvPr/>
        </p:nvSpPr>
        <p:spPr>
          <a:xfrm rot="5400000">
            <a:off x="4542639" y="3467957"/>
            <a:ext cx="83223" cy="1566285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ZoneTexte 19"/>
          <p:cNvSpPr txBox="1"/>
          <p:nvPr/>
        </p:nvSpPr>
        <p:spPr>
          <a:xfrm>
            <a:off x="3801108" y="4416031"/>
            <a:ext cx="17232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/>
              <a:t>Le risque étant que l’une des deux ne démarre pas . Si c’est le cas, on répète en inversant l’ordre</a:t>
            </a:r>
            <a:endParaRPr lang="en-GB" sz="1050" dirty="0"/>
          </a:p>
        </p:txBody>
      </p:sp>
      <p:sp>
        <p:nvSpPr>
          <p:cNvPr id="21" name="ZoneTexte 20"/>
          <p:cNvSpPr txBox="1"/>
          <p:nvPr/>
        </p:nvSpPr>
        <p:spPr>
          <a:xfrm>
            <a:off x="414528" y="2863367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800" dirty="0" smtClean="0"/>
              <a:t>700 kW</a:t>
            </a:r>
            <a:endParaRPr lang="en-GB" sz="1800" dirty="0"/>
          </a:p>
        </p:txBody>
      </p:sp>
      <p:cxnSp>
        <p:nvCxnSpPr>
          <p:cNvPr id="23" name="Connecteur droit 22"/>
          <p:cNvCxnSpPr/>
          <p:nvPr/>
        </p:nvCxnSpPr>
        <p:spPr>
          <a:xfrm>
            <a:off x="1434353" y="3048033"/>
            <a:ext cx="4625788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>
            <a:off x="2621280" y="4292711"/>
            <a:ext cx="283284" cy="0"/>
          </a:xfrm>
          <a:prstGeom prst="straightConnector1">
            <a:avLst/>
          </a:prstGeom>
          <a:ln w="952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/>
        </p:nvSpPr>
        <p:spPr>
          <a:xfrm>
            <a:off x="2530359" y="4439355"/>
            <a:ext cx="476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200" dirty="0" smtClean="0"/>
              <a:t>0.5 s</a:t>
            </a:r>
            <a:endParaRPr lang="en-GB" sz="1200" dirty="0"/>
          </a:p>
        </p:txBody>
      </p:sp>
      <p:cxnSp>
        <p:nvCxnSpPr>
          <p:cNvPr id="27" name="Connecteur droit avec flèche 26"/>
          <p:cNvCxnSpPr/>
          <p:nvPr/>
        </p:nvCxnSpPr>
        <p:spPr>
          <a:xfrm>
            <a:off x="2002716" y="4292711"/>
            <a:ext cx="570155" cy="0"/>
          </a:xfrm>
          <a:prstGeom prst="straightConnector1">
            <a:avLst/>
          </a:prstGeom>
          <a:ln w="952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2042321" y="4439355"/>
            <a:ext cx="3593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200" dirty="0" smtClean="0"/>
              <a:t>1 s</a:t>
            </a:r>
            <a:endParaRPr lang="en-GB" sz="1200" dirty="0"/>
          </a:p>
        </p:txBody>
      </p:sp>
      <p:cxnSp>
        <p:nvCxnSpPr>
          <p:cNvPr id="31" name="Connecteur droit avec flèche 30"/>
          <p:cNvCxnSpPr/>
          <p:nvPr/>
        </p:nvCxnSpPr>
        <p:spPr>
          <a:xfrm>
            <a:off x="1458378" y="2561447"/>
            <a:ext cx="570155" cy="0"/>
          </a:xfrm>
          <a:prstGeom prst="straightConnector1">
            <a:avLst/>
          </a:prstGeom>
          <a:ln w="952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>
            <a:off x="1563759" y="2284448"/>
            <a:ext cx="3593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200" dirty="0" smtClean="0"/>
              <a:t>1 s</a:t>
            </a:r>
            <a:endParaRPr lang="en-GB" sz="1200" dirty="0"/>
          </a:p>
        </p:txBody>
      </p:sp>
      <p:sp>
        <p:nvSpPr>
          <p:cNvPr id="34" name="Ellipse 33"/>
          <p:cNvSpPr/>
          <p:nvPr/>
        </p:nvSpPr>
        <p:spPr>
          <a:xfrm>
            <a:off x="242047" y="2422947"/>
            <a:ext cx="376518" cy="347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1</a:t>
            </a:r>
            <a:endParaRPr lang="en-GB" dirty="0"/>
          </a:p>
        </p:txBody>
      </p:sp>
      <p:cxnSp>
        <p:nvCxnSpPr>
          <p:cNvPr id="35" name="Connecteur droit avec flèche 34"/>
          <p:cNvCxnSpPr/>
          <p:nvPr/>
        </p:nvCxnSpPr>
        <p:spPr>
          <a:xfrm>
            <a:off x="1939450" y="3525322"/>
            <a:ext cx="225579" cy="0"/>
          </a:xfrm>
          <a:prstGeom prst="straightConnector1">
            <a:avLst/>
          </a:prstGeom>
          <a:ln w="952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36"/>
          <p:cNvSpPr txBox="1"/>
          <p:nvPr/>
        </p:nvSpPr>
        <p:spPr>
          <a:xfrm>
            <a:off x="2053947" y="2765954"/>
            <a:ext cx="476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200" dirty="0" smtClean="0"/>
              <a:t>0.1 s</a:t>
            </a:r>
            <a:endParaRPr lang="en-GB" sz="1200" dirty="0"/>
          </a:p>
        </p:txBody>
      </p:sp>
      <p:sp>
        <p:nvSpPr>
          <p:cNvPr id="38" name="ZoneTexte 37"/>
          <p:cNvSpPr txBox="1"/>
          <p:nvPr/>
        </p:nvSpPr>
        <p:spPr>
          <a:xfrm>
            <a:off x="414528" y="3417087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800" dirty="0" smtClean="0"/>
              <a:t>300 kW</a:t>
            </a:r>
            <a:endParaRPr lang="en-GB" sz="1800" dirty="0"/>
          </a:p>
        </p:txBody>
      </p:sp>
      <p:cxnSp>
        <p:nvCxnSpPr>
          <p:cNvPr id="39" name="Connecteur droit avec flèche 38"/>
          <p:cNvCxnSpPr/>
          <p:nvPr/>
        </p:nvCxnSpPr>
        <p:spPr>
          <a:xfrm>
            <a:off x="2158413" y="3139459"/>
            <a:ext cx="225579" cy="0"/>
          </a:xfrm>
          <a:prstGeom prst="straightConnector1">
            <a:avLst/>
          </a:prstGeom>
          <a:ln w="952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ZoneTexte 39"/>
          <p:cNvSpPr txBox="1"/>
          <p:nvPr/>
        </p:nvSpPr>
        <p:spPr>
          <a:xfrm>
            <a:off x="1790327" y="3139459"/>
            <a:ext cx="476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200" dirty="0" smtClean="0"/>
              <a:t>0.1 s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7079599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Image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84" y="792479"/>
            <a:ext cx="4124636" cy="5798059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#55215</a:t>
            </a:r>
            <a:endParaRPr lang="en-GB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13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2"/>
          </p:nvPr>
        </p:nvSpPr>
        <p:spPr>
          <a:xfrm>
            <a:off x="4236719" y="1067647"/>
            <a:ext cx="4348481" cy="1254408"/>
          </a:xfrm>
        </p:spPr>
        <p:txBody>
          <a:bodyPr/>
          <a:lstStyle/>
          <a:p>
            <a:r>
              <a:rPr lang="fr-FR" dirty="0" smtClean="0"/>
              <a:t>Phase control of Q1 not </a:t>
            </a:r>
            <a:r>
              <a:rPr lang="fr-FR" dirty="0" err="1" smtClean="0"/>
              <a:t>working</a:t>
            </a:r>
            <a:r>
              <a:rPr lang="fr-FR" dirty="0" smtClean="0"/>
              <a:t> </a:t>
            </a:r>
            <a:r>
              <a:rPr lang="fr-FR" dirty="0" err="1" smtClean="0"/>
              <a:t>properly</a:t>
            </a:r>
            <a:r>
              <a:rPr lang="fr-FR" dirty="0" smtClean="0"/>
              <a:t> (290°) on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shot</a:t>
            </a:r>
            <a:r>
              <a:rPr lang="fr-FR" dirty="0" smtClean="0"/>
              <a:t> </a:t>
            </a:r>
            <a:r>
              <a:rPr lang="fr-FR" dirty="0" smtClean="0">
                <a:sym typeface="Wingdings" panose="05000000000000000000" pitchFamily="2" charset="2"/>
              </a:rPr>
              <a:t> </a:t>
            </a:r>
            <a:r>
              <a:rPr lang="fr-FR" dirty="0" err="1" smtClean="0">
                <a:sym typeface="Wingdings" panose="05000000000000000000" pitchFamily="2" charset="2"/>
              </a:rPr>
              <a:t>Antenna</a:t>
            </a:r>
            <a:r>
              <a:rPr lang="fr-FR" dirty="0" smtClean="0">
                <a:sym typeface="Wingdings" panose="05000000000000000000" pitchFamily="2" charset="2"/>
              </a:rPr>
              <a:t> </a:t>
            </a:r>
            <a:r>
              <a:rPr lang="fr-FR" dirty="0" err="1" smtClean="0">
                <a:sym typeface="Wingdings" panose="05000000000000000000" pitchFamily="2" charset="2"/>
              </a:rPr>
              <a:t>is</a:t>
            </a:r>
            <a:r>
              <a:rPr lang="fr-FR" dirty="0" smtClean="0">
                <a:sym typeface="Wingdings" panose="05000000000000000000" pitchFamily="2" charset="2"/>
              </a:rPr>
              <a:t> </a:t>
            </a:r>
            <a:r>
              <a:rPr lang="fr-FR" dirty="0" err="1" smtClean="0">
                <a:sym typeface="Wingdings" panose="05000000000000000000" pitchFamily="2" charset="2"/>
              </a:rPr>
              <a:t>unbalanced</a:t>
            </a:r>
            <a:r>
              <a:rPr lang="fr-FR" dirty="0" smtClean="0">
                <a:sym typeface="Wingdings" panose="05000000000000000000" pitchFamily="2" charset="2"/>
              </a:rPr>
              <a:t>  Power limitations</a:t>
            </a:r>
            <a:r>
              <a:rPr lang="fr-FR" dirty="0" smtClean="0"/>
              <a:t> </a:t>
            </a:r>
          </a:p>
          <a:p>
            <a:endParaRPr lang="en-GB" dirty="0"/>
          </a:p>
        </p:txBody>
      </p:sp>
      <p:sp>
        <p:nvSpPr>
          <p:cNvPr id="9" name="ZoneTexte 8"/>
          <p:cNvSpPr txBox="1"/>
          <p:nvPr/>
        </p:nvSpPr>
        <p:spPr>
          <a:xfrm>
            <a:off x="987552" y="5208663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200" dirty="0" smtClean="0"/>
              <a:t>Q2</a:t>
            </a:r>
            <a:endParaRPr lang="en-GB" sz="1200" dirty="0"/>
          </a:p>
        </p:txBody>
      </p:sp>
      <p:sp>
        <p:nvSpPr>
          <p:cNvPr id="13" name="ZoneTexte 12"/>
          <p:cNvSpPr txBox="1"/>
          <p:nvPr/>
        </p:nvSpPr>
        <p:spPr>
          <a:xfrm>
            <a:off x="1840992" y="4255008"/>
            <a:ext cx="423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200" dirty="0" smtClean="0"/>
              <a:t>LH1</a:t>
            </a:r>
            <a:endParaRPr lang="en-GB" sz="1200" dirty="0"/>
          </a:p>
        </p:txBody>
      </p:sp>
      <p:sp>
        <p:nvSpPr>
          <p:cNvPr id="14" name="ZoneTexte 13"/>
          <p:cNvSpPr txBox="1"/>
          <p:nvPr/>
        </p:nvSpPr>
        <p:spPr>
          <a:xfrm>
            <a:off x="2703091" y="5208662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200" dirty="0" smtClean="0"/>
              <a:t>Q1</a:t>
            </a:r>
            <a:endParaRPr lang="en-GB" sz="1200" dirty="0"/>
          </a:p>
        </p:txBody>
      </p:sp>
      <p:sp>
        <p:nvSpPr>
          <p:cNvPr id="15" name="ZoneTexte 14"/>
          <p:cNvSpPr txBox="1"/>
          <p:nvPr/>
        </p:nvSpPr>
        <p:spPr>
          <a:xfrm>
            <a:off x="3709094" y="5208662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200" dirty="0" smtClean="0"/>
              <a:t>Q4</a:t>
            </a:r>
            <a:endParaRPr lang="en-GB" sz="1200" dirty="0"/>
          </a:p>
        </p:txBody>
      </p:sp>
      <p:cxnSp>
        <p:nvCxnSpPr>
          <p:cNvPr id="11" name="Connecteur droit 10"/>
          <p:cNvCxnSpPr/>
          <p:nvPr/>
        </p:nvCxnSpPr>
        <p:spPr>
          <a:xfrm flipV="1">
            <a:off x="579120" y="3212591"/>
            <a:ext cx="348285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4061978" y="3074092"/>
            <a:ext cx="5389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900" dirty="0" smtClean="0"/>
              <a:t>450 kW</a:t>
            </a:r>
            <a:endParaRPr lang="en-GB" sz="900" dirty="0"/>
          </a:p>
        </p:txBody>
      </p:sp>
      <p:sp>
        <p:nvSpPr>
          <p:cNvPr id="22" name="ZoneTexte 21"/>
          <p:cNvSpPr txBox="1"/>
          <p:nvPr/>
        </p:nvSpPr>
        <p:spPr>
          <a:xfrm>
            <a:off x="1244354" y="2493360"/>
            <a:ext cx="5389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900" dirty="0" smtClean="0"/>
              <a:t>850 kW</a:t>
            </a:r>
            <a:endParaRPr lang="en-GB" sz="900" dirty="0"/>
          </a:p>
        </p:txBody>
      </p:sp>
      <p:sp>
        <p:nvSpPr>
          <p:cNvPr id="24" name="ZoneTexte 23"/>
          <p:cNvSpPr txBox="1"/>
          <p:nvPr/>
        </p:nvSpPr>
        <p:spPr>
          <a:xfrm>
            <a:off x="1783284" y="2785384"/>
            <a:ext cx="5389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900" dirty="0" smtClean="0"/>
              <a:t>730 kW</a:t>
            </a:r>
            <a:endParaRPr lang="en-GB" sz="900" dirty="0"/>
          </a:p>
        </p:txBody>
      </p:sp>
      <p:sp>
        <p:nvSpPr>
          <p:cNvPr id="25" name="ZoneTexte 24"/>
          <p:cNvSpPr txBox="1"/>
          <p:nvPr/>
        </p:nvSpPr>
        <p:spPr>
          <a:xfrm>
            <a:off x="2639568" y="2900800"/>
            <a:ext cx="5645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900" dirty="0" smtClean="0"/>
              <a:t>630  kW</a:t>
            </a:r>
            <a:endParaRPr lang="en-GB" sz="900" dirty="0"/>
          </a:p>
        </p:txBody>
      </p:sp>
      <p:sp>
        <p:nvSpPr>
          <p:cNvPr id="26" name="ZoneTexte 25"/>
          <p:cNvSpPr txBox="1"/>
          <p:nvPr/>
        </p:nvSpPr>
        <p:spPr>
          <a:xfrm>
            <a:off x="3439629" y="2377944"/>
            <a:ext cx="5389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900" dirty="0" smtClean="0"/>
              <a:t>940 kW</a:t>
            </a:r>
            <a:endParaRPr lang="en-GB" sz="900" dirty="0"/>
          </a:p>
        </p:txBody>
      </p:sp>
      <p:sp>
        <p:nvSpPr>
          <p:cNvPr id="29" name="ZoneTexte 28"/>
          <p:cNvSpPr txBox="1"/>
          <p:nvPr/>
        </p:nvSpPr>
        <p:spPr>
          <a:xfrm>
            <a:off x="901791" y="4993440"/>
            <a:ext cx="5389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900" dirty="0" smtClean="0"/>
              <a:t>770 kW</a:t>
            </a:r>
            <a:endParaRPr lang="en-GB" sz="900" dirty="0"/>
          </a:p>
        </p:txBody>
      </p:sp>
      <p:sp>
        <p:nvSpPr>
          <p:cNvPr id="30" name="ZoneTexte 29"/>
          <p:cNvSpPr txBox="1"/>
          <p:nvPr/>
        </p:nvSpPr>
        <p:spPr>
          <a:xfrm>
            <a:off x="2617330" y="4874147"/>
            <a:ext cx="5389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900" dirty="0" smtClean="0"/>
              <a:t>300 kW</a:t>
            </a:r>
            <a:endParaRPr lang="en-GB" sz="900" dirty="0"/>
          </a:p>
        </p:txBody>
      </p:sp>
      <p:sp>
        <p:nvSpPr>
          <p:cNvPr id="31" name="ZoneTexte 30"/>
          <p:cNvSpPr txBox="1"/>
          <p:nvPr/>
        </p:nvSpPr>
        <p:spPr>
          <a:xfrm>
            <a:off x="1828294" y="4090773"/>
            <a:ext cx="5389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900" dirty="0" smtClean="0"/>
              <a:t>700 kW</a:t>
            </a:r>
            <a:endParaRPr lang="en-GB" sz="900" dirty="0"/>
          </a:p>
        </p:txBody>
      </p:sp>
      <p:sp>
        <p:nvSpPr>
          <p:cNvPr id="32" name="ZoneTexte 31"/>
          <p:cNvSpPr txBox="1"/>
          <p:nvPr/>
        </p:nvSpPr>
        <p:spPr>
          <a:xfrm>
            <a:off x="3281092" y="4762608"/>
            <a:ext cx="5389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900" dirty="0" smtClean="0"/>
              <a:t>780 kW</a:t>
            </a:r>
            <a:endParaRPr lang="en-GB" sz="900" dirty="0"/>
          </a:p>
        </p:txBody>
      </p:sp>
      <p:graphicFrame>
        <p:nvGraphicFramePr>
          <p:cNvPr id="23" name="Obje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5512539"/>
              </p:ext>
            </p:extLst>
          </p:nvPr>
        </p:nvGraphicFramePr>
        <p:xfrm>
          <a:off x="4745673" y="2107692"/>
          <a:ext cx="3573462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Feuille de calcul" r:id="rId4" imgW="3573751" imgH="1104840" progId="Excel.Sheet.12">
                  <p:embed/>
                </p:oleObj>
              </mc:Choice>
              <mc:Fallback>
                <p:oleObj name="Feuille de calcul" r:id="rId4" imgW="3573751" imgH="110484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45673" y="2107692"/>
                        <a:ext cx="3573462" cy="1104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24340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6"/>
          <p:cNvSpPr/>
          <p:nvPr/>
        </p:nvSpPr>
        <p:spPr>
          <a:xfrm>
            <a:off x="2928722" y="3320486"/>
            <a:ext cx="576431" cy="998220"/>
          </a:xfrm>
          <a:custGeom>
            <a:avLst/>
            <a:gdLst>
              <a:gd name="connsiteX0" fmla="*/ 0 w 573742"/>
              <a:gd name="connsiteY0" fmla="*/ 0 h 995082"/>
              <a:gd name="connsiteX1" fmla="*/ 573742 w 573742"/>
              <a:gd name="connsiteY1" fmla="*/ 0 h 995082"/>
              <a:gd name="connsiteX2" fmla="*/ 573742 w 573742"/>
              <a:gd name="connsiteY2" fmla="*/ 995082 h 995082"/>
              <a:gd name="connsiteX3" fmla="*/ 0 w 573742"/>
              <a:gd name="connsiteY3" fmla="*/ 995082 h 995082"/>
              <a:gd name="connsiteX4" fmla="*/ 0 w 573742"/>
              <a:gd name="connsiteY4" fmla="*/ 0 h 995082"/>
              <a:gd name="connsiteX0" fmla="*/ 2689 w 576431"/>
              <a:gd name="connsiteY0" fmla="*/ 0 h 995082"/>
              <a:gd name="connsiteX1" fmla="*/ 576431 w 576431"/>
              <a:gd name="connsiteY1" fmla="*/ 0 h 995082"/>
              <a:gd name="connsiteX2" fmla="*/ 576431 w 576431"/>
              <a:gd name="connsiteY2" fmla="*/ 995082 h 995082"/>
              <a:gd name="connsiteX3" fmla="*/ 2689 w 576431"/>
              <a:gd name="connsiteY3" fmla="*/ 995082 h 995082"/>
              <a:gd name="connsiteX4" fmla="*/ 0 w 576431"/>
              <a:gd name="connsiteY4" fmla="*/ 572172 h 995082"/>
              <a:gd name="connsiteX5" fmla="*/ 2689 w 576431"/>
              <a:gd name="connsiteY5" fmla="*/ 0 h 995082"/>
              <a:gd name="connsiteX0" fmla="*/ 2689 w 576431"/>
              <a:gd name="connsiteY0" fmla="*/ 3138 h 998220"/>
              <a:gd name="connsiteX1" fmla="*/ 175261 w 576431"/>
              <a:gd name="connsiteY1" fmla="*/ 0 h 998220"/>
              <a:gd name="connsiteX2" fmla="*/ 576431 w 576431"/>
              <a:gd name="connsiteY2" fmla="*/ 3138 h 998220"/>
              <a:gd name="connsiteX3" fmla="*/ 576431 w 576431"/>
              <a:gd name="connsiteY3" fmla="*/ 998220 h 998220"/>
              <a:gd name="connsiteX4" fmla="*/ 2689 w 576431"/>
              <a:gd name="connsiteY4" fmla="*/ 998220 h 998220"/>
              <a:gd name="connsiteX5" fmla="*/ 0 w 576431"/>
              <a:gd name="connsiteY5" fmla="*/ 575310 h 998220"/>
              <a:gd name="connsiteX6" fmla="*/ 2689 w 576431"/>
              <a:gd name="connsiteY6" fmla="*/ 3138 h 998220"/>
              <a:gd name="connsiteX0" fmla="*/ 2689 w 576431"/>
              <a:gd name="connsiteY0" fmla="*/ 83505 h 1078587"/>
              <a:gd name="connsiteX1" fmla="*/ 45721 w 576431"/>
              <a:gd name="connsiteY1" fmla="*/ 357 h 1078587"/>
              <a:gd name="connsiteX2" fmla="*/ 175261 w 576431"/>
              <a:gd name="connsiteY2" fmla="*/ 80367 h 1078587"/>
              <a:gd name="connsiteX3" fmla="*/ 576431 w 576431"/>
              <a:gd name="connsiteY3" fmla="*/ 83505 h 1078587"/>
              <a:gd name="connsiteX4" fmla="*/ 576431 w 576431"/>
              <a:gd name="connsiteY4" fmla="*/ 1078587 h 1078587"/>
              <a:gd name="connsiteX5" fmla="*/ 2689 w 576431"/>
              <a:gd name="connsiteY5" fmla="*/ 1078587 h 1078587"/>
              <a:gd name="connsiteX6" fmla="*/ 0 w 576431"/>
              <a:gd name="connsiteY6" fmla="*/ 655677 h 1078587"/>
              <a:gd name="connsiteX7" fmla="*/ 2689 w 576431"/>
              <a:gd name="connsiteY7" fmla="*/ 83505 h 1078587"/>
              <a:gd name="connsiteX0" fmla="*/ 2689 w 576431"/>
              <a:gd name="connsiteY0" fmla="*/ 43445 h 1038527"/>
              <a:gd name="connsiteX1" fmla="*/ 175261 w 576431"/>
              <a:gd name="connsiteY1" fmla="*/ 40307 h 1038527"/>
              <a:gd name="connsiteX2" fmla="*/ 576431 w 576431"/>
              <a:gd name="connsiteY2" fmla="*/ 43445 h 1038527"/>
              <a:gd name="connsiteX3" fmla="*/ 576431 w 576431"/>
              <a:gd name="connsiteY3" fmla="*/ 1038527 h 1038527"/>
              <a:gd name="connsiteX4" fmla="*/ 2689 w 576431"/>
              <a:gd name="connsiteY4" fmla="*/ 1038527 h 1038527"/>
              <a:gd name="connsiteX5" fmla="*/ 0 w 576431"/>
              <a:gd name="connsiteY5" fmla="*/ 615617 h 1038527"/>
              <a:gd name="connsiteX6" fmla="*/ 2689 w 576431"/>
              <a:gd name="connsiteY6" fmla="*/ 43445 h 1038527"/>
              <a:gd name="connsiteX0" fmla="*/ 0 w 576431"/>
              <a:gd name="connsiteY0" fmla="*/ 575310 h 998220"/>
              <a:gd name="connsiteX1" fmla="*/ 175261 w 576431"/>
              <a:gd name="connsiteY1" fmla="*/ 0 h 998220"/>
              <a:gd name="connsiteX2" fmla="*/ 576431 w 576431"/>
              <a:gd name="connsiteY2" fmla="*/ 3138 h 998220"/>
              <a:gd name="connsiteX3" fmla="*/ 576431 w 576431"/>
              <a:gd name="connsiteY3" fmla="*/ 998220 h 998220"/>
              <a:gd name="connsiteX4" fmla="*/ 2689 w 576431"/>
              <a:gd name="connsiteY4" fmla="*/ 998220 h 998220"/>
              <a:gd name="connsiteX5" fmla="*/ 0 w 576431"/>
              <a:gd name="connsiteY5" fmla="*/ 575310 h 998220"/>
              <a:gd name="connsiteX0" fmla="*/ 0 w 576431"/>
              <a:gd name="connsiteY0" fmla="*/ 575311 h 998221"/>
              <a:gd name="connsiteX1" fmla="*/ 175261 w 576431"/>
              <a:gd name="connsiteY1" fmla="*/ 1 h 998221"/>
              <a:gd name="connsiteX2" fmla="*/ 576431 w 576431"/>
              <a:gd name="connsiteY2" fmla="*/ 3139 h 998221"/>
              <a:gd name="connsiteX3" fmla="*/ 576431 w 576431"/>
              <a:gd name="connsiteY3" fmla="*/ 998221 h 998221"/>
              <a:gd name="connsiteX4" fmla="*/ 2689 w 576431"/>
              <a:gd name="connsiteY4" fmla="*/ 998221 h 998221"/>
              <a:gd name="connsiteX5" fmla="*/ 0 w 576431"/>
              <a:gd name="connsiteY5" fmla="*/ 575311 h 998221"/>
              <a:gd name="connsiteX0" fmla="*/ 0 w 576431"/>
              <a:gd name="connsiteY0" fmla="*/ 621684 h 1044594"/>
              <a:gd name="connsiteX1" fmla="*/ 175261 w 576431"/>
              <a:gd name="connsiteY1" fmla="*/ 46374 h 1044594"/>
              <a:gd name="connsiteX2" fmla="*/ 576431 w 576431"/>
              <a:gd name="connsiteY2" fmla="*/ 49512 h 1044594"/>
              <a:gd name="connsiteX3" fmla="*/ 576431 w 576431"/>
              <a:gd name="connsiteY3" fmla="*/ 1044594 h 1044594"/>
              <a:gd name="connsiteX4" fmla="*/ 2689 w 576431"/>
              <a:gd name="connsiteY4" fmla="*/ 1044594 h 1044594"/>
              <a:gd name="connsiteX5" fmla="*/ 0 w 576431"/>
              <a:gd name="connsiteY5" fmla="*/ 621684 h 1044594"/>
              <a:gd name="connsiteX0" fmla="*/ 0 w 576431"/>
              <a:gd name="connsiteY0" fmla="*/ 621684 h 1044594"/>
              <a:gd name="connsiteX1" fmla="*/ 175261 w 576431"/>
              <a:gd name="connsiteY1" fmla="*/ 46374 h 1044594"/>
              <a:gd name="connsiteX2" fmla="*/ 576431 w 576431"/>
              <a:gd name="connsiteY2" fmla="*/ 49512 h 1044594"/>
              <a:gd name="connsiteX3" fmla="*/ 576431 w 576431"/>
              <a:gd name="connsiteY3" fmla="*/ 1044594 h 1044594"/>
              <a:gd name="connsiteX4" fmla="*/ 2689 w 576431"/>
              <a:gd name="connsiteY4" fmla="*/ 1044594 h 1044594"/>
              <a:gd name="connsiteX5" fmla="*/ 0 w 576431"/>
              <a:gd name="connsiteY5" fmla="*/ 621684 h 1044594"/>
              <a:gd name="connsiteX0" fmla="*/ 0 w 576431"/>
              <a:gd name="connsiteY0" fmla="*/ 575310 h 998220"/>
              <a:gd name="connsiteX1" fmla="*/ 175261 w 576431"/>
              <a:gd name="connsiteY1" fmla="*/ 0 h 998220"/>
              <a:gd name="connsiteX2" fmla="*/ 576431 w 576431"/>
              <a:gd name="connsiteY2" fmla="*/ 3138 h 998220"/>
              <a:gd name="connsiteX3" fmla="*/ 576431 w 576431"/>
              <a:gd name="connsiteY3" fmla="*/ 998220 h 998220"/>
              <a:gd name="connsiteX4" fmla="*/ 2689 w 576431"/>
              <a:gd name="connsiteY4" fmla="*/ 998220 h 998220"/>
              <a:gd name="connsiteX5" fmla="*/ 0 w 576431"/>
              <a:gd name="connsiteY5" fmla="*/ 575310 h 998220"/>
              <a:gd name="connsiteX0" fmla="*/ 0 w 576431"/>
              <a:gd name="connsiteY0" fmla="*/ 575310 h 998220"/>
              <a:gd name="connsiteX1" fmla="*/ 175261 w 576431"/>
              <a:gd name="connsiteY1" fmla="*/ 0 h 998220"/>
              <a:gd name="connsiteX2" fmla="*/ 576431 w 576431"/>
              <a:gd name="connsiteY2" fmla="*/ 3138 h 998220"/>
              <a:gd name="connsiteX3" fmla="*/ 576431 w 576431"/>
              <a:gd name="connsiteY3" fmla="*/ 998220 h 998220"/>
              <a:gd name="connsiteX4" fmla="*/ 2689 w 576431"/>
              <a:gd name="connsiteY4" fmla="*/ 998220 h 998220"/>
              <a:gd name="connsiteX5" fmla="*/ 0 w 576431"/>
              <a:gd name="connsiteY5" fmla="*/ 575310 h 998220"/>
              <a:gd name="connsiteX0" fmla="*/ 0 w 576431"/>
              <a:gd name="connsiteY0" fmla="*/ 575310 h 998220"/>
              <a:gd name="connsiteX1" fmla="*/ 40641 w 576431"/>
              <a:gd name="connsiteY1" fmla="*/ 414021 h 998220"/>
              <a:gd name="connsiteX2" fmla="*/ 175261 w 576431"/>
              <a:gd name="connsiteY2" fmla="*/ 0 h 998220"/>
              <a:gd name="connsiteX3" fmla="*/ 576431 w 576431"/>
              <a:gd name="connsiteY3" fmla="*/ 3138 h 998220"/>
              <a:gd name="connsiteX4" fmla="*/ 576431 w 576431"/>
              <a:gd name="connsiteY4" fmla="*/ 998220 h 998220"/>
              <a:gd name="connsiteX5" fmla="*/ 2689 w 576431"/>
              <a:gd name="connsiteY5" fmla="*/ 998220 h 998220"/>
              <a:gd name="connsiteX6" fmla="*/ 0 w 576431"/>
              <a:gd name="connsiteY6" fmla="*/ 575310 h 998220"/>
              <a:gd name="connsiteX0" fmla="*/ 0 w 576431"/>
              <a:gd name="connsiteY0" fmla="*/ 575310 h 998220"/>
              <a:gd name="connsiteX1" fmla="*/ 81281 w 576431"/>
              <a:gd name="connsiteY1" fmla="*/ 571501 h 998220"/>
              <a:gd name="connsiteX2" fmla="*/ 175261 w 576431"/>
              <a:gd name="connsiteY2" fmla="*/ 0 h 998220"/>
              <a:gd name="connsiteX3" fmla="*/ 576431 w 576431"/>
              <a:gd name="connsiteY3" fmla="*/ 3138 h 998220"/>
              <a:gd name="connsiteX4" fmla="*/ 576431 w 576431"/>
              <a:gd name="connsiteY4" fmla="*/ 998220 h 998220"/>
              <a:gd name="connsiteX5" fmla="*/ 2689 w 576431"/>
              <a:gd name="connsiteY5" fmla="*/ 998220 h 998220"/>
              <a:gd name="connsiteX6" fmla="*/ 0 w 576431"/>
              <a:gd name="connsiteY6" fmla="*/ 575310 h 998220"/>
              <a:gd name="connsiteX0" fmla="*/ 0 w 576431"/>
              <a:gd name="connsiteY0" fmla="*/ 575310 h 998220"/>
              <a:gd name="connsiteX1" fmla="*/ 81281 w 576431"/>
              <a:gd name="connsiteY1" fmla="*/ 571501 h 998220"/>
              <a:gd name="connsiteX2" fmla="*/ 307341 w 576431"/>
              <a:gd name="connsiteY2" fmla="*/ 0 h 998220"/>
              <a:gd name="connsiteX3" fmla="*/ 576431 w 576431"/>
              <a:gd name="connsiteY3" fmla="*/ 3138 h 998220"/>
              <a:gd name="connsiteX4" fmla="*/ 576431 w 576431"/>
              <a:gd name="connsiteY4" fmla="*/ 998220 h 998220"/>
              <a:gd name="connsiteX5" fmla="*/ 2689 w 576431"/>
              <a:gd name="connsiteY5" fmla="*/ 998220 h 998220"/>
              <a:gd name="connsiteX6" fmla="*/ 0 w 576431"/>
              <a:gd name="connsiteY6" fmla="*/ 575310 h 998220"/>
              <a:gd name="connsiteX0" fmla="*/ 0 w 576431"/>
              <a:gd name="connsiteY0" fmla="*/ 575310 h 998220"/>
              <a:gd name="connsiteX1" fmla="*/ 121921 w 576431"/>
              <a:gd name="connsiteY1" fmla="*/ 571501 h 998220"/>
              <a:gd name="connsiteX2" fmla="*/ 307341 w 576431"/>
              <a:gd name="connsiteY2" fmla="*/ 0 h 998220"/>
              <a:gd name="connsiteX3" fmla="*/ 576431 w 576431"/>
              <a:gd name="connsiteY3" fmla="*/ 3138 h 998220"/>
              <a:gd name="connsiteX4" fmla="*/ 576431 w 576431"/>
              <a:gd name="connsiteY4" fmla="*/ 998220 h 998220"/>
              <a:gd name="connsiteX5" fmla="*/ 2689 w 576431"/>
              <a:gd name="connsiteY5" fmla="*/ 998220 h 998220"/>
              <a:gd name="connsiteX6" fmla="*/ 0 w 576431"/>
              <a:gd name="connsiteY6" fmla="*/ 575310 h 998220"/>
              <a:gd name="connsiteX0" fmla="*/ 0 w 576431"/>
              <a:gd name="connsiteY0" fmla="*/ 575310 h 998220"/>
              <a:gd name="connsiteX1" fmla="*/ 121921 w 576431"/>
              <a:gd name="connsiteY1" fmla="*/ 571501 h 998220"/>
              <a:gd name="connsiteX2" fmla="*/ 307341 w 576431"/>
              <a:gd name="connsiteY2" fmla="*/ 0 h 998220"/>
              <a:gd name="connsiteX3" fmla="*/ 576431 w 576431"/>
              <a:gd name="connsiteY3" fmla="*/ 3138 h 998220"/>
              <a:gd name="connsiteX4" fmla="*/ 576431 w 576431"/>
              <a:gd name="connsiteY4" fmla="*/ 998220 h 998220"/>
              <a:gd name="connsiteX5" fmla="*/ 2689 w 576431"/>
              <a:gd name="connsiteY5" fmla="*/ 998220 h 998220"/>
              <a:gd name="connsiteX6" fmla="*/ 0 w 576431"/>
              <a:gd name="connsiteY6" fmla="*/ 575310 h 998220"/>
              <a:gd name="connsiteX0" fmla="*/ 0 w 576431"/>
              <a:gd name="connsiteY0" fmla="*/ 575310 h 998220"/>
              <a:gd name="connsiteX1" fmla="*/ 121921 w 576431"/>
              <a:gd name="connsiteY1" fmla="*/ 571501 h 998220"/>
              <a:gd name="connsiteX2" fmla="*/ 307341 w 576431"/>
              <a:gd name="connsiteY2" fmla="*/ 0 h 998220"/>
              <a:gd name="connsiteX3" fmla="*/ 576431 w 576431"/>
              <a:gd name="connsiteY3" fmla="*/ 3138 h 998220"/>
              <a:gd name="connsiteX4" fmla="*/ 576431 w 576431"/>
              <a:gd name="connsiteY4" fmla="*/ 998220 h 998220"/>
              <a:gd name="connsiteX5" fmla="*/ 2689 w 576431"/>
              <a:gd name="connsiteY5" fmla="*/ 998220 h 998220"/>
              <a:gd name="connsiteX6" fmla="*/ 0 w 576431"/>
              <a:gd name="connsiteY6" fmla="*/ 575310 h 998220"/>
              <a:gd name="connsiteX0" fmla="*/ 0 w 576431"/>
              <a:gd name="connsiteY0" fmla="*/ 575310 h 998220"/>
              <a:gd name="connsiteX1" fmla="*/ 121921 w 576431"/>
              <a:gd name="connsiteY1" fmla="*/ 571501 h 998220"/>
              <a:gd name="connsiteX2" fmla="*/ 307341 w 576431"/>
              <a:gd name="connsiteY2" fmla="*/ 0 h 998220"/>
              <a:gd name="connsiteX3" fmla="*/ 576431 w 576431"/>
              <a:gd name="connsiteY3" fmla="*/ 3138 h 998220"/>
              <a:gd name="connsiteX4" fmla="*/ 576431 w 576431"/>
              <a:gd name="connsiteY4" fmla="*/ 998220 h 998220"/>
              <a:gd name="connsiteX5" fmla="*/ 2689 w 576431"/>
              <a:gd name="connsiteY5" fmla="*/ 998220 h 998220"/>
              <a:gd name="connsiteX6" fmla="*/ 0 w 576431"/>
              <a:gd name="connsiteY6" fmla="*/ 575310 h 998220"/>
              <a:gd name="connsiteX0" fmla="*/ 0 w 576431"/>
              <a:gd name="connsiteY0" fmla="*/ 575310 h 998220"/>
              <a:gd name="connsiteX1" fmla="*/ 127636 w 576431"/>
              <a:gd name="connsiteY1" fmla="*/ 577216 h 998220"/>
              <a:gd name="connsiteX2" fmla="*/ 307341 w 576431"/>
              <a:gd name="connsiteY2" fmla="*/ 0 h 998220"/>
              <a:gd name="connsiteX3" fmla="*/ 576431 w 576431"/>
              <a:gd name="connsiteY3" fmla="*/ 3138 h 998220"/>
              <a:gd name="connsiteX4" fmla="*/ 576431 w 576431"/>
              <a:gd name="connsiteY4" fmla="*/ 998220 h 998220"/>
              <a:gd name="connsiteX5" fmla="*/ 2689 w 576431"/>
              <a:gd name="connsiteY5" fmla="*/ 998220 h 998220"/>
              <a:gd name="connsiteX6" fmla="*/ 0 w 576431"/>
              <a:gd name="connsiteY6" fmla="*/ 575310 h 998220"/>
              <a:gd name="connsiteX0" fmla="*/ 0 w 576431"/>
              <a:gd name="connsiteY0" fmla="*/ 575310 h 998220"/>
              <a:gd name="connsiteX1" fmla="*/ 127636 w 576431"/>
              <a:gd name="connsiteY1" fmla="*/ 577216 h 998220"/>
              <a:gd name="connsiteX2" fmla="*/ 307341 w 576431"/>
              <a:gd name="connsiteY2" fmla="*/ 0 h 998220"/>
              <a:gd name="connsiteX3" fmla="*/ 576431 w 576431"/>
              <a:gd name="connsiteY3" fmla="*/ 3138 h 998220"/>
              <a:gd name="connsiteX4" fmla="*/ 576431 w 576431"/>
              <a:gd name="connsiteY4" fmla="*/ 998220 h 998220"/>
              <a:gd name="connsiteX5" fmla="*/ 2689 w 576431"/>
              <a:gd name="connsiteY5" fmla="*/ 998220 h 998220"/>
              <a:gd name="connsiteX6" fmla="*/ 0 w 576431"/>
              <a:gd name="connsiteY6" fmla="*/ 575310 h 998220"/>
              <a:gd name="connsiteX0" fmla="*/ 0 w 576431"/>
              <a:gd name="connsiteY0" fmla="*/ 575310 h 998220"/>
              <a:gd name="connsiteX1" fmla="*/ 127636 w 576431"/>
              <a:gd name="connsiteY1" fmla="*/ 577216 h 998220"/>
              <a:gd name="connsiteX2" fmla="*/ 307341 w 576431"/>
              <a:gd name="connsiteY2" fmla="*/ 0 h 998220"/>
              <a:gd name="connsiteX3" fmla="*/ 576431 w 576431"/>
              <a:gd name="connsiteY3" fmla="*/ 3138 h 998220"/>
              <a:gd name="connsiteX4" fmla="*/ 576431 w 576431"/>
              <a:gd name="connsiteY4" fmla="*/ 998220 h 998220"/>
              <a:gd name="connsiteX5" fmla="*/ 2689 w 576431"/>
              <a:gd name="connsiteY5" fmla="*/ 998220 h 998220"/>
              <a:gd name="connsiteX6" fmla="*/ 0 w 576431"/>
              <a:gd name="connsiteY6" fmla="*/ 575310 h 998220"/>
              <a:gd name="connsiteX0" fmla="*/ 0 w 576431"/>
              <a:gd name="connsiteY0" fmla="*/ 575310 h 998220"/>
              <a:gd name="connsiteX1" fmla="*/ 158116 w 576431"/>
              <a:gd name="connsiteY1" fmla="*/ 573406 h 998220"/>
              <a:gd name="connsiteX2" fmla="*/ 307341 w 576431"/>
              <a:gd name="connsiteY2" fmla="*/ 0 h 998220"/>
              <a:gd name="connsiteX3" fmla="*/ 576431 w 576431"/>
              <a:gd name="connsiteY3" fmla="*/ 3138 h 998220"/>
              <a:gd name="connsiteX4" fmla="*/ 576431 w 576431"/>
              <a:gd name="connsiteY4" fmla="*/ 998220 h 998220"/>
              <a:gd name="connsiteX5" fmla="*/ 2689 w 576431"/>
              <a:gd name="connsiteY5" fmla="*/ 998220 h 998220"/>
              <a:gd name="connsiteX6" fmla="*/ 0 w 576431"/>
              <a:gd name="connsiteY6" fmla="*/ 575310 h 998220"/>
              <a:gd name="connsiteX0" fmla="*/ 0 w 576431"/>
              <a:gd name="connsiteY0" fmla="*/ 575310 h 998220"/>
              <a:gd name="connsiteX1" fmla="*/ 148591 w 576431"/>
              <a:gd name="connsiteY1" fmla="*/ 577216 h 998220"/>
              <a:gd name="connsiteX2" fmla="*/ 307341 w 576431"/>
              <a:gd name="connsiteY2" fmla="*/ 0 h 998220"/>
              <a:gd name="connsiteX3" fmla="*/ 576431 w 576431"/>
              <a:gd name="connsiteY3" fmla="*/ 3138 h 998220"/>
              <a:gd name="connsiteX4" fmla="*/ 576431 w 576431"/>
              <a:gd name="connsiteY4" fmla="*/ 998220 h 998220"/>
              <a:gd name="connsiteX5" fmla="*/ 2689 w 576431"/>
              <a:gd name="connsiteY5" fmla="*/ 998220 h 998220"/>
              <a:gd name="connsiteX6" fmla="*/ 0 w 576431"/>
              <a:gd name="connsiteY6" fmla="*/ 575310 h 998220"/>
              <a:gd name="connsiteX0" fmla="*/ 0 w 576431"/>
              <a:gd name="connsiteY0" fmla="*/ 575310 h 998220"/>
              <a:gd name="connsiteX1" fmla="*/ 62231 w 576431"/>
              <a:gd name="connsiteY1" fmla="*/ 587376 h 998220"/>
              <a:gd name="connsiteX2" fmla="*/ 307341 w 576431"/>
              <a:gd name="connsiteY2" fmla="*/ 0 h 998220"/>
              <a:gd name="connsiteX3" fmla="*/ 576431 w 576431"/>
              <a:gd name="connsiteY3" fmla="*/ 3138 h 998220"/>
              <a:gd name="connsiteX4" fmla="*/ 576431 w 576431"/>
              <a:gd name="connsiteY4" fmla="*/ 998220 h 998220"/>
              <a:gd name="connsiteX5" fmla="*/ 2689 w 576431"/>
              <a:gd name="connsiteY5" fmla="*/ 998220 h 998220"/>
              <a:gd name="connsiteX6" fmla="*/ 0 w 576431"/>
              <a:gd name="connsiteY6" fmla="*/ 575310 h 998220"/>
              <a:gd name="connsiteX0" fmla="*/ 0 w 576431"/>
              <a:gd name="connsiteY0" fmla="*/ 575310 h 998220"/>
              <a:gd name="connsiteX1" fmla="*/ 62231 w 576431"/>
              <a:gd name="connsiteY1" fmla="*/ 587376 h 998220"/>
              <a:gd name="connsiteX2" fmla="*/ 180341 w 576431"/>
              <a:gd name="connsiteY2" fmla="*/ 0 h 998220"/>
              <a:gd name="connsiteX3" fmla="*/ 576431 w 576431"/>
              <a:gd name="connsiteY3" fmla="*/ 3138 h 998220"/>
              <a:gd name="connsiteX4" fmla="*/ 576431 w 576431"/>
              <a:gd name="connsiteY4" fmla="*/ 998220 h 998220"/>
              <a:gd name="connsiteX5" fmla="*/ 2689 w 576431"/>
              <a:gd name="connsiteY5" fmla="*/ 998220 h 998220"/>
              <a:gd name="connsiteX6" fmla="*/ 0 w 576431"/>
              <a:gd name="connsiteY6" fmla="*/ 575310 h 998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6431" h="998220">
                <a:moveTo>
                  <a:pt x="0" y="575310"/>
                </a:moveTo>
                <a:cubicBezTo>
                  <a:pt x="74905" y="575099"/>
                  <a:pt x="1906" y="584201"/>
                  <a:pt x="62231" y="587376"/>
                </a:cubicBezTo>
                <a:cubicBezTo>
                  <a:pt x="91441" y="491491"/>
                  <a:pt x="153908" y="79910"/>
                  <a:pt x="180341" y="0"/>
                </a:cubicBezTo>
                <a:lnTo>
                  <a:pt x="576431" y="3138"/>
                </a:lnTo>
                <a:lnTo>
                  <a:pt x="576431" y="998220"/>
                </a:lnTo>
                <a:lnTo>
                  <a:pt x="2689" y="998220"/>
                </a:lnTo>
                <a:cubicBezTo>
                  <a:pt x="1793" y="857250"/>
                  <a:pt x="896" y="716280"/>
                  <a:pt x="0" y="57531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1638300" y="3902171"/>
            <a:ext cx="4297680" cy="1277160"/>
          </a:xfrm>
          <a:custGeom>
            <a:avLst/>
            <a:gdLst>
              <a:gd name="connsiteX0" fmla="*/ 0 w 4297680"/>
              <a:gd name="connsiteY0" fmla="*/ 0 h 358139"/>
              <a:gd name="connsiteX1" fmla="*/ 4297680 w 4297680"/>
              <a:gd name="connsiteY1" fmla="*/ 0 h 358139"/>
              <a:gd name="connsiteX2" fmla="*/ 4297680 w 4297680"/>
              <a:gd name="connsiteY2" fmla="*/ 358139 h 358139"/>
              <a:gd name="connsiteX3" fmla="*/ 0 w 4297680"/>
              <a:gd name="connsiteY3" fmla="*/ 358139 h 358139"/>
              <a:gd name="connsiteX4" fmla="*/ 0 w 4297680"/>
              <a:gd name="connsiteY4" fmla="*/ 0 h 358139"/>
              <a:gd name="connsiteX0" fmla="*/ 0 w 4297680"/>
              <a:gd name="connsiteY0" fmla="*/ 1905 h 360044"/>
              <a:gd name="connsiteX1" fmla="*/ 144780 w 4297680"/>
              <a:gd name="connsiteY1" fmla="*/ 0 h 360044"/>
              <a:gd name="connsiteX2" fmla="*/ 4297680 w 4297680"/>
              <a:gd name="connsiteY2" fmla="*/ 1905 h 360044"/>
              <a:gd name="connsiteX3" fmla="*/ 4297680 w 4297680"/>
              <a:gd name="connsiteY3" fmla="*/ 360044 h 360044"/>
              <a:gd name="connsiteX4" fmla="*/ 0 w 4297680"/>
              <a:gd name="connsiteY4" fmla="*/ 360044 h 360044"/>
              <a:gd name="connsiteX5" fmla="*/ 0 w 4297680"/>
              <a:gd name="connsiteY5" fmla="*/ 1905 h 360044"/>
              <a:gd name="connsiteX0" fmla="*/ 0 w 4297680"/>
              <a:gd name="connsiteY0" fmla="*/ 360044 h 360044"/>
              <a:gd name="connsiteX1" fmla="*/ 144780 w 4297680"/>
              <a:gd name="connsiteY1" fmla="*/ 0 h 360044"/>
              <a:gd name="connsiteX2" fmla="*/ 4297680 w 4297680"/>
              <a:gd name="connsiteY2" fmla="*/ 1905 h 360044"/>
              <a:gd name="connsiteX3" fmla="*/ 4297680 w 4297680"/>
              <a:gd name="connsiteY3" fmla="*/ 360044 h 360044"/>
              <a:gd name="connsiteX4" fmla="*/ 0 w 4297680"/>
              <a:gd name="connsiteY4" fmla="*/ 360044 h 360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97680" h="360044">
                <a:moveTo>
                  <a:pt x="0" y="360044"/>
                </a:moveTo>
                <a:lnTo>
                  <a:pt x="144780" y="0"/>
                </a:lnTo>
                <a:lnTo>
                  <a:pt x="4297680" y="1905"/>
                </a:lnTo>
                <a:lnTo>
                  <a:pt x="4297680" y="360044"/>
                </a:lnTo>
                <a:lnTo>
                  <a:pt x="0" y="360044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/>
              <a:t>LH</a:t>
            </a:r>
            <a:endParaRPr lang="en-GB" dirty="0"/>
          </a:p>
        </p:txBody>
      </p:sp>
      <p:cxnSp>
        <p:nvCxnSpPr>
          <p:cNvPr id="41" name="Connecteur droit 40"/>
          <p:cNvCxnSpPr/>
          <p:nvPr/>
        </p:nvCxnSpPr>
        <p:spPr>
          <a:xfrm>
            <a:off x="1050404" y="4737970"/>
            <a:ext cx="5186162" cy="2286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Vendredi 20/09/2019</a:t>
            </a:r>
            <a:endParaRPr lang="en-GB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14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2"/>
          </p:nvPr>
        </p:nvSpPr>
        <p:spPr>
          <a:xfrm>
            <a:off x="660825" y="1067647"/>
            <a:ext cx="7924376" cy="755810"/>
          </a:xfrm>
        </p:spPr>
        <p:txBody>
          <a:bodyPr/>
          <a:lstStyle/>
          <a:p>
            <a:r>
              <a:rPr lang="fr-FR" dirty="0" smtClean="0"/>
              <a:t>Programme: </a:t>
            </a:r>
            <a:r>
              <a:rPr lang="fr-FR" dirty="0" err="1" smtClean="0"/>
              <a:t>impurity</a:t>
            </a:r>
            <a:r>
              <a:rPr lang="fr-FR" dirty="0" smtClean="0"/>
              <a:t> sources + </a:t>
            </a:r>
            <a:r>
              <a:rPr lang="fr-FR" dirty="0" err="1" smtClean="0"/>
              <a:t>increase</a:t>
            </a:r>
            <a:r>
              <a:rPr lang="fr-FR" dirty="0" smtClean="0"/>
              <a:t> IC power</a:t>
            </a:r>
          </a:p>
          <a:p>
            <a:r>
              <a:rPr lang="fr-FR" dirty="0" err="1" smtClean="0"/>
              <a:t>Antenna</a:t>
            </a:r>
            <a:r>
              <a:rPr lang="fr-FR" dirty="0" smtClean="0"/>
              <a:t> </a:t>
            </a:r>
            <a:r>
              <a:rPr lang="fr-FR" dirty="0" err="1" smtClean="0"/>
              <a:t>comparison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LH background 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2324644" y="4162429"/>
            <a:ext cx="604078" cy="998220"/>
          </a:xfrm>
          <a:custGeom>
            <a:avLst/>
            <a:gdLst>
              <a:gd name="connsiteX0" fmla="*/ 0 w 573742"/>
              <a:gd name="connsiteY0" fmla="*/ 0 h 995082"/>
              <a:gd name="connsiteX1" fmla="*/ 573742 w 573742"/>
              <a:gd name="connsiteY1" fmla="*/ 0 h 995082"/>
              <a:gd name="connsiteX2" fmla="*/ 573742 w 573742"/>
              <a:gd name="connsiteY2" fmla="*/ 995082 h 995082"/>
              <a:gd name="connsiteX3" fmla="*/ 0 w 573742"/>
              <a:gd name="connsiteY3" fmla="*/ 995082 h 995082"/>
              <a:gd name="connsiteX4" fmla="*/ 0 w 573742"/>
              <a:gd name="connsiteY4" fmla="*/ 0 h 995082"/>
              <a:gd name="connsiteX0" fmla="*/ 2689 w 576431"/>
              <a:gd name="connsiteY0" fmla="*/ 0 h 995082"/>
              <a:gd name="connsiteX1" fmla="*/ 576431 w 576431"/>
              <a:gd name="connsiteY1" fmla="*/ 0 h 995082"/>
              <a:gd name="connsiteX2" fmla="*/ 576431 w 576431"/>
              <a:gd name="connsiteY2" fmla="*/ 995082 h 995082"/>
              <a:gd name="connsiteX3" fmla="*/ 2689 w 576431"/>
              <a:gd name="connsiteY3" fmla="*/ 995082 h 995082"/>
              <a:gd name="connsiteX4" fmla="*/ 0 w 576431"/>
              <a:gd name="connsiteY4" fmla="*/ 572172 h 995082"/>
              <a:gd name="connsiteX5" fmla="*/ 2689 w 576431"/>
              <a:gd name="connsiteY5" fmla="*/ 0 h 995082"/>
              <a:gd name="connsiteX0" fmla="*/ 2689 w 576431"/>
              <a:gd name="connsiteY0" fmla="*/ 3138 h 998220"/>
              <a:gd name="connsiteX1" fmla="*/ 175261 w 576431"/>
              <a:gd name="connsiteY1" fmla="*/ 0 h 998220"/>
              <a:gd name="connsiteX2" fmla="*/ 576431 w 576431"/>
              <a:gd name="connsiteY2" fmla="*/ 3138 h 998220"/>
              <a:gd name="connsiteX3" fmla="*/ 576431 w 576431"/>
              <a:gd name="connsiteY3" fmla="*/ 998220 h 998220"/>
              <a:gd name="connsiteX4" fmla="*/ 2689 w 576431"/>
              <a:gd name="connsiteY4" fmla="*/ 998220 h 998220"/>
              <a:gd name="connsiteX5" fmla="*/ 0 w 576431"/>
              <a:gd name="connsiteY5" fmla="*/ 575310 h 998220"/>
              <a:gd name="connsiteX6" fmla="*/ 2689 w 576431"/>
              <a:gd name="connsiteY6" fmla="*/ 3138 h 998220"/>
              <a:gd name="connsiteX0" fmla="*/ 2689 w 576431"/>
              <a:gd name="connsiteY0" fmla="*/ 83505 h 1078587"/>
              <a:gd name="connsiteX1" fmla="*/ 45721 w 576431"/>
              <a:gd name="connsiteY1" fmla="*/ 357 h 1078587"/>
              <a:gd name="connsiteX2" fmla="*/ 175261 w 576431"/>
              <a:gd name="connsiteY2" fmla="*/ 80367 h 1078587"/>
              <a:gd name="connsiteX3" fmla="*/ 576431 w 576431"/>
              <a:gd name="connsiteY3" fmla="*/ 83505 h 1078587"/>
              <a:gd name="connsiteX4" fmla="*/ 576431 w 576431"/>
              <a:gd name="connsiteY4" fmla="*/ 1078587 h 1078587"/>
              <a:gd name="connsiteX5" fmla="*/ 2689 w 576431"/>
              <a:gd name="connsiteY5" fmla="*/ 1078587 h 1078587"/>
              <a:gd name="connsiteX6" fmla="*/ 0 w 576431"/>
              <a:gd name="connsiteY6" fmla="*/ 655677 h 1078587"/>
              <a:gd name="connsiteX7" fmla="*/ 2689 w 576431"/>
              <a:gd name="connsiteY7" fmla="*/ 83505 h 1078587"/>
              <a:gd name="connsiteX0" fmla="*/ 2689 w 576431"/>
              <a:gd name="connsiteY0" fmla="*/ 43445 h 1038527"/>
              <a:gd name="connsiteX1" fmla="*/ 175261 w 576431"/>
              <a:gd name="connsiteY1" fmla="*/ 40307 h 1038527"/>
              <a:gd name="connsiteX2" fmla="*/ 576431 w 576431"/>
              <a:gd name="connsiteY2" fmla="*/ 43445 h 1038527"/>
              <a:gd name="connsiteX3" fmla="*/ 576431 w 576431"/>
              <a:gd name="connsiteY3" fmla="*/ 1038527 h 1038527"/>
              <a:gd name="connsiteX4" fmla="*/ 2689 w 576431"/>
              <a:gd name="connsiteY4" fmla="*/ 1038527 h 1038527"/>
              <a:gd name="connsiteX5" fmla="*/ 0 w 576431"/>
              <a:gd name="connsiteY5" fmla="*/ 615617 h 1038527"/>
              <a:gd name="connsiteX6" fmla="*/ 2689 w 576431"/>
              <a:gd name="connsiteY6" fmla="*/ 43445 h 1038527"/>
              <a:gd name="connsiteX0" fmla="*/ 0 w 576431"/>
              <a:gd name="connsiteY0" fmla="*/ 575310 h 998220"/>
              <a:gd name="connsiteX1" fmla="*/ 175261 w 576431"/>
              <a:gd name="connsiteY1" fmla="*/ 0 h 998220"/>
              <a:gd name="connsiteX2" fmla="*/ 576431 w 576431"/>
              <a:gd name="connsiteY2" fmla="*/ 3138 h 998220"/>
              <a:gd name="connsiteX3" fmla="*/ 576431 w 576431"/>
              <a:gd name="connsiteY3" fmla="*/ 998220 h 998220"/>
              <a:gd name="connsiteX4" fmla="*/ 2689 w 576431"/>
              <a:gd name="connsiteY4" fmla="*/ 998220 h 998220"/>
              <a:gd name="connsiteX5" fmla="*/ 0 w 576431"/>
              <a:gd name="connsiteY5" fmla="*/ 575310 h 998220"/>
              <a:gd name="connsiteX0" fmla="*/ 0 w 576431"/>
              <a:gd name="connsiteY0" fmla="*/ 575311 h 998221"/>
              <a:gd name="connsiteX1" fmla="*/ 175261 w 576431"/>
              <a:gd name="connsiteY1" fmla="*/ 1 h 998221"/>
              <a:gd name="connsiteX2" fmla="*/ 576431 w 576431"/>
              <a:gd name="connsiteY2" fmla="*/ 3139 h 998221"/>
              <a:gd name="connsiteX3" fmla="*/ 576431 w 576431"/>
              <a:gd name="connsiteY3" fmla="*/ 998221 h 998221"/>
              <a:gd name="connsiteX4" fmla="*/ 2689 w 576431"/>
              <a:gd name="connsiteY4" fmla="*/ 998221 h 998221"/>
              <a:gd name="connsiteX5" fmla="*/ 0 w 576431"/>
              <a:gd name="connsiteY5" fmla="*/ 575311 h 998221"/>
              <a:gd name="connsiteX0" fmla="*/ 0 w 576431"/>
              <a:gd name="connsiteY0" fmla="*/ 621684 h 1044594"/>
              <a:gd name="connsiteX1" fmla="*/ 175261 w 576431"/>
              <a:gd name="connsiteY1" fmla="*/ 46374 h 1044594"/>
              <a:gd name="connsiteX2" fmla="*/ 576431 w 576431"/>
              <a:gd name="connsiteY2" fmla="*/ 49512 h 1044594"/>
              <a:gd name="connsiteX3" fmla="*/ 576431 w 576431"/>
              <a:gd name="connsiteY3" fmla="*/ 1044594 h 1044594"/>
              <a:gd name="connsiteX4" fmla="*/ 2689 w 576431"/>
              <a:gd name="connsiteY4" fmla="*/ 1044594 h 1044594"/>
              <a:gd name="connsiteX5" fmla="*/ 0 w 576431"/>
              <a:gd name="connsiteY5" fmla="*/ 621684 h 1044594"/>
              <a:gd name="connsiteX0" fmla="*/ 0 w 576431"/>
              <a:gd name="connsiteY0" fmla="*/ 621684 h 1044594"/>
              <a:gd name="connsiteX1" fmla="*/ 175261 w 576431"/>
              <a:gd name="connsiteY1" fmla="*/ 46374 h 1044594"/>
              <a:gd name="connsiteX2" fmla="*/ 576431 w 576431"/>
              <a:gd name="connsiteY2" fmla="*/ 49512 h 1044594"/>
              <a:gd name="connsiteX3" fmla="*/ 576431 w 576431"/>
              <a:gd name="connsiteY3" fmla="*/ 1044594 h 1044594"/>
              <a:gd name="connsiteX4" fmla="*/ 2689 w 576431"/>
              <a:gd name="connsiteY4" fmla="*/ 1044594 h 1044594"/>
              <a:gd name="connsiteX5" fmla="*/ 0 w 576431"/>
              <a:gd name="connsiteY5" fmla="*/ 621684 h 1044594"/>
              <a:gd name="connsiteX0" fmla="*/ 0 w 576431"/>
              <a:gd name="connsiteY0" fmla="*/ 575310 h 998220"/>
              <a:gd name="connsiteX1" fmla="*/ 175261 w 576431"/>
              <a:gd name="connsiteY1" fmla="*/ 0 h 998220"/>
              <a:gd name="connsiteX2" fmla="*/ 576431 w 576431"/>
              <a:gd name="connsiteY2" fmla="*/ 3138 h 998220"/>
              <a:gd name="connsiteX3" fmla="*/ 576431 w 576431"/>
              <a:gd name="connsiteY3" fmla="*/ 998220 h 998220"/>
              <a:gd name="connsiteX4" fmla="*/ 2689 w 576431"/>
              <a:gd name="connsiteY4" fmla="*/ 998220 h 998220"/>
              <a:gd name="connsiteX5" fmla="*/ 0 w 576431"/>
              <a:gd name="connsiteY5" fmla="*/ 575310 h 998220"/>
              <a:gd name="connsiteX0" fmla="*/ 0 w 576431"/>
              <a:gd name="connsiteY0" fmla="*/ 575310 h 998220"/>
              <a:gd name="connsiteX1" fmla="*/ 175261 w 576431"/>
              <a:gd name="connsiteY1" fmla="*/ 0 h 998220"/>
              <a:gd name="connsiteX2" fmla="*/ 576431 w 576431"/>
              <a:gd name="connsiteY2" fmla="*/ 3138 h 998220"/>
              <a:gd name="connsiteX3" fmla="*/ 576431 w 576431"/>
              <a:gd name="connsiteY3" fmla="*/ 998220 h 998220"/>
              <a:gd name="connsiteX4" fmla="*/ 2689 w 576431"/>
              <a:gd name="connsiteY4" fmla="*/ 998220 h 998220"/>
              <a:gd name="connsiteX5" fmla="*/ 0 w 576431"/>
              <a:gd name="connsiteY5" fmla="*/ 575310 h 998220"/>
              <a:gd name="connsiteX0" fmla="*/ 0 w 576431"/>
              <a:gd name="connsiteY0" fmla="*/ 575310 h 998220"/>
              <a:gd name="connsiteX1" fmla="*/ 40641 w 576431"/>
              <a:gd name="connsiteY1" fmla="*/ 414021 h 998220"/>
              <a:gd name="connsiteX2" fmla="*/ 175261 w 576431"/>
              <a:gd name="connsiteY2" fmla="*/ 0 h 998220"/>
              <a:gd name="connsiteX3" fmla="*/ 576431 w 576431"/>
              <a:gd name="connsiteY3" fmla="*/ 3138 h 998220"/>
              <a:gd name="connsiteX4" fmla="*/ 576431 w 576431"/>
              <a:gd name="connsiteY4" fmla="*/ 998220 h 998220"/>
              <a:gd name="connsiteX5" fmla="*/ 2689 w 576431"/>
              <a:gd name="connsiteY5" fmla="*/ 998220 h 998220"/>
              <a:gd name="connsiteX6" fmla="*/ 0 w 576431"/>
              <a:gd name="connsiteY6" fmla="*/ 575310 h 998220"/>
              <a:gd name="connsiteX0" fmla="*/ 0 w 576431"/>
              <a:gd name="connsiteY0" fmla="*/ 575310 h 998220"/>
              <a:gd name="connsiteX1" fmla="*/ 81281 w 576431"/>
              <a:gd name="connsiteY1" fmla="*/ 571501 h 998220"/>
              <a:gd name="connsiteX2" fmla="*/ 175261 w 576431"/>
              <a:gd name="connsiteY2" fmla="*/ 0 h 998220"/>
              <a:gd name="connsiteX3" fmla="*/ 576431 w 576431"/>
              <a:gd name="connsiteY3" fmla="*/ 3138 h 998220"/>
              <a:gd name="connsiteX4" fmla="*/ 576431 w 576431"/>
              <a:gd name="connsiteY4" fmla="*/ 998220 h 998220"/>
              <a:gd name="connsiteX5" fmla="*/ 2689 w 576431"/>
              <a:gd name="connsiteY5" fmla="*/ 998220 h 998220"/>
              <a:gd name="connsiteX6" fmla="*/ 0 w 576431"/>
              <a:gd name="connsiteY6" fmla="*/ 575310 h 998220"/>
              <a:gd name="connsiteX0" fmla="*/ 0 w 576431"/>
              <a:gd name="connsiteY0" fmla="*/ 575310 h 998220"/>
              <a:gd name="connsiteX1" fmla="*/ 81281 w 576431"/>
              <a:gd name="connsiteY1" fmla="*/ 571501 h 998220"/>
              <a:gd name="connsiteX2" fmla="*/ 307341 w 576431"/>
              <a:gd name="connsiteY2" fmla="*/ 0 h 998220"/>
              <a:gd name="connsiteX3" fmla="*/ 576431 w 576431"/>
              <a:gd name="connsiteY3" fmla="*/ 3138 h 998220"/>
              <a:gd name="connsiteX4" fmla="*/ 576431 w 576431"/>
              <a:gd name="connsiteY4" fmla="*/ 998220 h 998220"/>
              <a:gd name="connsiteX5" fmla="*/ 2689 w 576431"/>
              <a:gd name="connsiteY5" fmla="*/ 998220 h 998220"/>
              <a:gd name="connsiteX6" fmla="*/ 0 w 576431"/>
              <a:gd name="connsiteY6" fmla="*/ 575310 h 998220"/>
              <a:gd name="connsiteX0" fmla="*/ 0 w 576431"/>
              <a:gd name="connsiteY0" fmla="*/ 575310 h 998220"/>
              <a:gd name="connsiteX1" fmla="*/ 121921 w 576431"/>
              <a:gd name="connsiteY1" fmla="*/ 571501 h 998220"/>
              <a:gd name="connsiteX2" fmla="*/ 307341 w 576431"/>
              <a:gd name="connsiteY2" fmla="*/ 0 h 998220"/>
              <a:gd name="connsiteX3" fmla="*/ 576431 w 576431"/>
              <a:gd name="connsiteY3" fmla="*/ 3138 h 998220"/>
              <a:gd name="connsiteX4" fmla="*/ 576431 w 576431"/>
              <a:gd name="connsiteY4" fmla="*/ 998220 h 998220"/>
              <a:gd name="connsiteX5" fmla="*/ 2689 w 576431"/>
              <a:gd name="connsiteY5" fmla="*/ 998220 h 998220"/>
              <a:gd name="connsiteX6" fmla="*/ 0 w 576431"/>
              <a:gd name="connsiteY6" fmla="*/ 575310 h 998220"/>
              <a:gd name="connsiteX0" fmla="*/ 0 w 576431"/>
              <a:gd name="connsiteY0" fmla="*/ 575310 h 998220"/>
              <a:gd name="connsiteX1" fmla="*/ 121921 w 576431"/>
              <a:gd name="connsiteY1" fmla="*/ 571501 h 998220"/>
              <a:gd name="connsiteX2" fmla="*/ 307341 w 576431"/>
              <a:gd name="connsiteY2" fmla="*/ 0 h 998220"/>
              <a:gd name="connsiteX3" fmla="*/ 576431 w 576431"/>
              <a:gd name="connsiteY3" fmla="*/ 3138 h 998220"/>
              <a:gd name="connsiteX4" fmla="*/ 576431 w 576431"/>
              <a:gd name="connsiteY4" fmla="*/ 998220 h 998220"/>
              <a:gd name="connsiteX5" fmla="*/ 2689 w 576431"/>
              <a:gd name="connsiteY5" fmla="*/ 998220 h 998220"/>
              <a:gd name="connsiteX6" fmla="*/ 0 w 576431"/>
              <a:gd name="connsiteY6" fmla="*/ 575310 h 998220"/>
              <a:gd name="connsiteX0" fmla="*/ 0 w 576431"/>
              <a:gd name="connsiteY0" fmla="*/ 575310 h 998220"/>
              <a:gd name="connsiteX1" fmla="*/ 121921 w 576431"/>
              <a:gd name="connsiteY1" fmla="*/ 571501 h 998220"/>
              <a:gd name="connsiteX2" fmla="*/ 307341 w 576431"/>
              <a:gd name="connsiteY2" fmla="*/ 0 h 998220"/>
              <a:gd name="connsiteX3" fmla="*/ 576431 w 576431"/>
              <a:gd name="connsiteY3" fmla="*/ 3138 h 998220"/>
              <a:gd name="connsiteX4" fmla="*/ 576431 w 576431"/>
              <a:gd name="connsiteY4" fmla="*/ 998220 h 998220"/>
              <a:gd name="connsiteX5" fmla="*/ 2689 w 576431"/>
              <a:gd name="connsiteY5" fmla="*/ 998220 h 998220"/>
              <a:gd name="connsiteX6" fmla="*/ 0 w 576431"/>
              <a:gd name="connsiteY6" fmla="*/ 575310 h 998220"/>
              <a:gd name="connsiteX0" fmla="*/ 0 w 576431"/>
              <a:gd name="connsiteY0" fmla="*/ 575310 h 998220"/>
              <a:gd name="connsiteX1" fmla="*/ 121921 w 576431"/>
              <a:gd name="connsiteY1" fmla="*/ 571501 h 998220"/>
              <a:gd name="connsiteX2" fmla="*/ 307341 w 576431"/>
              <a:gd name="connsiteY2" fmla="*/ 0 h 998220"/>
              <a:gd name="connsiteX3" fmla="*/ 576431 w 576431"/>
              <a:gd name="connsiteY3" fmla="*/ 3138 h 998220"/>
              <a:gd name="connsiteX4" fmla="*/ 576431 w 576431"/>
              <a:gd name="connsiteY4" fmla="*/ 998220 h 998220"/>
              <a:gd name="connsiteX5" fmla="*/ 2689 w 576431"/>
              <a:gd name="connsiteY5" fmla="*/ 998220 h 998220"/>
              <a:gd name="connsiteX6" fmla="*/ 0 w 576431"/>
              <a:gd name="connsiteY6" fmla="*/ 575310 h 998220"/>
              <a:gd name="connsiteX0" fmla="*/ 0 w 576431"/>
              <a:gd name="connsiteY0" fmla="*/ 575310 h 998220"/>
              <a:gd name="connsiteX1" fmla="*/ 127636 w 576431"/>
              <a:gd name="connsiteY1" fmla="*/ 577216 h 998220"/>
              <a:gd name="connsiteX2" fmla="*/ 307341 w 576431"/>
              <a:gd name="connsiteY2" fmla="*/ 0 h 998220"/>
              <a:gd name="connsiteX3" fmla="*/ 576431 w 576431"/>
              <a:gd name="connsiteY3" fmla="*/ 3138 h 998220"/>
              <a:gd name="connsiteX4" fmla="*/ 576431 w 576431"/>
              <a:gd name="connsiteY4" fmla="*/ 998220 h 998220"/>
              <a:gd name="connsiteX5" fmla="*/ 2689 w 576431"/>
              <a:gd name="connsiteY5" fmla="*/ 998220 h 998220"/>
              <a:gd name="connsiteX6" fmla="*/ 0 w 576431"/>
              <a:gd name="connsiteY6" fmla="*/ 575310 h 998220"/>
              <a:gd name="connsiteX0" fmla="*/ 0 w 576431"/>
              <a:gd name="connsiteY0" fmla="*/ 575310 h 998220"/>
              <a:gd name="connsiteX1" fmla="*/ 127636 w 576431"/>
              <a:gd name="connsiteY1" fmla="*/ 577216 h 998220"/>
              <a:gd name="connsiteX2" fmla="*/ 307341 w 576431"/>
              <a:gd name="connsiteY2" fmla="*/ 0 h 998220"/>
              <a:gd name="connsiteX3" fmla="*/ 576431 w 576431"/>
              <a:gd name="connsiteY3" fmla="*/ 3138 h 998220"/>
              <a:gd name="connsiteX4" fmla="*/ 576431 w 576431"/>
              <a:gd name="connsiteY4" fmla="*/ 998220 h 998220"/>
              <a:gd name="connsiteX5" fmla="*/ 2689 w 576431"/>
              <a:gd name="connsiteY5" fmla="*/ 998220 h 998220"/>
              <a:gd name="connsiteX6" fmla="*/ 0 w 576431"/>
              <a:gd name="connsiteY6" fmla="*/ 575310 h 998220"/>
              <a:gd name="connsiteX0" fmla="*/ 0 w 576431"/>
              <a:gd name="connsiteY0" fmla="*/ 575310 h 998220"/>
              <a:gd name="connsiteX1" fmla="*/ 127636 w 576431"/>
              <a:gd name="connsiteY1" fmla="*/ 577216 h 998220"/>
              <a:gd name="connsiteX2" fmla="*/ 307341 w 576431"/>
              <a:gd name="connsiteY2" fmla="*/ 0 h 998220"/>
              <a:gd name="connsiteX3" fmla="*/ 576431 w 576431"/>
              <a:gd name="connsiteY3" fmla="*/ 3138 h 998220"/>
              <a:gd name="connsiteX4" fmla="*/ 576431 w 576431"/>
              <a:gd name="connsiteY4" fmla="*/ 998220 h 998220"/>
              <a:gd name="connsiteX5" fmla="*/ 2689 w 576431"/>
              <a:gd name="connsiteY5" fmla="*/ 998220 h 998220"/>
              <a:gd name="connsiteX6" fmla="*/ 0 w 576431"/>
              <a:gd name="connsiteY6" fmla="*/ 575310 h 998220"/>
              <a:gd name="connsiteX0" fmla="*/ 0 w 576431"/>
              <a:gd name="connsiteY0" fmla="*/ 575310 h 998220"/>
              <a:gd name="connsiteX1" fmla="*/ 158116 w 576431"/>
              <a:gd name="connsiteY1" fmla="*/ 573406 h 998220"/>
              <a:gd name="connsiteX2" fmla="*/ 307341 w 576431"/>
              <a:gd name="connsiteY2" fmla="*/ 0 h 998220"/>
              <a:gd name="connsiteX3" fmla="*/ 576431 w 576431"/>
              <a:gd name="connsiteY3" fmla="*/ 3138 h 998220"/>
              <a:gd name="connsiteX4" fmla="*/ 576431 w 576431"/>
              <a:gd name="connsiteY4" fmla="*/ 998220 h 998220"/>
              <a:gd name="connsiteX5" fmla="*/ 2689 w 576431"/>
              <a:gd name="connsiteY5" fmla="*/ 998220 h 998220"/>
              <a:gd name="connsiteX6" fmla="*/ 0 w 576431"/>
              <a:gd name="connsiteY6" fmla="*/ 575310 h 998220"/>
              <a:gd name="connsiteX0" fmla="*/ 0 w 576431"/>
              <a:gd name="connsiteY0" fmla="*/ 575310 h 998220"/>
              <a:gd name="connsiteX1" fmla="*/ 148591 w 576431"/>
              <a:gd name="connsiteY1" fmla="*/ 577216 h 998220"/>
              <a:gd name="connsiteX2" fmla="*/ 307341 w 576431"/>
              <a:gd name="connsiteY2" fmla="*/ 0 h 998220"/>
              <a:gd name="connsiteX3" fmla="*/ 576431 w 576431"/>
              <a:gd name="connsiteY3" fmla="*/ 3138 h 998220"/>
              <a:gd name="connsiteX4" fmla="*/ 576431 w 576431"/>
              <a:gd name="connsiteY4" fmla="*/ 998220 h 998220"/>
              <a:gd name="connsiteX5" fmla="*/ 2689 w 576431"/>
              <a:gd name="connsiteY5" fmla="*/ 998220 h 998220"/>
              <a:gd name="connsiteX6" fmla="*/ 0 w 576431"/>
              <a:gd name="connsiteY6" fmla="*/ 575310 h 998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6431" h="998220">
                <a:moveTo>
                  <a:pt x="0" y="575310"/>
                </a:moveTo>
                <a:cubicBezTo>
                  <a:pt x="74905" y="575099"/>
                  <a:pt x="88266" y="574041"/>
                  <a:pt x="148591" y="577216"/>
                </a:cubicBezTo>
                <a:cubicBezTo>
                  <a:pt x="177801" y="481331"/>
                  <a:pt x="280908" y="79910"/>
                  <a:pt x="307341" y="0"/>
                </a:cubicBezTo>
                <a:lnTo>
                  <a:pt x="576431" y="3138"/>
                </a:lnTo>
                <a:lnTo>
                  <a:pt x="576431" y="998220"/>
                </a:lnTo>
                <a:lnTo>
                  <a:pt x="2689" y="998220"/>
                </a:lnTo>
                <a:cubicBezTo>
                  <a:pt x="1793" y="857250"/>
                  <a:pt x="896" y="716280"/>
                  <a:pt x="0" y="57531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Q2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3557403" y="4184903"/>
            <a:ext cx="585138" cy="995082"/>
          </a:xfrm>
          <a:custGeom>
            <a:avLst/>
            <a:gdLst>
              <a:gd name="connsiteX0" fmla="*/ 0 w 573742"/>
              <a:gd name="connsiteY0" fmla="*/ 0 h 995082"/>
              <a:gd name="connsiteX1" fmla="*/ 573742 w 573742"/>
              <a:gd name="connsiteY1" fmla="*/ 0 h 995082"/>
              <a:gd name="connsiteX2" fmla="*/ 573742 w 573742"/>
              <a:gd name="connsiteY2" fmla="*/ 995082 h 995082"/>
              <a:gd name="connsiteX3" fmla="*/ 0 w 573742"/>
              <a:gd name="connsiteY3" fmla="*/ 995082 h 995082"/>
              <a:gd name="connsiteX4" fmla="*/ 0 w 573742"/>
              <a:gd name="connsiteY4" fmla="*/ 0 h 995082"/>
              <a:gd name="connsiteX0" fmla="*/ 7351 w 581093"/>
              <a:gd name="connsiteY0" fmla="*/ 0 h 995082"/>
              <a:gd name="connsiteX1" fmla="*/ 581093 w 581093"/>
              <a:gd name="connsiteY1" fmla="*/ 0 h 995082"/>
              <a:gd name="connsiteX2" fmla="*/ 581093 w 581093"/>
              <a:gd name="connsiteY2" fmla="*/ 995082 h 995082"/>
              <a:gd name="connsiteX3" fmla="*/ 7351 w 581093"/>
              <a:gd name="connsiteY3" fmla="*/ 995082 h 995082"/>
              <a:gd name="connsiteX4" fmla="*/ 0 w 581093"/>
              <a:gd name="connsiteY4" fmla="*/ 339762 h 995082"/>
              <a:gd name="connsiteX5" fmla="*/ 7351 w 581093"/>
              <a:gd name="connsiteY5" fmla="*/ 0 h 995082"/>
              <a:gd name="connsiteX0" fmla="*/ 2271 w 576013"/>
              <a:gd name="connsiteY0" fmla="*/ 0 h 995082"/>
              <a:gd name="connsiteX1" fmla="*/ 576013 w 576013"/>
              <a:gd name="connsiteY1" fmla="*/ 0 h 995082"/>
              <a:gd name="connsiteX2" fmla="*/ 576013 w 576013"/>
              <a:gd name="connsiteY2" fmla="*/ 995082 h 995082"/>
              <a:gd name="connsiteX3" fmla="*/ 2271 w 576013"/>
              <a:gd name="connsiteY3" fmla="*/ 995082 h 995082"/>
              <a:gd name="connsiteX4" fmla="*/ 0 w 576013"/>
              <a:gd name="connsiteY4" fmla="*/ 558202 h 995082"/>
              <a:gd name="connsiteX5" fmla="*/ 2271 w 576013"/>
              <a:gd name="connsiteY5" fmla="*/ 0 h 995082"/>
              <a:gd name="connsiteX0" fmla="*/ 195311 w 576013"/>
              <a:gd name="connsiteY0" fmla="*/ 0 h 1000162"/>
              <a:gd name="connsiteX1" fmla="*/ 576013 w 576013"/>
              <a:gd name="connsiteY1" fmla="*/ 5080 h 1000162"/>
              <a:gd name="connsiteX2" fmla="*/ 576013 w 576013"/>
              <a:gd name="connsiteY2" fmla="*/ 1000162 h 1000162"/>
              <a:gd name="connsiteX3" fmla="*/ 2271 w 576013"/>
              <a:gd name="connsiteY3" fmla="*/ 1000162 h 1000162"/>
              <a:gd name="connsiteX4" fmla="*/ 0 w 576013"/>
              <a:gd name="connsiteY4" fmla="*/ 563282 h 1000162"/>
              <a:gd name="connsiteX5" fmla="*/ 195311 w 576013"/>
              <a:gd name="connsiteY5" fmla="*/ 0 h 1000162"/>
              <a:gd name="connsiteX0" fmla="*/ 196580 w 577282"/>
              <a:gd name="connsiteY0" fmla="*/ 0 h 1000162"/>
              <a:gd name="connsiteX1" fmla="*/ 577282 w 577282"/>
              <a:gd name="connsiteY1" fmla="*/ 5080 h 1000162"/>
              <a:gd name="connsiteX2" fmla="*/ 577282 w 577282"/>
              <a:gd name="connsiteY2" fmla="*/ 1000162 h 1000162"/>
              <a:gd name="connsiteX3" fmla="*/ 3540 w 577282"/>
              <a:gd name="connsiteY3" fmla="*/ 1000162 h 1000162"/>
              <a:gd name="connsiteX4" fmla="*/ 1269 w 577282"/>
              <a:gd name="connsiteY4" fmla="*/ 563282 h 1000162"/>
              <a:gd name="connsiteX5" fmla="*/ 0 w 577282"/>
              <a:gd name="connsiteY5" fmla="*/ 567727 h 1000162"/>
              <a:gd name="connsiteX6" fmla="*/ 196580 w 577282"/>
              <a:gd name="connsiteY6" fmla="*/ 0 h 1000162"/>
              <a:gd name="connsiteX0" fmla="*/ 195311 w 576013"/>
              <a:gd name="connsiteY0" fmla="*/ 0 h 1000162"/>
              <a:gd name="connsiteX1" fmla="*/ 576013 w 576013"/>
              <a:gd name="connsiteY1" fmla="*/ 5080 h 1000162"/>
              <a:gd name="connsiteX2" fmla="*/ 576013 w 576013"/>
              <a:gd name="connsiteY2" fmla="*/ 1000162 h 1000162"/>
              <a:gd name="connsiteX3" fmla="*/ 2271 w 576013"/>
              <a:gd name="connsiteY3" fmla="*/ 1000162 h 1000162"/>
              <a:gd name="connsiteX4" fmla="*/ 0 w 576013"/>
              <a:gd name="connsiteY4" fmla="*/ 563282 h 1000162"/>
              <a:gd name="connsiteX5" fmla="*/ 135891 w 576013"/>
              <a:gd name="connsiteY5" fmla="*/ 562012 h 1000162"/>
              <a:gd name="connsiteX6" fmla="*/ 195311 w 576013"/>
              <a:gd name="connsiteY6" fmla="*/ 0 h 1000162"/>
              <a:gd name="connsiteX0" fmla="*/ 195311 w 576013"/>
              <a:gd name="connsiteY0" fmla="*/ 0 h 1000162"/>
              <a:gd name="connsiteX1" fmla="*/ 576013 w 576013"/>
              <a:gd name="connsiteY1" fmla="*/ 5080 h 1000162"/>
              <a:gd name="connsiteX2" fmla="*/ 576013 w 576013"/>
              <a:gd name="connsiteY2" fmla="*/ 1000162 h 1000162"/>
              <a:gd name="connsiteX3" fmla="*/ 2271 w 576013"/>
              <a:gd name="connsiteY3" fmla="*/ 1000162 h 1000162"/>
              <a:gd name="connsiteX4" fmla="*/ 0 w 576013"/>
              <a:gd name="connsiteY4" fmla="*/ 563282 h 1000162"/>
              <a:gd name="connsiteX5" fmla="*/ 130176 w 576013"/>
              <a:gd name="connsiteY5" fmla="*/ 560107 h 1000162"/>
              <a:gd name="connsiteX6" fmla="*/ 195311 w 576013"/>
              <a:gd name="connsiteY6" fmla="*/ 0 h 1000162"/>
              <a:gd name="connsiteX0" fmla="*/ 246746 w 576013"/>
              <a:gd name="connsiteY0" fmla="*/ 635 h 995082"/>
              <a:gd name="connsiteX1" fmla="*/ 576013 w 576013"/>
              <a:gd name="connsiteY1" fmla="*/ 0 h 995082"/>
              <a:gd name="connsiteX2" fmla="*/ 576013 w 576013"/>
              <a:gd name="connsiteY2" fmla="*/ 995082 h 995082"/>
              <a:gd name="connsiteX3" fmla="*/ 2271 w 576013"/>
              <a:gd name="connsiteY3" fmla="*/ 995082 h 995082"/>
              <a:gd name="connsiteX4" fmla="*/ 0 w 576013"/>
              <a:gd name="connsiteY4" fmla="*/ 558202 h 995082"/>
              <a:gd name="connsiteX5" fmla="*/ 130176 w 576013"/>
              <a:gd name="connsiteY5" fmla="*/ 555027 h 995082"/>
              <a:gd name="connsiteX6" fmla="*/ 246746 w 576013"/>
              <a:gd name="connsiteY6" fmla="*/ 635 h 995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6013" h="995082">
                <a:moveTo>
                  <a:pt x="246746" y="635"/>
                </a:moveTo>
                <a:lnTo>
                  <a:pt x="576013" y="0"/>
                </a:lnTo>
                <a:lnTo>
                  <a:pt x="576013" y="995082"/>
                </a:lnTo>
                <a:lnTo>
                  <a:pt x="2271" y="995082"/>
                </a:lnTo>
                <a:cubicBezTo>
                  <a:pt x="-179" y="776642"/>
                  <a:pt x="2450" y="776642"/>
                  <a:pt x="0" y="558202"/>
                </a:cubicBezTo>
                <a:lnTo>
                  <a:pt x="130176" y="555027"/>
                </a:lnTo>
                <a:lnTo>
                  <a:pt x="246746" y="635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Q1</a:t>
            </a:r>
          </a:p>
          <a:p>
            <a:pPr algn="ctr"/>
            <a:r>
              <a:rPr lang="fr-FR" sz="1600" dirty="0"/>
              <a:t>o</a:t>
            </a:r>
            <a:r>
              <a:rPr lang="fr-FR" sz="1600" dirty="0" smtClean="0"/>
              <a:t>u Q4</a:t>
            </a:r>
            <a:endParaRPr lang="en-GB" sz="1600" dirty="0"/>
          </a:p>
        </p:txBody>
      </p:sp>
      <p:cxnSp>
        <p:nvCxnSpPr>
          <p:cNvPr id="6" name="Connecteur droit avec flèche 5"/>
          <p:cNvCxnSpPr/>
          <p:nvPr/>
        </p:nvCxnSpPr>
        <p:spPr>
          <a:xfrm>
            <a:off x="1050404" y="5179331"/>
            <a:ext cx="5162137" cy="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>
            <a:off x="1050404" y="3816696"/>
            <a:ext cx="4849906" cy="0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3216937" y="2347471"/>
            <a:ext cx="2720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800" dirty="0" err="1" smtClean="0">
                <a:solidFill>
                  <a:schemeClr val="accent3"/>
                </a:solidFill>
              </a:rPr>
              <a:t>Ip</a:t>
            </a:r>
            <a:r>
              <a:rPr lang="fr-FR" sz="1800" dirty="0" smtClean="0">
                <a:solidFill>
                  <a:schemeClr val="accent3"/>
                </a:solidFill>
              </a:rPr>
              <a:t>, </a:t>
            </a:r>
            <a:r>
              <a:rPr lang="fr-FR" sz="1800" dirty="0" err="1" smtClean="0">
                <a:solidFill>
                  <a:schemeClr val="accent3"/>
                </a:solidFill>
              </a:rPr>
              <a:t>nl</a:t>
            </a:r>
            <a:r>
              <a:rPr lang="fr-FR" sz="1800" dirty="0" smtClean="0">
                <a:solidFill>
                  <a:schemeClr val="accent3"/>
                </a:solidFill>
              </a:rPr>
              <a:t> constant 500kA/4-4.5</a:t>
            </a:r>
            <a:endParaRPr lang="en-GB" sz="1800" dirty="0">
              <a:solidFill>
                <a:schemeClr val="accent3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6555091" y="4016466"/>
            <a:ext cx="2397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800" dirty="0" smtClean="0"/>
              <a:t>1 choc</a:t>
            </a:r>
            <a:endParaRPr lang="en-GB" sz="1800" dirty="0"/>
          </a:p>
        </p:txBody>
      </p:sp>
      <p:sp>
        <p:nvSpPr>
          <p:cNvPr id="18" name="Rectangle 17"/>
          <p:cNvSpPr/>
          <p:nvPr/>
        </p:nvSpPr>
        <p:spPr>
          <a:xfrm>
            <a:off x="4775688" y="4184903"/>
            <a:ext cx="573784" cy="998892"/>
          </a:xfrm>
          <a:custGeom>
            <a:avLst/>
            <a:gdLst>
              <a:gd name="connsiteX0" fmla="*/ 0 w 573742"/>
              <a:gd name="connsiteY0" fmla="*/ 0 h 995082"/>
              <a:gd name="connsiteX1" fmla="*/ 573742 w 573742"/>
              <a:gd name="connsiteY1" fmla="*/ 0 h 995082"/>
              <a:gd name="connsiteX2" fmla="*/ 573742 w 573742"/>
              <a:gd name="connsiteY2" fmla="*/ 995082 h 995082"/>
              <a:gd name="connsiteX3" fmla="*/ 0 w 573742"/>
              <a:gd name="connsiteY3" fmla="*/ 995082 h 995082"/>
              <a:gd name="connsiteX4" fmla="*/ 0 w 573742"/>
              <a:gd name="connsiteY4" fmla="*/ 0 h 995082"/>
              <a:gd name="connsiteX0" fmla="*/ 1567 w 575309"/>
              <a:gd name="connsiteY0" fmla="*/ 0 h 995082"/>
              <a:gd name="connsiteX1" fmla="*/ 575309 w 575309"/>
              <a:gd name="connsiteY1" fmla="*/ 0 h 995082"/>
              <a:gd name="connsiteX2" fmla="*/ 575309 w 575309"/>
              <a:gd name="connsiteY2" fmla="*/ 995082 h 995082"/>
              <a:gd name="connsiteX3" fmla="*/ 1567 w 575309"/>
              <a:gd name="connsiteY3" fmla="*/ 995082 h 995082"/>
              <a:gd name="connsiteX4" fmla="*/ 0 w 575309"/>
              <a:gd name="connsiteY4" fmla="*/ 344842 h 995082"/>
              <a:gd name="connsiteX5" fmla="*/ 1567 w 575309"/>
              <a:gd name="connsiteY5" fmla="*/ 0 h 995082"/>
              <a:gd name="connsiteX0" fmla="*/ 174287 w 575309"/>
              <a:gd name="connsiteY0" fmla="*/ 0 h 995082"/>
              <a:gd name="connsiteX1" fmla="*/ 575309 w 575309"/>
              <a:gd name="connsiteY1" fmla="*/ 0 h 995082"/>
              <a:gd name="connsiteX2" fmla="*/ 575309 w 575309"/>
              <a:gd name="connsiteY2" fmla="*/ 995082 h 995082"/>
              <a:gd name="connsiteX3" fmla="*/ 1567 w 575309"/>
              <a:gd name="connsiteY3" fmla="*/ 995082 h 995082"/>
              <a:gd name="connsiteX4" fmla="*/ 0 w 575309"/>
              <a:gd name="connsiteY4" fmla="*/ 344842 h 995082"/>
              <a:gd name="connsiteX5" fmla="*/ 174287 w 575309"/>
              <a:gd name="connsiteY5" fmla="*/ 0 h 995082"/>
              <a:gd name="connsiteX0" fmla="*/ 172762 w 573784"/>
              <a:gd name="connsiteY0" fmla="*/ 0 h 995082"/>
              <a:gd name="connsiteX1" fmla="*/ 573784 w 573784"/>
              <a:gd name="connsiteY1" fmla="*/ 0 h 995082"/>
              <a:gd name="connsiteX2" fmla="*/ 573784 w 573784"/>
              <a:gd name="connsiteY2" fmla="*/ 995082 h 995082"/>
              <a:gd name="connsiteX3" fmla="*/ 42 w 573784"/>
              <a:gd name="connsiteY3" fmla="*/ 995082 h 995082"/>
              <a:gd name="connsiteX4" fmla="*/ 3555 w 573784"/>
              <a:gd name="connsiteY4" fmla="*/ 578522 h 995082"/>
              <a:gd name="connsiteX5" fmla="*/ 172762 w 573784"/>
              <a:gd name="connsiteY5" fmla="*/ 0 h 995082"/>
              <a:gd name="connsiteX0" fmla="*/ 180625 w 581647"/>
              <a:gd name="connsiteY0" fmla="*/ 0 h 995082"/>
              <a:gd name="connsiteX1" fmla="*/ 581647 w 581647"/>
              <a:gd name="connsiteY1" fmla="*/ 0 h 995082"/>
              <a:gd name="connsiteX2" fmla="*/ 581647 w 581647"/>
              <a:gd name="connsiteY2" fmla="*/ 995082 h 995082"/>
              <a:gd name="connsiteX3" fmla="*/ 7905 w 581647"/>
              <a:gd name="connsiteY3" fmla="*/ 995082 h 995082"/>
              <a:gd name="connsiteX4" fmla="*/ 11418 w 581647"/>
              <a:gd name="connsiteY4" fmla="*/ 578522 h 995082"/>
              <a:gd name="connsiteX5" fmla="*/ 12688 w 581647"/>
              <a:gd name="connsiteY5" fmla="*/ 575982 h 995082"/>
              <a:gd name="connsiteX6" fmla="*/ 180625 w 581647"/>
              <a:gd name="connsiteY6" fmla="*/ 0 h 995082"/>
              <a:gd name="connsiteX0" fmla="*/ 172762 w 573784"/>
              <a:gd name="connsiteY0" fmla="*/ 0 h 995082"/>
              <a:gd name="connsiteX1" fmla="*/ 573784 w 573784"/>
              <a:gd name="connsiteY1" fmla="*/ 0 h 995082"/>
              <a:gd name="connsiteX2" fmla="*/ 573784 w 573784"/>
              <a:gd name="connsiteY2" fmla="*/ 995082 h 995082"/>
              <a:gd name="connsiteX3" fmla="*/ 42 w 573784"/>
              <a:gd name="connsiteY3" fmla="*/ 995082 h 995082"/>
              <a:gd name="connsiteX4" fmla="*/ 3555 w 573784"/>
              <a:gd name="connsiteY4" fmla="*/ 578522 h 995082"/>
              <a:gd name="connsiteX5" fmla="*/ 115315 w 573784"/>
              <a:gd name="connsiteY5" fmla="*/ 572172 h 995082"/>
              <a:gd name="connsiteX6" fmla="*/ 172762 w 573784"/>
              <a:gd name="connsiteY6" fmla="*/ 0 h 995082"/>
              <a:gd name="connsiteX0" fmla="*/ 172762 w 573784"/>
              <a:gd name="connsiteY0" fmla="*/ 0 h 995082"/>
              <a:gd name="connsiteX1" fmla="*/ 573784 w 573784"/>
              <a:gd name="connsiteY1" fmla="*/ 0 h 995082"/>
              <a:gd name="connsiteX2" fmla="*/ 573784 w 573784"/>
              <a:gd name="connsiteY2" fmla="*/ 995082 h 995082"/>
              <a:gd name="connsiteX3" fmla="*/ 42 w 573784"/>
              <a:gd name="connsiteY3" fmla="*/ 995082 h 995082"/>
              <a:gd name="connsiteX4" fmla="*/ 3555 w 573784"/>
              <a:gd name="connsiteY4" fmla="*/ 578522 h 995082"/>
              <a:gd name="connsiteX5" fmla="*/ 115315 w 573784"/>
              <a:gd name="connsiteY5" fmla="*/ 572172 h 995082"/>
              <a:gd name="connsiteX6" fmla="*/ 172762 w 573784"/>
              <a:gd name="connsiteY6" fmla="*/ 0 h 995082"/>
              <a:gd name="connsiteX0" fmla="*/ 172762 w 573784"/>
              <a:gd name="connsiteY0" fmla="*/ 0 h 995082"/>
              <a:gd name="connsiteX1" fmla="*/ 573784 w 573784"/>
              <a:gd name="connsiteY1" fmla="*/ 0 h 995082"/>
              <a:gd name="connsiteX2" fmla="*/ 573784 w 573784"/>
              <a:gd name="connsiteY2" fmla="*/ 995082 h 995082"/>
              <a:gd name="connsiteX3" fmla="*/ 42 w 573784"/>
              <a:gd name="connsiteY3" fmla="*/ 995082 h 995082"/>
              <a:gd name="connsiteX4" fmla="*/ 3555 w 573784"/>
              <a:gd name="connsiteY4" fmla="*/ 578522 h 995082"/>
              <a:gd name="connsiteX5" fmla="*/ 115315 w 573784"/>
              <a:gd name="connsiteY5" fmla="*/ 572172 h 995082"/>
              <a:gd name="connsiteX6" fmla="*/ 172762 w 573784"/>
              <a:gd name="connsiteY6" fmla="*/ 0 h 995082"/>
              <a:gd name="connsiteX0" fmla="*/ 279442 w 573784"/>
              <a:gd name="connsiteY0" fmla="*/ 0 h 998892"/>
              <a:gd name="connsiteX1" fmla="*/ 573784 w 573784"/>
              <a:gd name="connsiteY1" fmla="*/ 3810 h 998892"/>
              <a:gd name="connsiteX2" fmla="*/ 573784 w 573784"/>
              <a:gd name="connsiteY2" fmla="*/ 998892 h 998892"/>
              <a:gd name="connsiteX3" fmla="*/ 42 w 573784"/>
              <a:gd name="connsiteY3" fmla="*/ 998892 h 998892"/>
              <a:gd name="connsiteX4" fmla="*/ 3555 w 573784"/>
              <a:gd name="connsiteY4" fmla="*/ 582332 h 998892"/>
              <a:gd name="connsiteX5" fmla="*/ 115315 w 573784"/>
              <a:gd name="connsiteY5" fmla="*/ 575982 h 998892"/>
              <a:gd name="connsiteX6" fmla="*/ 279442 w 573784"/>
              <a:gd name="connsiteY6" fmla="*/ 0 h 998892"/>
              <a:gd name="connsiteX0" fmla="*/ 279442 w 573784"/>
              <a:gd name="connsiteY0" fmla="*/ 0 h 998892"/>
              <a:gd name="connsiteX1" fmla="*/ 573784 w 573784"/>
              <a:gd name="connsiteY1" fmla="*/ 3810 h 998892"/>
              <a:gd name="connsiteX2" fmla="*/ 573784 w 573784"/>
              <a:gd name="connsiteY2" fmla="*/ 998892 h 998892"/>
              <a:gd name="connsiteX3" fmla="*/ 42 w 573784"/>
              <a:gd name="connsiteY3" fmla="*/ 998892 h 998892"/>
              <a:gd name="connsiteX4" fmla="*/ 3555 w 573784"/>
              <a:gd name="connsiteY4" fmla="*/ 582332 h 998892"/>
              <a:gd name="connsiteX5" fmla="*/ 115315 w 573784"/>
              <a:gd name="connsiteY5" fmla="*/ 575982 h 998892"/>
              <a:gd name="connsiteX6" fmla="*/ 279442 w 573784"/>
              <a:gd name="connsiteY6" fmla="*/ 0 h 998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3784" h="998892">
                <a:moveTo>
                  <a:pt x="279442" y="0"/>
                </a:moveTo>
                <a:lnTo>
                  <a:pt x="573784" y="3810"/>
                </a:lnTo>
                <a:lnTo>
                  <a:pt x="573784" y="998892"/>
                </a:lnTo>
                <a:lnTo>
                  <a:pt x="42" y="998892"/>
                </a:lnTo>
                <a:cubicBezTo>
                  <a:pt x="-480" y="782145"/>
                  <a:pt x="4077" y="799079"/>
                  <a:pt x="3555" y="582332"/>
                </a:cubicBezTo>
                <a:cubicBezTo>
                  <a:pt x="78647" y="584872"/>
                  <a:pt x="56634" y="586677"/>
                  <a:pt x="115315" y="575982"/>
                </a:cubicBezTo>
                <a:cubicBezTo>
                  <a:pt x="143516" y="479562"/>
                  <a:pt x="237956" y="76947"/>
                  <a:pt x="27944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Q4</a:t>
            </a:r>
          </a:p>
          <a:p>
            <a:pPr algn="ctr"/>
            <a:r>
              <a:rPr lang="fr-FR" sz="1600" dirty="0"/>
              <a:t>o</a:t>
            </a:r>
            <a:r>
              <a:rPr lang="fr-FR" sz="1600" dirty="0" smtClean="0"/>
              <a:t>u Q1</a:t>
            </a:r>
            <a:endParaRPr lang="en-GB" sz="1600" dirty="0"/>
          </a:p>
        </p:txBody>
      </p:sp>
      <p:sp>
        <p:nvSpPr>
          <p:cNvPr id="21" name="ZoneTexte 20"/>
          <p:cNvSpPr txBox="1"/>
          <p:nvPr/>
        </p:nvSpPr>
        <p:spPr>
          <a:xfrm>
            <a:off x="1" y="3999584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800" dirty="0" smtClean="0"/>
              <a:t>700 kW</a:t>
            </a:r>
            <a:endParaRPr lang="en-GB" sz="1800" dirty="0"/>
          </a:p>
        </p:txBody>
      </p:sp>
      <p:cxnSp>
        <p:nvCxnSpPr>
          <p:cNvPr id="23" name="Connecteur droit 22"/>
          <p:cNvCxnSpPr/>
          <p:nvPr/>
        </p:nvCxnSpPr>
        <p:spPr>
          <a:xfrm>
            <a:off x="1050404" y="4184250"/>
            <a:ext cx="5162137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/>
          <p:nvPr/>
        </p:nvCxnSpPr>
        <p:spPr>
          <a:xfrm>
            <a:off x="1657649" y="3697664"/>
            <a:ext cx="570155" cy="0"/>
          </a:xfrm>
          <a:prstGeom prst="straightConnector1">
            <a:avLst/>
          </a:prstGeom>
          <a:ln w="952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2415247" y="3320486"/>
            <a:ext cx="3593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200" dirty="0" smtClean="0"/>
              <a:t>1 s</a:t>
            </a:r>
            <a:endParaRPr lang="en-GB" sz="1200" dirty="0"/>
          </a:p>
        </p:txBody>
      </p:sp>
      <p:cxnSp>
        <p:nvCxnSpPr>
          <p:cNvPr id="31" name="Connecteur droit avec flèche 30"/>
          <p:cNvCxnSpPr/>
          <p:nvPr/>
        </p:nvCxnSpPr>
        <p:spPr>
          <a:xfrm>
            <a:off x="1040623" y="3697664"/>
            <a:ext cx="570155" cy="0"/>
          </a:xfrm>
          <a:prstGeom prst="straightConnector1">
            <a:avLst/>
          </a:prstGeom>
          <a:ln w="952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>
            <a:off x="1067921" y="3298005"/>
            <a:ext cx="3593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200" dirty="0" smtClean="0"/>
              <a:t>1 s</a:t>
            </a:r>
            <a:endParaRPr lang="en-GB" sz="1200" dirty="0"/>
          </a:p>
        </p:txBody>
      </p:sp>
      <p:sp>
        <p:nvSpPr>
          <p:cNvPr id="34" name="Ellipse 33"/>
          <p:cNvSpPr/>
          <p:nvPr/>
        </p:nvSpPr>
        <p:spPr>
          <a:xfrm>
            <a:off x="242047" y="2476737"/>
            <a:ext cx="376518" cy="347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2</a:t>
            </a:r>
            <a:endParaRPr lang="en-GB" dirty="0"/>
          </a:p>
        </p:txBody>
      </p:sp>
      <p:cxnSp>
        <p:nvCxnSpPr>
          <p:cNvPr id="35" name="Connecteur droit avec flèche 34"/>
          <p:cNvCxnSpPr/>
          <p:nvPr/>
        </p:nvCxnSpPr>
        <p:spPr>
          <a:xfrm>
            <a:off x="2267655" y="4642857"/>
            <a:ext cx="225579" cy="0"/>
          </a:xfrm>
          <a:prstGeom prst="straightConnector1">
            <a:avLst/>
          </a:prstGeom>
          <a:ln w="952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36"/>
          <p:cNvSpPr txBox="1"/>
          <p:nvPr/>
        </p:nvSpPr>
        <p:spPr>
          <a:xfrm>
            <a:off x="2382152" y="3883489"/>
            <a:ext cx="476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200" dirty="0" smtClean="0"/>
              <a:t>0.1 s</a:t>
            </a:r>
            <a:endParaRPr lang="en-GB" sz="1200" dirty="0"/>
          </a:p>
        </p:txBody>
      </p:sp>
      <p:sp>
        <p:nvSpPr>
          <p:cNvPr id="38" name="ZoneTexte 37"/>
          <p:cNvSpPr txBox="1"/>
          <p:nvPr/>
        </p:nvSpPr>
        <p:spPr>
          <a:xfrm>
            <a:off x="1" y="4553304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800" dirty="0" smtClean="0"/>
              <a:t>300 kW</a:t>
            </a:r>
            <a:endParaRPr lang="en-GB" sz="1800" dirty="0"/>
          </a:p>
        </p:txBody>
      </p:sp>
      <p:cxnSp>
        <p:nvCxnSpPr>
          <p:cNvPr id="39" name="Connecteur droit avec flèche 38"/>
          <p:cNvCxnSpPr/>
          <p:nvPr/>
        </p:nvCxnSpPr>
        <p:spPr>
          <a:xfrm>
            <a:off x="2486618" y="4256994"/>
            <a:ext cx="225579" cy="0"/>
          </a:xfrm>
          <a:prstGeom prst="straightConnector1">
            <a:avLst/>
          </a:prstGeom>
          <a:ln w="952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ZoneTexte 39"/>
          <p:cNvSpPr txBox="1"/>
          <p:nvPr/>
        </p:nvSpPr>
        <p:spPr>
          <a:xfrm>
            <a:off x="2118532" y="4256994"/>
            <a:ext cx="476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200" dirty="0" smtClean="0"/>
              <a:t>0.1 s</a:t>
            </a:r>
            <a:endParaRPr lang="en-GB" sz="1200" dirty="0"/>
          </a:p>
        </p:txBody>
      </p:sp>
      <p:sp>
        <p:nvSpPr>
          <p:cNvPr id="43" name="ZoneTexte 42"/>
          <p:cNvSpPr txBox="1"/>
          <p:nvPr/>
        </p:nvSpPr>
        <p:spPr>
          <a:xfrm>
            <a:off x="0" y="3734814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800" dirty="0" smtClean="0"/>
              <a:t>1 000 kW</a:t>
            </a:r>
            <a:endParaRPr lang="en-GB" sz="1800" dirty="0"/>
          </a:p>
        </p:txBody>
      </p:sp>
      <p:cxnSp>
        <p:nvCxnSpPr>
          <p:cNvPr id="44" name="Connecteur droit 43"/>
          <p:cNvCxnSpPr/>
          <p:nvPr/>
        </p:nvCxnSpPr>
        <p:spPr>
          <a:xfrm flipV="1">
            <a:off x="1050404" y="3899249"/>
            <a:ext cx="5162137" cy="2023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ZoneTexte 44"/>
          <p:cNvSpPr txBox="1"/>
          <p:nvPr/>
        </p:nvSpPr>
        <p:spPr>
          <a:xfrm>
            <a:off x="1821539" y="3298005"/>
            <a:ext cx="3593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200" dirty="0" smtClean="0"/>
              <a:t>1 s</a:t>
            </a:r>
            <a:endParaRPr lang="en-GB" sz="1200" dirty="0"/>
          </a:p>
        </p:txBody>
      </p:sp>
      <p:sp>
        <p:nvSpPr>
          <p:cNvPr id="48" name="ZoneTexte 47"/>
          <p:cNvSpPr txBox="1"/>
          <p:nvPr/>
        </p:nvSpPr>
        <p:spPr>
          <a:xfrm>
            <a:off x="0" y="3086354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800" dirty="0" smtClean="0"/>
              <a:t>1700 kW</a:t>
            </a:r>
            <a:endParaRPr lang="en-GB" sz="1800" dirty="0"/>
          </a:p>
        </p:txBody>
      </p:sp>
      <p:cxnSp>
        <p:nvCxnSpPr>
          <p:cNvPr id="49" name="Connecteur droit avec flèche 48"/>
          <p:cNvCxnSpPr/>
          <p:nvPr/>
        </p:nvCxnSpPr>
        <p:spPr>
          <a:xfrm>
            <a:off x="2288409" y="3697664"/>
            <a:ext cx="570155" cy="0"/>
          </a:xfrm>
          <a:prstGeom prst="straightConnector1">
            <a:avLst/>
          </a:prstGeom>
          <a:ln w="952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/>
          <p:cNvCxnSpPr/>
          <p:nvPr/>
        </p:nvCxnSpPr>
        <p:spPr>
          <a:xfrm>
            <a:off x="2905435" y="3697664"/>
            <a:ext cx="570155" cy="0"/>
          </a:xfrm>
          <a:prstGeom prst="straightConnector1">
            <a:avLst/>
          </a:prstGeom>
          <a:ln w="952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avec flèche 50"/>
          <p:cNvCxnSpPr/>
          <p:nvPr/>
        </p:nvCxnSpPr>
        <p:spPr>
          <a:xfrm>
            <a:off x="3549574" y="3697664"/>
            <a:ext cx="570155" cy="0"/>
          </a:xfrm>
          <a:prstGeom prst="straightConnector1">
            <a:avLst/>
          </a:prstGeom>
          <a:ln w="952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ZoneTexte 51"/>
          <p:cNvSpPr txBox="1"/>
          <p:nvPr/>
        </p:nvSpPr>
        <p:spPr>
          <a:xfrm>
            <a:off x="3037240" y="3320486"/>
            <a:ext cx="3593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200" dirty="0" smtClean="0"/>
              <a:t>1 s</a:t>
            </a:r>
            <a:endParaRPr lang="en-GB" sz="1200" dirty="0"/>
          </a:p>
        </p:txBody>
      </p:sp>
      <p:sp>
        <p:nvSpPr>
          <p:cNvPr id="53" name="ZoneTexte 52"/>
          <p:cNvSpPr txBox="1"/>
          <p:nvPr/>
        </p:nvSpPr>
        <p:spPr>
          <a:xfrm>
            <a:off x="3643485" y="3323986"/>
            <a:ext cx="3593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200" dirty="0" smtClean="0"/>
              <a:t>1 s</a:t>
            </a:r>
            <a:endParaRPr lang="en-GB" sz="1200" dirty="0"/>
          </a:p>
        </p:txBody>
      </p:sp>
      <p:cxnSp>
        <p:nvCxnSpPr>
          <p:cNvPr id="54" name="Connecteur droit avec flèche 53"/>
          <p:cNvCxnSpPr/>
          <p:nvPr/>
        </p:nvCxnSpPr>
        <p:spPr>
          <a:xfrm>
            <a:off x="4205533" y="3697664"/>
            <a:ext cx="570155" cy="0"/>
          </a:xfrm>
          <a:prstGeom prst="straightConnector1">
            <a:avLst/>
          </a:prstGeom>
          <a:ln w="952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ZoneTexte 54"/>
          <p:cNvSpPr txBox="1"/>
          <p:nvPr/>
        </p:nvSpPr>
        <p:spPr>
          <a:xfrm>
            <a:off x="4310913" y="3323986"/>
            <a:ext cx="3593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200" dirty="0" smtClean="0"/>
              <a:t>1 s</a:t>
            </a:r>
            <a:endParaRPr lang="en-GB" sz="1200" dirty="0"/>
          </a:p>
        </p:txBody>
      </p:sp>
      <p:cxnSp>
        <p:nvCxnSpPr>
          <p:cNvPr id="56" name="Connecteur droit avec flèche 55"/>
          <p:cNvCxnSpPr/>
          <p:nvPr/>
        </p:nvCxnSpPr>
        <p:spPr>
          <a:xfrm>
            <a:off x="4775688" y="3697664"/>
            <a:ext cx="570155" cy="0"/>
          </a:xfrm>
          <a:prstGeom prst="straightConnector1">
            <a:avLst/>
          </a:prstGeom>
          <a:ln w="952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ZoneTexte 56"/>
          <p:cNvSpPr txBox="1"/>
          <p:nvPr/>
        </p:nvSpPr>
        <p:spPr>
          <a:xfrm>
            <a:off x="4881068" y="3323986"/>
            <a:ext cx="3593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200" dirty="0" smtClean="0"/>
              <a:t>1 s</a:t>
            </a:r>
            <a:endParaRPr lang="en-GB" sz="1200" dirty="0"/>
          </a:p>
        </p:txBody>
      </p:sp>
      <p:cxnSp>
        <p:nvCxnSpPr>
          <p:cNvPr id="58" name="Connecteur droit 57"/>
          <p:cNvCxnSpPr/>
          <p:nvPr/>
        </p:nvCxnSpPr>
        <p:spPr>
          <a:xfrm flipV="1">
            <a:off x="1610778" y="3653744"/>
            <a:ext cx="0" cy="155090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/>
          <p:cNvCxnSpPr/>
          <p:nvPr/>
        </p:nvCxnSpPr>
        <p:spPr>
          <a:xfrm flipV="1">
            <a:off x="2304742" y="3653744"/>
            <a:ext cx="0" cy="155090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/>
          <p:nvPr/>
        </p:nvCxnSpPr>
        <p:spPr>
          <a:xfrm flipV="1">
            <a:off x="2928722" y="3653744"/>
            <a:ext cx="0" cy="155090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/>
          <p:cNvCxnSpPr/>
          <p:nvPr/>
        </p:nvCxnSpPr>
        <p:spPr>
          <a:xfrm flipV="1">
            <a:off x="3560045" y="3653744"/>
            <a:ext cx="0" cy="155090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/>
          <p:cNvCxnSpPr/>
          <p:nvPr/>
        </p:nvCxnSpPr>
        <p:spPr>
          <a:xfrm flipV="1">
            <a:off x="4142541" y="3653744"/>
            <a:ext cx="0" cy="155090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/>
          <p:cNvCxnSpPr/>
          <p:nvPr/>
        </p:nvCxnSpPr>
        <p:spPr>
          <a:xfrm flipV="1">
            <a:off x="4775688" y="3653744"/>
            <a:ext cx="0" cy="155090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/>
          <p:cNvCxnSpPr/>
          <p:nvPr/>
        </p:nvCxnSpPr>
        <p:spPr>
          <a:xfrm flipV="1">
            <a:off x="5349472" y="3653744"/>
            <a:ext cx="0" cy="155090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/>
          <p:cNvCxnSpPr/>
          <p:nvPr/>
        </p:nvCxnSpPr>
        <p:spPr>
          <a:xfrm>
            <a:off x="1206071" y="3317801"/>
            <a:ext cx="5162137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22971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Image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84" y="792479"/>
            <a:ext cx="4124635" cy="5798059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07440" y="199578"/>
            <a:ext cx="7868919" cy="372396"/>
          </a:xfrm>
        </p:spPr>
        <p:txBody>
          <a:bodyPr/>
          <a:lstStyle/>
          <a:p>
            <a:r>
              <a:rPr lang="fr-FR" dirty="0" smtClean="0"/>
              <a:t>#55216 – </a:t>
            </a:r>
            <a:r>
              <a:rPr lang="fr-FR" dirty="0" err="1" smtClean="0"/>
              <a:t>repeat</a:t>
            </a:r>
            <a:r>
              <a:rPr lang="fr-FR" dirty="0" smtClean="0"/>
              <a:t> #55215 </a:t>
            </a:r>
            <a:r>
              <a:rPr lang="fr-FR" dirty="0" err="1" smtClean="0"/>
              <a:t>with</a:t>
            </a:r>
            <a:r>
              <a:rPr lang="fr-FR" dirty="0" smtClean="0"/>
              <a:t> 1MW LH background</a:t>
            </a:r>
            <a:endParaRPr lang="en-GB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15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2"/>
          </p:nvPr>
        </p:nvSpPr>
        <p:spPr>
          <a:xfrm>
            <a:off x="4236719" y="1067647"/>
            <a:ext cx="4683761" cy="1005109"/>
          </a:xfrm>
        </p:spPr>
        <p:txBody>
          <a:bodyPr/>
          <a:lstStyle/>
          <a:p>
            <a:r>
              <a:rPr lang="fr-FR" dirty="0" smtClean="0"/>
              <a:t>Q1 Phase 260°, and more </a:t>
            </a:r>
            <a:r>
              <a:rPr lang="fr-FR" dirty="0" err="1" smtClean="0"/>
              <a:t>balanced</a:t>
            </a:r>
            <a:r>
              <a:rPr lang="fr-FR" dirty="0" smtClean="0"/>
              <a:t> </a:t>
            </a:r>
            <a:r>
              <a:rPr lang="fr-FR" dirty="0" smtClean="0">
                <a:sym typeface="Wingdings" panose="05000000000000000000" pitchFamily="2" charset="2"/>
              </a:rPr>
              <a:t> </a:t>
            </a:r>
            <a:r>
              <a:rPr lang="fr-FR" dirty="0" err="1" smtClean="0">
                <a:sym typeface="Wingdings" panose="05000000000000000000" pitchFamily="2" charset="2"/>
              </a:rPr>
              <a:t>higher</a:t>
            </a:r>
            <a:r>
              <a:rPr lang="fr-FR" dirty="0" smtClean="0">
                <a:sym typeface="Wingdings" panose="05000000000000000000" pitchFamily="2" charset="2"/>
              </a:rPr>
              <a:t> power </a:t>
            </a:r>
            <a:r>
              <a:rPr lang="fr-FR" dirty="0" err="1" smtClean="0">
                <a:sym typeface="Wingdings" panose="05000000000000000000" pitchFamily="2" charset="2"/>
              </a:rPr>
              <a:t>delivered</a:t>
            </a:r>
            <a:endParaRPr lang="fr-FR" dirty="0" smtClean="0"/>
          </a:p>
          <a:p>
            <a:endParaRPr lang="en-GB" dirty="0"/>
          </a:p>
        </p:txBody>
      </p:sp>
      <p:sp>
        <p:nvSpPr>
          <p:cNvPr id="9" name="ZoneTexte 8"/>
          <p:cNvSpPr txBox="1"/>
          <p:nvPr/>
        </p:nvSpPr>
        <p:spPr>
          <a:xfrm>
            <a:off x="841948" y="5224272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200" dirty="0" smtClean="0"/>
              <a:t>Q2</a:t>
            </a:r>
            <a:endParaRPr lang="en-GB" sz="1200" dirty="0"/>
          </a:p>
        </p:txBody>
      </p:sp>
      <p:sp>
        <p:nvSpPr>
          <p:cNvPr id="13" name="ZoneTexte 12"/>
          <p:cNvSpPr txBox="1"/>
          <p:nvPr/>
        </p:nvSpPr>
        <p:spPr>
          <a:xfrm>
            <a:off x="2405573" y="4253115"/>
            <a:ext cx="423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200" dirty="0" smtClean="0"/>
              <a:t>LH1</a:t>
            </a:r>
            <a:endParaRPr lang="en-GB" sz="1200" dirty="0"/>
          </a:p>
        </p:txBody>
      </p:sp>
      <p:sp>
        <p:nvSpPr>
          <p:cNvPr id="14" name="ZoneTexte 13"/>
          <p:cNvSpPr txBox="1"/>
          <p:nvPr/>
        </p:nvSpPr>
        <p:spPr>
          <a:xfrm>
            <a:off x="2557487" y="5224271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200" dirty="0" smtClean="0"/>
              <a:t>Q1</a:t>
            </a:r>
            <a:endParaRPr lang="en-GB" sz="1200" dirty="0"/>
          </a:p>
        </p:txBody>
      </p:sp>
      <p:sp>
        <p:nvSpPr>
          <p:cNvPr id="15" name="ZoneTexte 14"/>
          <p:cNvSpPr txBox="1"/>
          <p:nvPr/>
        </p:nvSpPr>
        <p:spPr>
          <a:xfrm>
            <a:off x="3709094" y="5208662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200" dirty="0" smtClean="0"/>
              <a:t>Q4</a:t>
            </a:r>
            <a:endParaRPr lang="en-GB" sz="1200" dirty="0"/>
          </a:p>
        </p:txBody>
      </p:sp>
      <p:cxnSp>
        <p:nvCxnSpPr>
          <p:cNvPr id="11" name="Connecteur droit 10"/>
          <p:cNvCxnSpPr/>
          <p:nvPr/>
        </p:nvCxnSpPr>
        <p:spPr>
          <a:xfrm flipV="1">
            <a:off x="625795" y="2843107"/>
            <a:ext cx="348285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3260734" y="2825711"/>
            <a:ext cx="3577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900" dirty="0" smtClean="0"/>
              <a:t>800</a:t>
            </a:r>
            <a:endParaRPr lang="en-GB" sz="900" dirty="0"/>
          </a:p>
        </p:txBody>
      </p:sp>
      <p:sp>
        <p:nvSpPr>
          <p:cNvPr id="22" name="ZoneTexte 21"/>
          <p:cNvSpPr txBox="1"/>
          <p:nvPr/>
        </p:nvSpPr>
        <p:spPr>
          <a:xfrm>
            <a:off x="817903" y="2526620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900" dirty="0" smtClean="0"/>
              <a:t>1250</a:t>
            </a:r>
            <a:endParaRPr lang="en-GB" sz="900" dirty="0"/>
          </a:p>
        </p:txBody>
      </p:sp>
      <p:sp>
        <p:nvSpPr>
          <p:cNvPr id="24" name="ZoneTexte 23"/>
          <p:cNvSpPr txBox="1"/>
          <p:nvPr/>
        </p:nvSpPr>
        <p:spPr>
          <a:xfrm>
            <a:off x="1575535" y="2668664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900" dirty="0" smtClean="0"/>
              <a:t>1090</a:t>
            </a:r>
            <a:endParaRPr lang="en-GB" sz="900" dirty="0"/>
          </a:p>
        </p:txBody>
      </p:sp>
      <p:sp>
        <p:nvSpPr>
          <p:cNvPr id="25" name="ZoneTexte 24"/>
          <p:cNvSpPr txBox="1"/>
          <p:nvPr/>
        </p:nvSpPr>
        <p:spPr>
          <a:xfrm>
            <a:off x="2555748" y="2526620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900" dirty="0" smtClean="0"/>
              <a:t>1300</a:t>
            </a:r>
            <a:endParaRPr lang="en-GB" sz="900" dirty="0"/>
          </a:p>
        </p:txBody>
      </p:sp>
      <p:sp>
        <p:nvSpPr>
          <p:cNvPr id="26" name="ZoneTexte 25"/>
          <p:cNvSpPr txBox="1"/>
          <p:nvPr/>
        </p:nvSpPr>
        <p:spPr>
          <a:xfrm>
            <a:off x="3439629" y="2377944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900" dirty="0" smtClean="0"/>
              <a:t>1400</a:t>
            </a:r>
            <a:endParaRPr lang="en-GB" sz="900" dirty="0"/>
          </a:p>
        </p:txBody>
      </p:sp>
      <p:sp>
        <p:nvSpPr>
          <p:cNvPr id="29" name="ZoneTexte 28"/>
          <p:cNvSpPr txBox="1"/>
          <p:nvPr/>
        </p:nvSpPr>
        <p:spPr>
          <a:xfrm>
            <a:off x="901791" y="4993440"/>
            <a:ext cx="3577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900" dirty="0" smtClean="0"/>
              <a:t>790</a:t>
            </a:r>
            <a:endParaRPr lang="en-GB" sz="900" dirty="0"/>
          </a:p>
        </p:txBody>
      </p:sp>
      <p:sp>
        <p:nvSpPr>
          <p:cNvPr id="30" name="ZoneTexte 29"/>
          <p:cNvSpPr txBox="1"/>
          <p:nvPr/>
        </p:nvSpPr>
        <p:spPr>
          <a:xfrm>
            <a:off x="2617330" y="4874147"/>
            <a:ext cx="3577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900" dirty="0" smtClean="0"/>
              <a:t>884</a:t>
            </a:r>
            <a:endParaRPr lang="en-GB" sz="900" dirty="0"/>
          </a:p>
        </p:txBody>
      </p:sp>
      <p:sp>
        <p:nvSpPr>
          <p:cNvPr id="31" name="ZoneTexte 30"/>
          <p:cNvSpPr txBox="1"/>
          <p:nvPr/>
        </p:nvSpPr>
        <p:spPr>
          <a:xfrm>
            <a:off x="3024131" y="4255494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900" dirty="0" smtClean="0"/>
              <a:t>1000</a:t>
            </a:r>
            <a:endParaRPr lang="en-GB" sz="900" dirty="0"/>
          </a:p>
        </p:txBody>
      </p:sp>
      <p:sp>
        <p:nvSpPr>
          <p:cNvPr id="32" name="ZoneTexte 31"/>
          <p:cNvSpPr txBox="1"/>
          <p:nvPr/>
        </p:nvSpPr>
        <p:spPr>
          <a:xfrm>
            <a:off x="3795607" y="4762608"/>
            <a:ext cx="3577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900" dirty="0" smtClean="0"/>
              <a:t>780</a:t>
            </a:r>
            <a:endParaRPr lang="en-GB" sz="900" dirty="0"/>
          </a:p>
        </p:txBody>
      </p:sp>
      <p:graphicFrame>
        <p:nvGraphicFramePr>
          <p:cNvPr id="23" name="Obje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746186"/>
              </p:ext>
            </p:extLst>
          </p:nvPr>
        </p:nvGraphicFramePr>
        <p:xfrm>
          <a:off x="4799330" y="2437911"/>
          <a:ext cx="3573463" cy="147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Feuille de calcul" r:id="rId4" imgW="3573751" imgH="1470744" progId="Excel.Sheet.12">
                  <p:embed/>
                </p:oleObj>
              </mc:Choice>
              <mc:Fallback>
                <p:oleObj name="Feuille de calcul" r:id="rId4" imgW="3573751" imgH="147074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99330" y="2437911"/>
                        <a:ext cx="3573463" cy="1470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ZoneTexte 20"/>
          <p:cNvSpPr txBox="1"/>
          <p:nvPr/>
        </p:nvSpPr>
        <p:spPr>
          <a:xfrm>
            <a:off x="770755" y="2949670"/>
            <a:ext cx="7168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900" dirty="0" smtClean="0"/>
              <a:t>410 w/o LH</a:t>
            </a:r>
            <a:endParaRPr lang="en-GB" sz="900" dirty="0"/>
          </a:p>
        </p:txBody>
      </p:sp>
      <p:sp>
        <p:nvSpPr>
          <p:cNvPr id="28" name="ZoneTexte 27"/>
          <p:cNvSpPr txBox="1"/>
          <p:nvPr/>
        </p:nvSpPr>
        <p:spPr>
          <a:xfrm>
            <a:off x="2079251" y="3943074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900" dirty="0" smtClean="0"/>
              <a:t>1700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30765448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LH and IC interactions</a:t>
            </a:r>
            <a:endParaRPr lang="en-GB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16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2"/>
          </p:nvPr>
        </p:nvSpPr>
        <p:spPr>
          <a:xfrm>
            <a:off x="4383279" y="1060027"/>
            <a:ext cx="4643882" cy="1888427"/>
          </a:xfrm>
        </p:spPr>
        <p:txBody>
          <a:bodyPr/>
          <a:lstStyle/>
          <a:p>
            <a:r>
              <a:rPr lang="fr-FR" u="sng" dirty="0" err="1" smtClean="0">
                <a:solidFill>
                  <a:schemeClr val="accent3"/>
                </a:solidFill>
              </a:rPr>
              <a:t>Tbc</a:t>
            </a:r>
            <a:r>
              <a:rPr lang="fr-FR" dirty="0" smtClean="0">
                <a:solidFill>
                  <a:schemeClr val="accent3"/>
                </a:solidFill>
              </a:rPr>
              <a:t>: </a:t>
            </a:r>
          </a:p>
          <a:p>
            <a:endParaRPr lang="fr-FR" dirty="0"/>
          </a:p>
          <a:p>
            <a:r>
              <a:rPr lang="fr-FR" dirty="0" smtClean="0"/>
              <a:t>LH power </a:t>
            </a:r>
            <a:r>
              <a:rPr lang="fr-FR" dirty="0" err="1" smtClean="0"/>
              <a:t>seems</a:t>
            </a:r>
            <a:r>
              <a:rPr lang="fr-FR" dirty="0" smtClean="0"/>
              <a:t> to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Increase</a:t>
            </a:r>
            <a:r>
              <a:rPr lang="fr-FR" dirty="0" smtClean="0"/>
              <a:t> </a:t>
            </a:r>
            <a:r>
              <a:rPr lang="fr-FR" dirty="0" err="1" smtClean="0"/>
              <a:t>Rc</a:t>
            </a:r>
            <a:r>
              <a:rPr lang="fr-FR" dirty="0" smtClean="0"/>
              <a:t> for Q2 (</a:t>
            </a:r>
            <a:r>
              <a:rPr lang="fr-FR" dirty="0" err="1" smtClean="0"/>
              <a:t>can’t</a:t>
            </a:r>
            <a:r>
              <a:rPr lang="fr-FR" dirty="0" smtClean="0"/>
              <a:t> </a:t>
            </a:r>
            <a:r>
              <a:rPr lang="fr-FR" dirty="0" err="1" smtClean="0"/>
              <a:t>say</a:t>
            </a:r>
            <a:r>
              <a:rPr lang="fr-FR" dirty="0" smtClean="0"/>
              <a:t> for Q1)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Decrease</a:t>
            </a:r>
            <a:r>
              <a:rPr lang="fr-FR" dirty="0" smtClean="0"/>
              <a:t> </a:t>
            </a:r>
            <a:r>
              <a:rPr lang="fr-FR" dirty="0" err="1" smtClean="0"/>
              <a:t>Rc</a:t>
            </a:r>
            <a:r>
              <a:rPr lang="fr-FR" dirty="0" smtClean="0"/>
              <a:t> for Q4</a:t>
            </a:r>
            <a:endParaRPr lang="en-GB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0580"/>
            <a:ext cx="4154791" cy="5911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818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39153" y="4213412"/>
            <a:ext cx="4598894" cy="57070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/>
              <a:t>LH</a:t>
            </a:r>
            <a:endParaRPr lang="en-GB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Vendredi 20/09/2019</a:t>
            </a:r>
            <a:endParaRPr lang="en-GB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17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2"/>
          </p:nvPr>
        </p:nvSpPr>
        <p:spPr>
          <a:xfrm>
            <a:off x="660825" y="1067647"/>
            <a:ext cx="7924376" cy="755810"/>
          </a:xfrm>
        </p:spPr>
        <p:txBody>
          <a:bodyPr/>
          <a:lstStyle/>
          <a:p>
            <a:r>
              <a:rPr lang="fr-FR" dirty="0" smtClean="0"/>
              <a:t>Programme: </a:t>
            </a:r>
            <a:r>
              <a:rPr lang="fr-FR" dirty="0" err="1" smtClean="0"/>
              <a:t>impurity</a:t>
            </a:r>
            <a:r>
              <a:rPr lang="fr-FR" dirty="0" smtClean="0"/>
              <a:t> sources + </a:t>
            </a:r>
            <a:r>
              <a:rPr lang="fr-FR" dirty="0" err="1" smtClean="0"/>
              <a:t>increase</a:t>
            </a:r>
            <a:r>
              <a:rPr lang="fr-FR" dirty="0" smtClean="0"/>
              <a:t> IC power</a:t>
            </a:r>
          </a:p>
          <a:p>
            <a:r>
              <a:rPr lang="fr-FR" dirty="0" err="1" smtClean="0"/>
              <a:t>Increase</a:t>
            </a:r>
            <a:r>
              <a:rPr lang="fr-FR" dirty="0" smtClean="0"/>
              <a:t> IC power </a:t>
            </a:r>
            <a:r>
              <a:rPr lang="fr-FR" dirty="0" err="1" smtClean="0"/>
              <a:t>with</a:t>
            </a:r>
            <a:r>
              <a:rPr lang="fr-FR" dirty="0" smtClean="0"/>
              <a:t> LH background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2301800" y="3789037"/>
            <a:ext cx="3538168" cy="995082"/>
          </a:xfrm>
          <a:custGeom>
            <a:avLst/>
            <a:gdLst>
              <a:gd name="connsiteX0" fmla="*/ 0 w 573742"/>
              <a:gd name="connsiteY0" fmla="*/ 0 h 995082"/>
              <a:gd name="connsiteX1" fmla="*/ 573742 w 573742"/>
              <a:gd name="connsiteY1" fmla="*/ 0 h 995082"/>
              <a:gd name="connsiteX2" fmla="*/ 573742 w 573742"/>
              <a:gd name="connsiteY2" fmla="*/ 995082 h 995082"/>
              <a:gd name="connsiteX3" fmla="*/ 0 w 573742"/>
              <a:gd name="connsiteY3" fmla="*/ 995082 h 995082"/>
              <a:gd name="connsiteX4" fmla="*/ 0 w 573742"/>
              <a:gd name="connsiteY4" fmla="*/ 0 h 995082"/>
              <a:gd name="connsiteX0" fmla="*/ 2689 w 576431"/>
              <a:gd name="connsiteY0" fmla="*/ 0 h 995082"/>
              <a:gd name="connsiteX1" fmla="*/ 576431 w 576431"/>
              <a:gd name="connsiteY1" fmla="*/ 0 h 995082"/>
              <a:gd name="connsiteX2" fmla="*/ 576431 w 576431"/>
              <a:gd name="connsiteY2" fmla="*/ 995082 h 995082"/>
              <a:gd name="connsiteX3" fmla="*/ 2689 w 576431"/>
              <a:gd name="connsiteY3" fmla="*/ 995082 h 995082"/>
              <a:gd name="connsiteX4" fmla="*/ 0 w 576431"/>
              <a:gd name="connsiteY4" fmla="*/ 572172 h 995082"/>
              <a:gd name="connsiteX5" fmla="*/ 2689 w 576431"/>
              <a:gd name="connsiteY5" fmla="*/ 0 h 995082"/>
              <a:gd name="connsiteX0" fmla="*/ 2689 w 576431"/>
              <a:gd name="connsiteY0" fmla="*/ 3138 h 998220"/>
              <a:gd name="connsiteX1" fmla="*/ 175261 w 576431"/>
              <a:gd name="connsiteY1" fmla="*/ 0 h 998220"/>
              <a:gd name="connsiteX2" fmla="*/ 576431 w 576431"/>
              <a:gd name="connsiteY2" fmla="*/ 3138 h 998220"/>
              <a:gd name="connsiteX3" fmla="*/ 576431 w 576431"/>
              <a:gd name="connsiteY3" fmla="*/ 998220 h 998220"/>
              <a:gd name="connsiteX4" fmla="*/ 2689 w 576431"/>
              <a:gd name="connsiteY4" fmla="*/ 998220 h 998220"/>
              <a:gd name="connsiteX5" fmla="*/ 0 w 576431"/>
              <a:gd name="connsiteY5" fmla="*/ 575310 h 998220"/>
              <a:gd name="connsiteX6" fmla="*/ 2689 w 576431"/>
              <a:gd name="connsiteY6" fmla="*/ 3138 h 998220"/>
              <a:gd name="connsiteX0" fmla="*/ 2689 w 576431"/>
              <a:gd name="connsiteY0" fmla="*/ 83505 h 1078587"/>
              <a:gd name="connsiteX1" fmla="*/ 45721 w 576431"/>
              <a:gd name="connsiteY1" fmla="*/ 357 h 1078587"/>
              <a:gd name="connsiteX2" fmla="*/ 175261 w 576431"/>
              <a:gd name="connsiteY2" fmla="*/ 80367 h 1078587"/>
              <a:gd name="connsiteX3" fmla="*/ 576431 w 576431"/>
              <a:gd name="connsiteY3" fmla="*/ 83505 h 1078587"/>
              <a:gd name="connsiteX4" fmla="*/ 576431 w 576431"/>
              <a:gd name="connsiteY4" fmla="*/ 1078587 h 1078587"/>
              <a:gd name="connsiteX5" fmla="*/ 2689 w 576431"/>
              <a:gd name="connsiteY5" fmla="*/ 1078587 h 1078587"/>
              <a:gd name="connsiteX6" fmla="*/ 0 w 576431"/>
              <a:gd name="connsiteY6" fmla="*/ 655677 h 1078587"/>
              <a:gd name="connsiteX7" fmla="*/ 2689 w 576431"/>
              <a:gd name="connsiteY7" fmla="*/ 83505 h 1078587"/>
              <a:gd name="connsiteX0" fmla="*/ 2689 w 576431"/>
              <a:gd name="connsiteY0" fmla="*/ 43445 h 1038527"/>
              <a:gd name="connsiteX1" fmla="*/ 175261 w 576431"/>
              <a:gd name="connsiteY1" fmla="*/ 40307 h 1038527"/>
              <a:gd name="connsiteX2" fmla="*/ 576431 w 576431"/>
              <a:gd name="connsiteY2" fmla="*/ 43445 h 1038527"/>
              <a:gd name="connsiteX3" fmla="*/ 576431 w 576431"/>
              <a:gd name="connsiteY3" fmla="*/ 1038527 h 1038527"/>
              <a:gd name="connsiteX4" fmla="*/ 2689 w 576431"/>
              <a:gd name="connsiteY4" fmla="*/ 1038527 h 1038527"/>
              <a:gd name="connsiteX5" fmla="*/ 0 w 576431"/>
              <a:gd name="connsiteY5" fmla="*/ 615617 h 1038527"/>
              <a:gd name="connsiteX6" fmla="*/ 2689 w 576431"/>
              <a:gd name="connsiteY6" fmla="*/ 43445 h 1038527"/>
              <a:gd name="connsiteX0" fmla="*/ 0 w 576431"/>
              <a:gd name="connsiteY0" fmla="*/ 575310 h 998220"/>
              <a:gd name="connsiteX1" fmla="*/ 175261 w 576431"/>
              <a:gd name="connsiteY1" fmla="*/ 0 h 998220"/>
              <a:gd name="connsiteX2" fmla="*/ 576431 w 576431"/>
              <a:gd name="connsiteY2" fmla="*/ 3138 h 998220"/>
              <a:gd name="connsiteX3" fmla="*/ 576431 w 576431"/>
              <a:gd name="connsiteY3" fmla="*/ 998220 h 998220"/>
              <a:gd name="connsiteX4" fmla="*/ 2689 w 576431"/>
              <a:gd name="connsiteY4" fmla="*/ 998220 h 998220"/>
              <a:gd name="connsiteX5" fmla="*/ 0 w 576431"/>
              <a:gd name="connsiteY5" fmla="*/ 575310 h 998220"/>
              <a:gd name="connsiteX0" fmla="*/ 0 w 576431"/>
              <a:gd name="connsiteY0" fmla="*/ 575311 h 998221"/>
              <a:gd name="connsiteX1" fmla="*/ 175261 w 576431"/>
              <a:gd name="connsiteY1" fmla="*/ 1 h 998221"/>
              <a:gd name="connsiteX2" fmla="*/ 576431 w 576431"/>
              <a:gd name="connsiteY2" fmla="*/ 3139 h 998221"/>
              <a:gd name="connsiteX3" fmla="*/ 576431 w 576431"/>
              <a:gd name="connsiteY3" fmla="*/ 998221 h 998221"/>
              <a:gd name="connsiteX4" fmla="*/ 2689 w 576431"/>
              <a:gd name="connsiteY4" fmla="*/ 998221 h 998221"/>
              <a:gd name="connsiteX5" fmla="*/ 0 w 576431"/>
              <a:gd name="connsiteY5" fmla="*/ 575311 h 998221"/>
              <a:gd name="connsiteX0" fmla="*/ 0 w 576431"/>
              <a:gd name="connsiteY0" fmla="*/ 621684 h 1044594"/>
              <a:gd name="connsiteX1" fmla="*/ 175261 w 576431"/>
              <a:gd name="connsiteY1" fmla="*/ 46374 h 1044594"/>
              <a:gd name="connsiteX2" fmla="*/ 576431 w 576431"/>
              <a:gd name="connsiteY2" fmla="*/ 49512 h 1044594"/>
              <a:gd name="connsiteX3" fmla="*/ 576431 w 576431"/>
              <a:gd name="connsiteY3" fmla="*/ 1044594 h 1044594"/>
              <a:gd name="connsiteX4" fmla="*/ 2689 w 576431"/>
              <a:gd name="connsiteY4" fmla="*/ 1044594 h 1044594"/>
              <a:gd name="connsiteX5" fmla="*/ 0 w 576431"/>
              <a:gd name="connsiteY5" fmla="*/ 621684 h 1044594"/>
              <a:gd name="connsiteX0" fmla="*/ 0 w 576431"/>
              <a:gd name="connsiteY0" fmla="*/ 621684 h 1044594"/>
              <a:gd name="connsiteX1" fmla="*/ 175261 w 576431"/>
              <a:gd name="connsiteY1" fmla="*/ 46374 h 1044594"/>
              <a:gd name="connsiteX2" fmla="*/ 576431 w 576431"/>
              <a:gd name="connsiteY2" fmla="*/ 49512 h 1044594"/>
              <a:gd name="connsiteX3" fmla="*/ 576431 w 576431"/>
              <a:gd name="connsiteY3" fmla="*/ 1044594 h 1044594"/>
              <a:gd name="connsiteX4" fmla="*/ 2689 w 576431"/>
              <a:gd name="connsiteY4" fmla="*/ 1044594 h 1044594"/>
              <a:gd name="connsiteX5" fmla="*/ 0 w 576431"/>
              <a:gd name="connsiteY5" fmla="*/ 621684 h 1044594"/>
              <a:gd name="connsiteX0" fmla="*/ 0 w 576431"/>
              <a:gd name="connsiteY0" fmla="*/ 575310 h 998220"/>
              <a:gd name="connsiteX1" fmla="*/ 175261 w 576431"/>
              <a:gd name="connsiteY1" fmla="*/ 0 h 998220"/>
              <a:gd name="connsiteX2" fmla="*/ 576431 w 576431"/>
              <a:gd name="connsiteY2" fmla="*/ 3138 h 998220"/>
              <a:gd name="connsiteX3" fmla="*/ 576431 w 576431"/>
              <a:gd name="connsiteY3" fmla="*/ 998220 h 998220"/>
              <a:gd name="connsiteX4" fmla="*/ 2689 w 576431"/>
              <a:gd name="connsiteY4" fmla="*/ 998220 h 998220"/>
              <a:gd name="connsiteX5" fmla="*/ 0 w 576431"/>
              <a:gd name="connsiteY5" fmla="*/ 575310 h 998220"/>
              <a:gd name="connsiteX0" fmla="*/ 0 w 576431"/>
              <a:gd name="connsiteY0" fmla="*/ 575310 h 998220"/>
              <a:gd name="connsiteX1" fmla="*/ 175261 w 576431"/>
              <a:gd name="connsiteY1" fmla="*/ 0 h 998220"/>
              <a:gd name="connsiteX2" fmla="*/ 576431 w 576431"/>
              <a:gd name="connsiteY2" fmla="*/ 3138 h 998220"/>
              <a:gd name="connsiteX3" fmla="*/ 576431 w 576431"/>
              <a:gd name="connsiteY3" fmla="*/ 998220 h 998220"/>
              <a:gd name="connsiteX4" fmla="*/ 2689 w 576431"/>
              <a:gd name="connsiteY4" fmla="*/ 998220 h 998220"/>
              <a:gd name="connsiteX5" fmla="*/ 0 w 576431"/>
              <a:gd name="connsiteY5" fmla="*/ 575310 h 998220"/>
              <a:gd name="connsiteX0" fmla="*/ 0 w 576431"/>
              <a:gd name="connsiteY0" fmla="*/ 575310 h 998220"/>
              <a:gd name="connsiteX1" fmla="*/ 40641 w 576431"/>
              <a:gd name="connsiteY1" fmla="*/ 414021 h 998220"/>
              <a:gd name="connsiteX2" fmla="*/ 175261 w 576431"/>
              <a:gd name="connsiteY2" fmla="*/ 0 h 998220"/>
              <a:gd name="connsiteX3" fmla="*/ 576431 w 576431"/>
              <a:gd name="connsiteY3" fmla="*/ 3138 h 998220"/>
              <a:gd name="connsiteX4" fmla="*/ 576431 w 576431"/>
              <a:gd name="connsiteY4" fmla="*/ 998220 h 998220"/>
              <a:gd name="connsiteX5" fmla="*/ 2689 w 576431"/>
              <a:gd name="connsiteY5" fmla="*/ 998220 h 998220"/>
              <a:gd name="connsiteX6" fmla="*/ 0 w 576431"/>
              <a:gd name="connsiteY6" fmla="*/ 575310 h 998220"/>
              <a:gd name="connsiteX0" fmla="*/ 0 w 576431"/>
              <a:gd name="connsiteY0" fmla="*/ 575310 h 998220"/>
              <a:gd name="connsiteX1" fmla="*/ 81281 w 576431"/>
              <a:gd name="connsiteY1" fmla="*/ 571501 h 998220"/>
              <a:gd name="connsiteX2" fmla="*/ 175261 w 576431"/>
              <a:gd name="connsiteY2" fmla="*/ 0 h 998220"/>
              <a:gd name="connsiteX3" fmla="*/ 576431 w 576431"/>
              <a:gd name="connsiteY3" fmla="*/ 3138 h 998220"/>
              <a:gd name="connsiteX4" fmla="*/ 576431 w 576431"/>
              <a:gd name="connsiteY4" fmla="*/ 998220 h 998220"/>
              <a:gd name="connsiteX5" fmla="*/ 2689 w 576431"/>
              <a:gd name="connsiteY5" fmla="*/ 998220 h 998220"/>
              <a:gd name="connsiteX6" fmla="*/ 0 w 576431"/>
              <a:gd name="connsiteY6" fmla="*/ 575310 h 998220"/>
              <a:gd name="connsiteX0" fmla="*/ 0 w 576431"/>
              <a:gd name="connsiteY0" fmla="*/ 575310 h 998220"/>
              <a:gd name="connsiteX1" fmla="*/ 81281 w 576431"/>
              <a:gd name="connsiteY1" fmla="*/ 571501 h 998220"/>
              <a:gd name="connsiteX2" fmla="*/ 307341 w 576431"/>
              <a:gd name="connsiteY2" fmla="*/ 0 h 998220"/>
              <a:gd name="connsiteX3" fmla="*/ 576431 w 576431"/>
              <a:gd name="connsiteY3" fmla="*/ 3138 h 998220"/>
              <a:gd name="connsiteX4" fmla="*/ 576431 w 576431"/>
              <a:gd name="connsiteY4" fmla="*/ 998220 h 998220"/>
              <a:gd name="connsiteX5" fmla="*/ 2689 w 576431"/>
              <a:gd name="connsiteY5" fmla="*/ 998220 h 998220"/>
              <a:gd name="connsiteX6" fmla="*/ 0 w 576431"/>
              <a:gd name="connsiteY6" fmla="*/ 575310 h 998220"/>
              <a:gd name="connsiteX0" fmla="*/ 0 w 576431"/>
              <a:gd name="connsiteY0" fmla="*/ 575310 h 998220"/>
              <a:gd name="connsiteX1" fmla="*/ 121921 w 576431"/>
              <a:gd name="connsiteY1" fmla="*/ 571501 h 998220"/>
              <a:gd name="connsiteX2" fmla="*/ 307341 w 576431"/>
              <a:gd name="connsiteY2" fmla="*/ 0 h 998220"/>
              <a:gd name="connsiteX3" fmla="*/ 576431 w 576431"/>
              <a:gd name="connsiteY3" fmla="*/ 3138 h 998220"/>
              <a:gd name="connsiteX4" fmla="*/ 576431 w 576431"/>
              <a:gd name="connsiteY4" fmla="*/ 998220 h 998220"/>
              <a:gd name="connsiteX5" fmla="*/ 2689 w 576431"/>
              <a:gd name="connsiteY5" fmla="*/ 998220 h 998220"/>
              <a:gd name="connsiteX6" fmla="*/ 0 w 576431"/>
              <a:gd name="connsiteY6" fmla="*/ 575310 h 998220"/>
              <a:gd name="connsiteX0" fmla="*/ 0 w 576431"/>
              <a:gd name="connsiteY0" fmla="*/ 575310 h 998220"/>
              <a:gd name="connsiteX1" fmla="*/ 121921 w 576431"/>
              <a:gd name="connsiteY1" fmla="*/ 571501 h 998220"/>
              <a:gd name="connsiteX2" fmla="*/ 307341 w 576431"/>
              <a:gd name="connsiteY2" fmla="*/ 0 h 998220"/>
              <a:gd name="connsiteX3" fmla="*/ 576431 w 576431"/>
              <a:gd name="connsiteY3" fmla="*/ 3138 h 998220"/>
              <a:gd name="connsiteX4" fmla="*/ 576431 w 576431"/>
              <a:gd name="connsiteY4" fmla="*/ 998220 h 998220"/>
              <a:gd name="connsiteX5" fmla="*/ 2689 w 576431"/>
              <a:gd name="connsiteY5" fmla="*/ 998220 h 998220"/>
              <a:gd name="connsiteX6" fmla="*/ 0 w 576431"/>
              <a:gd name="connsiteY6" fmla="*/ 575310 h 998220"/>
              <a:gd name="connsiteX0" fmla="*/ 0 w 576431"/>
              <a:gd name="connsiteY0" fmla="*/ 575310 h 998220"/>
              <a:gd name="connsiteX1" fmla="*/ 121921 w 576431"/>
              <a:gd name="connsiteY1" fmla="*/ 571501 h 998220"/>
              <a:gd name="connsiteX2" fmla="*/ 307341 w 576431"/>
              <a:gd name="connsiteY2" fmla="*/ 0 h 998220"/>
              <a:gd name="connsiteX3" fmla="*/ 576431 w 576431"/>
              <a:gd name="connsiteY3" fmla="*/ 3138 h 998220"/>
              <a:gd name="connsiteX4" fmla="*/ 576431 w 576431"/>
              <a:gd name="connsiteY4" fmla="*/ 998220 h 998220"/>
              <a:gd name="connsiteX5" fmla="*/ 2689 w 576431"/>
              <a:gd name="connsiteY5" fmla="*/ 998220 h 998220"/>
              <a:gd name="connsiteX6" fmla="*/ 0 w 576431"/>
              <a:gd name="connsiteY6" fmla="*/ 575310 h 998220"/>
              <a:gd name="connsiteX0" fmla="*/ 0 w 576431"/>
              <a:gd name="connsiteY0" fmla="*/ 575310 h 998220"/>
              <a:gd name="connsiteX1" fmla="*/ 121921 w 576431"/>
              <a:gd name="connsiteY1" fmla="*/ 571501 h 998220"/>
              <a:gd name="connsiteX2" fmla="*/ 307341 w 576431"/>
              <a:gd name="connsiteY2" fmla="*/ 0 h 998220"/>
              <a:gd name="connsiteX3" fmla="*/ 576431 w 576431"/>
              <a:gd name="connsiteY3" fmla="*/ 3138 h 998220"/>
              <a:gd name="connsiteX4" fmla="*/ 576431 w 576431"/>
              <a:gd name="connsiteY4" fmla="*/ 998220 h 998220"/>
              <a:gd name="connsiteX5" fmla="*/ 2689 w 576431"/>
              <a:gd name="connsiteY5" fmla="*/ 998220 h 998220"/>
              <a:gd name="connsiteX6" fmla="*/ 0 w 576431"/>
              <a:gd name="connsiteY6" fmla="*/ 575310 h 998220"/>
              <a:gd name="connsiteX0" fmla="*/ 0 w 576431"/>
              <a:gd name="connsiteY0" fmla="*/ 575310 h 998220"/>
              <a:gd name="connsiteX1" fmla="*/ 127636 w 576431"/>
              <a:gd name="connsiteY1" fmla="*/ 577216 h 998220"/>
              <a:gd name="connsiteX2" fmla="*/ 307341 w 576431"/>
              <a:gd name="connsiteY2" fmla="*/ 0 h 998220"/>
              <a:gd name="connsiteX3" fmla="*/ 576431 w 576431"/>
              <a:gd name="connsiteY3" fmla="*/ 3138 h 998220"/>
              <a:gd name="connsiteX4" fmla="*/ 576431 w 576431"/>
              <a:gd name="connsiteY4" fmla="*/ 998220 h 998220"/>
              <a:gd name="connsiteX5" fmla="*/ 2689 w 576431"/>
              <a:gd name="connsiteY5" fmla="*/ 998220 h 998220"/>
              <a:gd name="connsiteX6" fmla="*/ 0 w 576431"/>
              <a:gd name="connsiteY6" fmla="*/ 575310 h 998220"/>
              <a:gd name="connsiteX0" fmla="*/ 0 w 576431"/>
              <a:gd name="connsiteY0" fmla="*/ 575310 h 998220"/>
              <a:gd name="connsiteX1" fmla="*/ 127636 w 576431"/>
              <a:gd name="connsiteY1" fmla="*/ 577216 h 998220"/>
              <a:gd name="connsiteX2" fmla="*/ 307341 w 576431"/>
              <a:gd name="connsiteY2" fmla="*/ 0 h 998220"/>
              <a:gd name="connsiteX3" fmla="*/ 576431 w 576431"/>
              <a:gd name="connsiteY3" fmla="*/ 3138 h 998220"/>
              <a:gd name="connsiteX4" fmla="*/ 576431 w 576431"/>
              <a:gd name="connsiteY4" fmla="*/ 998220 h 998220"/>
              <a:gd name="connsiteX5" fmla="*/ 2689 w 576431"/>
              <a:gd name="connsiteY5" fmla="*/ 998220 h 998220"/>
              <a:gd name="connsiteX6" fmla="*/ 0 w 576431"/>
              <a:gd name="connsiteY6" fmla="*/ 575310 h 998220"/>
              <a:gd name="connsiteX0" fmla="*/ 0 w 576431"/>
              <a:gd name="connsiteY0" fmla="*/ 575310 h 998220"/>
              <a:gd name="connsiteX1" fmla="*/ 127636 w 576431"/>
              <a:gd name="connsiteY1" fmla="*/ 577216 h 998220"/>
              <a:gd name="connsiteX2" fmla="*/ 307341 w 576431"/>
              <a:gd name="connsiteY2" fmla="*/ 0 h 998220"/>
              <a:gd name="connsiteX3" fmla="*/ 576431 w 576431"/>
              <a:gd name="connsiteY3" fmla="*/ 3138 h 998220"/>
              <a:gd name="connsiteX4" fmla="*/ 576431 w 576431"/>
              <a:gd name="connsiteY4" fmla="*/ 998220 h 998220"/>
              <a:gd name="connsiteX5" fmla="*/ 2689 w 576431"/>
              <a:gd name="connsiteY5" fmla="*/ 998220 h 998220"/>
              <a:gd name="connsiteX6" fmla="*/ 0 w 576431"/>
              <a:gd name="connsiteY6" fmla="*/ 575310 h 998220"/>
              <a:gd name="connsiteX0" fmla="*/ 0 w 576431"/>
              <a:gd name="connsiteY0" fmla="*/ 575310 h 998220"/>
              <a:gd name="connsiteX1" fmla="*/ 158116 w 576431"/>
              <a:gd name="connsiteY1" fmla="*/ 573406 h 998220"/>
              <a:gd name="connsiteX2" fmla="*/ 307341 w 576431"/>
              <a:gd name="connsiteY2" fmla="*/ 0 h 998220"/>
              <a:gd name="connsiteX3" fmla="*/ 576431 w 576431"/>
              <a:gd name="connsiteY3" fmla="*/ 3138 h 998220"/>
              <a:gd name="connsiteX4" fmla="*/ 576431 w 576431"/>
              <a:gd name="connsiteY4" fmla="*/ 998220 h 998220"/>
              <a:gd name="connsiteX5" fmla="*/ 2689 w 576431"/>
              <a:gd name="connsiteY5" fmla="*/ 998220 h 998220"/>
              <a:gd name="connsiteX6" fmla="*/ 0 w 576431"/>
              <a:gd name="connsiteY6" fmla="*/ 575310 h 998220"/>
              <a:gd name="connsiteX0" fmla="*/ 0 w 576431"/>
              <a:gd name="connsiteY0" fmla="*/ 575310 h 998220"/>
              <a:gd name="connsiteX1" fmla="*/ 148591 w 576431"/>
              <a:gd name="connsiteY1" fmla="*/ 577216 h 998220"/>
              <a:gd name="connsiteX2" fmla="*/ 307341 w 576431"/>
              <a:gd name="connsiteY2" fmla="*/ 0 h 998220"/>
              <a:gd name="connsiteX3" fmla="*/ 576431 w 576431"/>
              <a:gd name="connsiteY3" fmla="*/ 3138 h 998220"/>
              <a:gd name="connsiteX4" fmla="*/ 576431 w 576431"/>
              <a:gd name="connsiteY4" fmla="*/ 998220 h 998220"/>
              <a:gd name="connsiteX5" fmla="*/ 2689 w 576431"/>
              <a:gd name="connsiteY5" fmla="*/ 998220 h 998220"/>
              <a:gd name="connsiteX6" fmla="*/ 0 w 576431"/>
              <a:gd name="connsiteY6" fmla="*/ 575310 h 998220"/>
              <a:gd name="connsiteX0" fmla="*/ 0 w 576431"/>
              <a:gd name="connsiteY0" fmla="*/ 575310 h 998220"/>
              <a:gd name="connsiteX1" fmla="*/ 307341 w 576431"/>
              <a:gd name="connsiteY1" fmla="*/ 0 h 998220"/>
              <a:gd name="connsiteX2" fmla="*/ 576431 w 576431"/>
              <a:gd name="connsiteY2" fmla="*/ 3138 h 998220"/>
              <a:gd name="connsiteX3" fmla="*/ 576431 w 576431"/>
              <a:gd name="connsiteY3" fmla="*/ 998220 h 998220"/>
              <a:gd name="connsiteX4" fmla="*/ 2689 w 576431"/>
              <a:gd name="connsiteY4" fmla="*/ 998220 h 998220"/>
              <a:gd name="connsiteX5" fmla="*/ 0 w 576431"/>
              <a:gd name="connsiteY5" fmla="*/ 575310 h 998220"/>
              <a:gd name="connsiteX0" fmla="*/ 41986 w 618417"/>
              <a:gd name="connsiteY0" fmla="*/ 572770 h 995680"/>
              <a:gd name="connsiteX1" fmla="*/ 31816 w 618417"/>
              <a:gd name="connsiteY1" fmla="*/ 0 h 995680"/>
              <a:gd name="connsiteX2" fmla="*/ 618417 w 618417"/>
              <a:gd name="connsiteY2" fmla="*/ 598 h 995680"/>
              <a:gd name="connsiteX3" fmla="*/ 618417 w 618417"/>
              <a:gd name="connsiteY3" fmla="*/ 995680 h 995680"/>
              <a:gd name="connsiteX4" fmla="*/ 44675 w 618417"/>
              <a:gd name="connsiteY4" fmla="*/ 995680 h 995680"/>
              <a:gd name="connsiteX5" fmla="*/ 41986 w 618417"/>
              <a:gd name="connsiteY5" fmla="*/ 572770 h 995680"/>
              <a:gd name="connsiteX0" fmla="*/ 10199 w 586630"/>
              <a:gd name="connsiteY0" fmla="*/ 572770 h 995680"/>
              <a:gd name="connsiteX1" fmla="*/ 29 w 586630"/>
              <a:gd name="connsiteY1" fmla="*/ 0 h 995680"/>
              <a:gd name="connsiteX2" fmla="*/ 586630 w 586630"/>
              <a:gd name="connsiteY2" fmla="*/ 598 h 995680"/>
              <a:gd name="connsiteX3" fmla="*/ 586630 w 586630"/>
              <a:gd name="connsiteY3" fmla="*/ 995680 h 995680"/>
              <a:gd name="connsiteX4" fmla="*/ 12888 w 586630"/>
              <a:gd name="connsiteY4" fmla="*/ 995680 h 995680"/>
              <a:gd name="connsiteX5" fmla="*/ 10199 w 586630"/>
              <a:gd name="connsiteY5" fmla="*/ 572770 h 995680"/>
              <a:gd name="connsiteX0" fmla="*/ 10311 w 586742"/>
              <a:gd name="connsiteY0" fmla="*/ 572770 h 995680"/>
              <a:gd name="connsiteX1" fmla="*/ 141 w 586742"/>
              <a:gd name="connsiteY1" fmla="*/ 0 h 995680"/>
              <a:gd name="connsiteX2" fmla="*/ 586742 w 586742"/>
              <a:gd name="connsiteY2" fmla="*/ 598 h 995680"/>
              <a:gd name="connsiteX3" fmla="*/ 586742 w 586742"/>
              <a:gd name="connsiteY3" fmla="*/ 995680 h 995680"/>
              <a:gd name="connsiteX4" fmla="*/ 13000 w 586742"/>
              <a:gd name="connsiteY4" fmla="*/ 995680 h 995680"/>
              <a:gd name="connsiteX5" fmla="*/ 10311 w 586742"/>
              <a:gd name="connsiteY5" fmla="*/ 572770 h 995680"/>
              <a:gd name="connsiteX0" fmla="*/ 12145 w 588576"/>
              <a:gd name="connsiteY0" fmla="*/ 572770 h 995680"/>
              <a:gd name="connsiteX1" fmla="*/ 1975 w 588576"/>
              <a:gd name="connsiteY1" fmla="*/ 0 h 995680"/>
              <a:gd name="connsiteX2" fmla="*/ 588576 w 588576"/>
              <a:gd name="connsiteY2" fmla="*/ 598 h 995680"/>
              <a:gd name="connsiteX3" fmla="*/ 588576 w 588576"/>
              <a:gd name="connsiteY3" fmla="*/ 995680 h 995680"/>
              <a:gd name="connsiteX4" fmla="*/ 41 w 588576"/>
              <a:gd name="connsiteY4" fmla="*/ 995680 h 995680"/>
              <a:gd name="connsiteX5" fmla="*/ 12145 w 588576"/>
              <a:gd name="connsiteY5" fmla="*/ 572770 h 995680"/>
              <a:gd name="connsiteX0" fmla="*/ 890 w 588733"/>
              <a:gd name="connsiteY0" fmla="*/ 554990 h 995680"/>
              <a:gd name="connsiteX1" fmla="*/ 2132 w 588733"/>
              <a:gd name="connsiteY1" fmla="*/ 0 h 995680"/>
              <a:gd name="connsiteX2" fmla="*/ 588733 w 588733"/>
              <a:gd name="connsiteY2" fmla="*/ 598 h 995680"/>
              <a:gd name="connsiteX3" fmla="*/ 588733 w 588733"/>
              <a:gd name="connsiteY3" fmla="*/ 995680 h 995680"/>
              <a:gd name="connsiteX4" fmla="*/ 198 w 588733"/>
              <a:gd name="connsiteY4" fmla="*/ 995680 h 995680"/>
              <a:gd name="connsiteX5" fmla="*/ 890 w 588733"/>
              <a:gd name="connsiteY5" fmla="*/ 554990 h 995680"/>
              <a:gd name="connsiteX0" fmla="*/ 890 w 588733"/>
              <a:gd name="connsiteY0" fmla="*/ 554990 h 995680"/>
              <a:gd name="connsiteX1" fmla="*/ 2132 w 588733"/>
              <a:gd name="connsiteY1" fmla="*/ 0 h 995680"/>
              <a:gd name="connsiteX2" fmla="*/ 3326 w 588733"/>
              <a:gd name="connsiteY2" fmla="*/ 3632 h 995680"/>
              <a:gd name="connsiteX3" fmla="*/ 588733 w 588733"/>
              <a:gd name="connsiteY3" fmla="*/ 598 h 995680"/>
              <a:gd name="connsiteX4" fmla="*/ 588733 w 588733"/>
              <a:gd name="connsiteY4" fmla="*/ 995680 h 995680"/>
              <a:gd name="connsiteX5" fmla="*/ 198 w 588733"/>
              <a:gd name="connsiteY5" fmla="*/ 995680 h 995680"/>
              <a:gd name="connsiteX6" fmla="*/ 890 w 588733"/>
              <a:gd name="connsiteY6" fmla="*/ 554990 h 995680"/>
              <a:gd name="connsiteX0" fmla="*/ 890 w 588733"/>
              <a:gd name="connsiteY0" fmla="*/ 554990 h 995680"/>
              <a:gd name="connsiteX1" fmla="*/ 2132 w 588733"/>
              <a:gd name="connsiteY1" fmla="*/ 0 h 995680"/>
              <a:gd name="connsiteX2" fmla="*/ 274818 w 588733"/>
              <a:gd name="connsiteY2" fmla="*/ 12597 h 995680"/>
              <a:gd name="connsiteX3" fmla="*/ 588733 w 588733"/>
              <a:gd name="connsiteY3" fmla="*/ 598 h 995680"/>
              <a:gd name="connsiteX4" fmla="*/ 588733 w 588733"/>
              <a:gd name="connsiteY4" fmla="*/ 995680 h 995680"/>
              <a:gd name="connsiteX5" fmla="*/ 198 w 588733"/>
              <a:gd name="connsiteY5" fmla="*/ 995680 h 995680"/>
              <a:gd name="connsiteX6" fmla="*/ 890 w 588733"/>
              <a:gd name="connsiteY6" fmla="*/ 554990 h 995680"/>
              <a:gd name="connsiteX0" fmla="*/ 902 w 588745"/>
              <a:gd name="connsiteY0" fmla="*/ 554392 h 995082"/>
              <a:gd name="connsiteX1" fmla="*/ 652 w 588745"/>
              <a:gd name="connsiteY1" fmla="*/ 725543 h 995082"/>
              <a:gd name="connsiteX2" fmla="*/ 274830 w 588745"/>
              <a:gd name="connsiteY2" fmla="*/ 11999 h 995082"/>
              <a:gd name="connsiteX3" fmla="*/ 588745 w 588745"/>
              <a:gd name="connsiteY3" fmla="*/ 0 h 995082"/>
              <a:gd name="connsiteX4" fmla="*/ 588745 w 588745"/>
              <a:gd name="connsiteY4" fmla="*/ 995082 h 995082"/>
              <a:gd name="connsiteX5" fmla="*/ 210 w 588745"/>
              <a:gd name="connsiteY5" fmla="*/ 995082 h 995082"/>
              <a:gd name="connsiteX6" fmla="*/ 902 w 588745"/>
              <a:gd name="connsiteY6" fmla="*/ 554392 h 995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745" h="995082">
                <a:moveTo>
                  <a:pt x="902" y="554392"/>
                </a:moveTo>
                <a:cubicBezTo>
                  <a:pt x="778" y="403262"/>
                  <a:pt x="-894" y="922505"/>
                  <a:pt x="652" y="725543"/>
                </a:cubicBezTo>
                <a:lnTo>
                  <a:pt x="274830" y="11999"/>
                </a:lnTo>
                <a:lnTo>
                  <a:pt x="588745" y="0"/>
                </a:lnTo>
                <a:lnTo>
                  <a:pt x="588745" y="995082"/>
                </a:lnTo>
                <a:lnTo>
                  <a:pt x="210" y="995082"/>
                </a:lnTo>
                <a:cubicBezTo>
                  <a:pt x="-686" y="854112"/>
                  <a:pt x="1798" y="695362"/>
                  <a:pt x="902" y="554392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200" dirty="0" smtClean="0"/>
              <a:t>Σ</a:t>
            </a:r>
            <a:r>
              <a:rPr lang="fr-FR" dirty="0" smtClean="0"/>
              <a:t>Q</a:t>
            </a:r>
            <a:r>
              <a:rPr lang="fr-FR" baseline="-25000" dirty="0" smtClean="0"/>
              <a:t>i</a:t>
            </a:r>
            <a:r>
              <a:rPr lang="fr-FR" dirty="0" smtClean="0"/>
              <a:t> i </a:t>
            </a:r>
            <a:r>
              <a:rPr lang="el-GR" dirty="0" smtClean="0"/>
              <a:t>ϵ</a:t>
            </a:r>
            <a:r>
              <a:rPr lang="fr-FR" dirty="0" smtClean="0"/>
              <a:t> {1,2,4}</a:t>
            </a:r>
            <a:endParaRPr lang="en-GB" baseline="-25000" dirty="0"/>
          </a:p>
        </p:txBody>
      </p:sp>
      <p:cxnSp>
        <p:nvCxnSpPr>
          <p:cNvPr id="6" name="Connecteur droit avec flèche 5"/>
          <p:cNvCxnSpPr/>
          <p:nvPr/>
        </p:nvCxnSpPr>
        <p:spPr>
          <a:xfrm>
            <a:off x="1859280" y="4803189"/>
            <a:ext cx="435326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4977642" y="2379262"/>
            <a:ext cx="2323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800" dirty="0" err="1" smtClean="0">
                <a:solidFill>
                  <a:schemeClr val="accent3"/>
                </a:solidFill>
              </a:rPr>
              <a:t>Ip</a:t>
            </a:r>
            <a:r>
              <a:rPr lang="fr-FR" sz="1800" dirty="0" smtClean="0">
                <a:solidFill>
                  <a:schemeClr val="accent3"/>
                </a:solidFill>
              </a:rPr>
              <a:t>, </a:t>
            </a:r>
            <a:r>
              <a:rPr lang="fr-FR" sz="1800" dirty="0" err="1" smtClean="0">
                <a:solidFill>
                  <a:schemeClr val="accent3"/>
                </a:solidFill>
              </a:rPr>
              <a:t>nl</a:t>
            </a:r>
            <a:r>
              <a:rPr lang="fr-FR" sz="1800" dirty="0" smtClean="0">
                <a:solidFill>
                  <a:schemeClr val="accent3"/>
                </a:solidFill>
              </a:rPr>
              <a:t> 500kA/4-4.5, LSN</a:t>
            </a:r>
            <a:endParaRPr lang="en-GB" sz="1800" dirty="0">
              <a:solidFill>
                <a:schemeClr val="accent3"/>
              </a:solidFill>
            </a:endParaRPr>
          </a:p>
        </p:txBody>
      </p:sp>
      <p:sp>
        <p:nvSpPr>
          <p:cNvPr id="34" name="Ellipse 33"/>
          <p:cNvSpPr/>
          <p:nvPr/>
        </p:nvSpPr>
        <p:spPr>
          <a:xfrm>
            <a:off x="242047" y="2100207"/>
            <a:ext cx="376518" cy="347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4</a:t>
            </a:r>
            <a:endParaRPr lang="en-GB" dirty="0"/>
          </a:p>
        </p:txBody>
      </p:sp>
      <p:sp>
        <p:nvSpPr>
          <p:cNvPr id="9" name="ZoneTexte 8"/>
          <p:cNvSpPr txBox="1"/>
          <p:nvPr/>
        </p:nvSpPr>
        <p:spPr>
          <a:xfrm>
            <a:off x="4070884" y="3405920"/>
            <a:ext cx="1593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800" dirty="0" err="1" smtClean="0"/>
              <a:t>Obj</a:t>
            </a:r>
            <a:r>
              <a:rPr lang="fr-FR" sz="1800" dirty="0" smtClean="0"/>
              <a:t>: 2 MW/</a:t>
            </a:r>
            <a:r>
              <a:rPr lang="fr-FR" sz="1800" dirty="0" err="1" smtClean="0"/>
              <a:t>ant</a:t>
            </a:r>
            <a:endParaRPr lang="en-GB" sz="1800" dirty="0"/>
          </a:p>
        </p:txBody>
      </p:sp>
      <p:sp>
        <p:nvSpPr>
          <p:cNvPr id="10" name="ZoneTexte 9"/>
          <p:cNvSpPr txBox="1"/>
          <p:nvPr/>
        </p:nvSpPr>
        <p:spPr>
          <a:xfrm>
            <a:off x="6651812" y="3963412"/>
            <a:ext cx="22245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800" dirty="0" smtClean="0"/>
              <a:t>Un peu plus de travail</a:t>
            </a:r>
            <a:br>
              <a:rPr lang="fr-FR" sz="1800" dirty="0" smtClean="0"/>
            </a:br>
            <a:r>
              <a:rPr lang="fr-FR" sz="1800" dirty="0" smtClean="0"/>
              <a:t>là-dessus…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36252386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18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10090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Vendredi 20/09/2019</a:t>
            </a:r>
            <a:endParaRPr lang="en-GB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19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2"/>
          </p:nvPr>
        </p:nvSpPr>
        <p:spPr>
          <a:xfrm>
            <a:off x="660825" y="1067647"/>
            <a:ext cx="7924376" cy="755810"/>
          </a:xfrm>
        </p:spPr>
        <p:txBody>
          <a:bodyPr/>
          <a:lstStyle/>
          <a:p>
            <a:r>
              <a:rPr lang="fr-FR" dirty="0" smtClean="0"/>
              <a:t>Programme: </a:t>
            </a:r>
            <a:r>
              <a:rPr lang="fr-FR" dirty="0" err="1" smtClean="0"/>
              <a:t>impurity</a:t>
            </a:r>
            <a:r>
              <a:rPr lang="fr-FR" dirty="0" smtClean="0"/>
              <a:t> sources + </a:t>
            </a:r>
            <a:r>
              <a:rPr lang="fr-FR" dirty="0" err="1" smtClean="0"/>
              <a:t>increase</a:t>
            </a:r>
            <a:r>
              <a:rPr lang="fr-FR" dirty="0" smtClean="0"/>
              <a:t> IC power</a:t>
            </a:r>
          </a:p>
          <a:p>
            <a:r>
              <a:rPr lang="fr-FR" dirty="0" err="1" smtClean="0"/>
              <a:t>Impurity</a:t>
            </a:r>
            <a:r>
              <a:rPr lang="fr-FR" dirty="0" smtClean="0"/>
              <a:t> production vs IC </a:t>
            </a:r>
            <a:r>
              <a:rPr lang="fr-FR" dirty="0" err="1" smtClean="0"/>
              <a:t>phasing</a:t>
            </a:r>
            <a:r>
              <a:rPr lang="fr-FR" dirty="0" smtClean="0"/>
              <a:t> 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2301872" y="3788439"/>
            <a:ext cx="3538096" cy="995680"/>
          </a:xfrm>
          <a:custGeom>
            <a:avLst/>
            <a:gdLst>
              <a:gd name="connsiteX0" fmla="*/ 0 w 573742"/>
              <a:gd name="connsiteY0" fmla="*/ 0 h 995082"/>
              <a:gd name="connsiteX1" fmla="*/ 573742 w 573742"/>
              <a:gd name="connsiteY1" fmla="*/ 0 h 995082"/>
              <a:gd name="connsiteX2" fmla="*/ 573742 w 573742"/>
              <a:gd name="connsiteY2" fmla="*/ 995082 h 995082"/>
              <a:gd name="connsiteX3" fmla="*/ 0 w 573742"/>
              <a:gd name="connsiteY3" fmla="*/ 995082 h 995082"/>
              <a:gd name="connsiteX4" fmla="*/ 0 w 573742"/>
              <a:gd name="connsiteY4" fmla="*/ 0 h 995082"/>
              <a:gd name="connsiteX0" fmla="*/ 2689 w 576431"/>
              <a:gd name="connsiteY0" fmla="*/ 0 h 995082"/>
              <a:gd name="connsiteX1" fmla="*/ 576431 w 576431"/>
              <a:gd name="connsiteY1" fmla="*/ 0 h 995082"/>
              <a:gd name="connsiteX2" fmla="*/ 576431 w 576431"/>
              <a:gd name="connsiteY2" fmla="*/ 995082 h 995082"/>
              <a:gd name="connsiteX3" fmla="*/ 2689 w 576431"/>
              <a:gd name="connsiteY3" fmla="*/ 995082 h 995082"/>
              <a:gd name="connsiteX4" fmla="*/ 0 w 576431"/>
              <a:gd name="connsiteY4" fmla="*/ 572172 h 995082"/>
              <a:gd name="connsiteX5" fmla="*/ 2689 w 576431"/>
              <a:gd name="connsiteY5" fmla="*/ 0 h 995082"/>
              <a:gd name="connsiteX0" fmla="*/ 2689 w 576431"/>
              <a:gd name="connsiteY0" fmla="*/ 3138 h 998220"/>
              <a:gd name="connsiteX1" fmla="*/ 175261 w 576431"/>
              <a:gd name="connsiteY1" fmla="*/ 0 h 998220"/>
              <a:gd name="connsiteX2" fmla="*/ 576431 w 576431"/>
              <a:gd name="connsiteY2" fmla="*/ 3138 h 998220"/>
              <a:gd name="connsiteX3" fmla="*/ 576431 w 576431"/>
              <a:gd name="connsiteY3" fmla="*/ 998220 h 998220"/>
              <a:gd name="connsiteX4" fmla="*/ 2689 w 576431"/>
              <a:gd name="connsiteY4" fmla="*/ 998220 h 998220"/>
              <a:gd name="connsiteX5" fmla="*/ 0 w 576431"/>
              <a:gd name="connsiteY5" fmla="*/ 575310 h 998220"/>
              <a:gd name="connsiteX6" fmla="*/ 2689 w 576431"/>
              <a:gd name="connsiteY6" fmla="*/ 3138 h 998220"/>
              <a:gd name="connsiteX0" fmla="*/ 2689 w 576431"/>
              <a:gd name="connsiteY0" fmla="*/ 83505 h 1078587"/>
              <a:gd name="connsiteX1" fmla="*/ 45721 w 576431"/>
              <a:gd name="connsiteY1" fmla="*/ 357 h 1078587"/>
              <a:gd name="connsiteX2" fmla="*/ 175261 w 576431"/>
              <a:gd name="connsiteY2" fmla="*/ 80367 h 1078587"/>
              <a:gd name="connsiteX3" fmla="*/ 576431 w 576431"/>
              <a:gd name="connsiteY3" fmla="*/ 83505 h 1078587"/>
              <a:gd name="connsiteX4" fmla="*/ 576431 w 576431"/>
              <a:gd name="connsiteY4" fmla="*/ 1078587 h 1078587"/>
              <a:gd name="connsiteX5" fmla="*/ 2689 w 576431"/>
              <a:gd name="connsiteY5" fmla="*/ 1078587 h 1078587"/>
              <a:gd name="connsiteX6" fmla="*/ 0 w 576431"/>
              <a:gd name="connsiteY6" fmla="*/ 655677 h 1078587"/>
              <a:gd name="connsiteX7" fmla="*/ 2689 w 576431"/>
              <a:gd name="connsiteY7" fmla="*/ 83505 h 1078587"/>
              <a:gd name="connsiteX0" fmla="*/ 2689 w 576431"/>
              <a:gd name="connsiteY0" fmla="*/ 43445 h 1038527"/>
              <a:gd name="connsiteX1" fmla="*/ 175261 w 576431"/>
              <a:gd name="connsiteY1" fmla="*/ 40307 h 1038527"/>
              <a:gd name="connsiteX2" fmla="*/ 576431 w 576431"/>
              <a:gd name="connsiteY2" fmla="*/ 43445 h 1038527"/>
              <a:gd name="connsiteX3" fmla="*/ 576431 w 576431"/>
              <a:gd name="connsiteY3" fmla="*/ 1038527 h 1038527"/>
              <a:gd name="connsiteX4" fmla="*/ 2689 w 576431"/>
              <a:gd name="connsiteY4" fmla="*/ 1038527 h 1038527"/>
              <a:gd name="connsiteX5" fmla="*/ 0 w 576431"/>
              <a:gd name="connsiteY5" fmla="*/ 615617 h 1038527"/>
              <a:gd name="connsiteX6" fmla="*/ 2689 w 576431"/>
              <a:gd name="connsiteY6" fmla="*/ 43445 h 1038527"/>
              <a:gd name="connsiteX0" fmla="*/ 0 w 576431"/>
              <a:gd name="connsiteY0" fmla="*/ 575310 h 998220"/>
              <a:gd name="connsiteX1" fmla="*/ 175261 w 576431"/>
              <a:gd name="connsiteY1" fmla="*/ 0 h 998220"/>
              <a:gd name="connsiteX2" fmla="*/ 576431 w 576431"/>
              <a:gd name="connsiteY2" fmla="*/ 3138 h 998220"/>
              <a:gd name="connsiteX3" fmla="*/ 576431 w 576431"/>
              <a:gd name="connsiteY3" fmla="*/ 998220 h 998220"/>
              <a:gd name="connsiteX4" fmla="*/ 2689 w 576431"/>
              <a:gd name="connsiteY4" fmla="*/ 998220 h 998220"/>
              <a:gd name="connsiteX5" fmla="*/ 0 w 576431"/>
              <a:gd name="connsiteY5" fmla="*/ 575310 h 998220"/>
              <a:gd name="connsiteX0" fmla="*/ 0 w 576431"/>
              <a:gd name="connsiteY0" fmla="*/ 575311 h 998221"/>
              <a:gd name="connsiteX1" fmla="*/ 175261 w 576431"/>
              <a:gd name="connsiteY1" fmla="*/ 1 h 998221"/>
              <a:gd name="connsiteX2" fmla="*/ 576431 w 576431"/>
              <a:gd name="connsiteY2" fmla="*/ 3139 h 998221"/>
              <a:gd name="connsiteX3" fmla="*/ 576431 w 576431"/>
              <a:gd name="connsiteY3" fmla="*/ 998221 h 998221"/>
              <a:gd name="connsiteX4" fmla="*/ 2689 w 576431"/>
              <a:gd name="connsiteY4" fmla="*/ 998221 h 998221"/>
              <a:gd name="connsiteX5" fmla="*/ 0 w 576431"/>
              <a:gd name="connsiteY5" fmla="*/ 575311 h 998221"/>
              <a:gd name="connsiteX0" fmla="*/ 0 w 576431"/>
              <a:gd name="connsiteY0" fmla="*/ 621684 h 1044594"/>
              <a:gd name="connsiteX1" fmla="*/ 175261 w 576431"/>
              <a:gd name="connsiteY1" fmla="*/ 46374 h 1044594"/>
              <a:gd name="connsiteX2" fmla="*/ 576431 w 576431"/>
              <a:gd name="connsiteY2" fmla="*/ 49512 h 1044594"/>
              <a:gd name="connsiteX3" fmla="*/ 576431 w 576431"/>
              <a:gd name="connsiteY3" fmla="*/ 1044594 h 1044594"/>
              <a:gd name="connsiteX4" fmla="*/ 2689 w 576431"/>
              <a:gd name="connsiteY4" fmla="*/ 1044594 h 1044594"/>
              <a:gd name="connsiteX5" fmla="*/ 0 w 576431"/>
              <a:gd name="connsiteY5" fmla="*/ 621684 h 1044594"/>
              <a:gd name="connsiteX0" fmla="*/ 0 w 576431"/>
              <a:gd name="connsiteY0" fmla="*/ 621684 h 1044594"/>
              <a:gd name="connsiteX1" fmla="*/ 175261 w 576431"/>
              <a:gd name="connsiteY1" fmla="*/ 46374 h 1044594"/>
              <a:gd name="connsiteX2" fmla="*/ 576431 w 576431"/>
              <a:gd name="connsiteY2" fmla="*/ 49512 h 1044594"/>
              <a:gd name="connsiteX3" fmla="*/ 576431 w 576431"/>
              <a:gd name="connsiteY3" fmla="*/ 1044594 h 1044594"/>
              <a:gd name="connsiteX4" fmla="*/ 2689 w 576431"/>
              <a:gd name="connsiteY4" fmla="*/ 1044594 h 1044594"/>
              <a:gd name="connsiteX5" fmla="*/ 0 w 576431"/>
              <a:gd name="connsiteY5" fmla="*/ 621684 h 1044594"/>
              <a:gd name="connsiteX0" fmla="*/ 0 w 576431"/>
              <a:gd name="connsiteY0" fmla="*/ 575310 h 998220"/>
              <a:gd name="connsiteX1" fmla="*/ 175261 w 576431"/>
              <a:gd name="connsiteY1" fmla="*/ 0 h 998220"/>
              <a:gd name="connsiteX2" fmla="*/ 576431 w 576431"/>
              <a:gd name="connsiteY2" fmla="*/ 3138 h 998220"/>
              <a:gd name="connsiteX3" fmla="*/ 576431 w 576431"/>
              <a:gd name="connsiteY3" fmla="*/ 998220 h 998220"/>
              <a:gd name="connsiteX4" fmla="*/ 2689 w 576431"/>
              <a:gd name="connsiteY4" fmla="*/ 998220 h 998220"/>
              <a:gd name="connsiteX5" fmla="*/ 0 w 576431"/>
              <a:gd name="connsiteY5" fmla="*/ 575310 h 998220"/>
              <a:gd name="connsiteX0" fmla="*/ 0 w 576431"/>
              <a:gd name="connsiteY0" fmla="*/ 575310 h 998220"/>
              <a:gd name="connsiteX1" fmla="*/ 175261 w 576431"/>
              <a:gd name="connsiteY1" fmla="*/ 0 h 998220"/>
              <a:gd name="connsiteX2" fmla="*/ 576431 w 576431"/>
              <a:gd name="connsiteY2" fmla="*/ 3138 h 998220"/>
              <a:gd name="connsiteX3" fmla="*/ 576431 w 576431"/>
              <a:gd name="connsiteY3" fmla="*/ 998220 h 998220"/>
              <a:gd name="connsiteX4" fmla="*/ 2689 w 576431"/>
              <a:gd name="connsiteY4" fmla="*/ 998220 h 998220"/>
              <a:gd name="connsiteX5" fmla="*/ 0 w 576431"/>
              <a:gd name="connsiteY5" fmla="*/ 575310 h 998220"/>
              <a:gd name="connsiteX0" fmla="*/ 0 w 576431"/>
              <a:gd name="connsiteY0" fmla="*/ 575310 h 998220"/>
              <a:gd name="connsiteX1" fmla="*/ 40641 w 576431"/>
              <a:gd name="connsiteY1" fmla="*/ 414021 h 998220"/>
              <a:gd name="connsiteX2" fmla="*/ 175261 w 576431"/>
              <a:gd name="connsiteY2" fmla="*/ 0 h 998220"/>
              <a:gd name="connsiteX3" fmla="*/ 576431 w 576431"/>
              <a:gd name="connsiteY3" fmla="*/ 3138 h 998220"/>
              <a:gd name="connsiteX4" fmla="*/ 576431 w 576431"/>
              <a:gd name="connsiteY4" fmla="*/ 998220 h 998220"/>
              <a:gd name="connsiteX5" fmla="*/ 2689 w 576431"/>
              <a:gd name="connsiteY5" fmla="*/ 998220 h 998220"/>
              <a:gd name="connsiteX6" fmla="*/ 0 w 576431"/>
              <a:gd name="connsiteY6" fmla="*/ 575310 h 998220"/>
              <a:gd name="connsiteX0" fmla="*/ 0 w 576431"/>
              <a:gd name="connsiteY0" fmla="*/ 575310 h 998220"/>
              <a:gd name="connsiteX1" fmla="*/ 81281 w 576431"/>
              <a:gd name="connsiteY1" fmla="*/ 571501 h 998220"/>
              <a:gd name="connsiteX2" fmla="*/ 175261 w 576431"/>
              <a:gd name="connsiteY2" fmla="*/ 0 h 998220"/>
              <a:gd name="connsiteX3" fmla="*/ 576431 w 576431"/>
              <a:gd name="connsiteY3" fmla="*/ 3138 h 998220"/>
              <a:gd name="connsiteX4" fmla="*/ 576431 w 576431"/>
              <a:gd name="connsiteY4" fmla="*/ 998220 h 998220"/>
              <a:gd name="connsiteX5" fmla="*/ 2689 w 576431"/>
              <a:gd name="connsiteY5" fmla="*/ 998220 h 998220"/>
              <a:gd name="connsiteX6" fmla="*/ 0 w 576431"/>
              <a:gd name="connsiteY6" fmla="*/ 575310 h 998220"/>
              <a:gd name="connsiteX0" fmla="*/ 0 w 576431"/>
              <a:gd name="connsiteY0" fmla="*/ 575310 h 998220"/>
              <a:gd name="connsiteX1" fmla="*/ 81281 w 576431"/>
              <a:gd name="connsiteY1" fmla="*/ 571501 h 998220"/>
              <a:gd name="connsiteX2" fmla="*/ 307341 w 576431"/>
              <a:gd name="connsiteY2" fmla="*/ 0 h 998220"/>
              <a:gd name="connsiteX3" fmla="*/ 576431 w 576431"/>
              <a:gd name="connsiteY3" fmla="*/ 3138 h 998220"/>
              <a:gd name="connsiteX4" fmla="*/ 576431 w 576431"/>
              <a:gd name="connsiteY4" fmla="*/ 998220 h 998220"/>
              <a:gd name="connsiteX5" fmla="*/ 2689 w 576431"/>
              <a:gd name="connsiteY5" fmla="*/ 998220 h 998220"/>
              <a:gd name="connsiteX6" fmla="*/ 0 w 576431"/>
              <a:gd name="connsiteY6" fmla="*/ 575310 h 998220"/>
              <a:gd name="connsiteX0" fmla="*/ 0 w 576431"/>
              <a:gd name="connsiteY0" fmla="*/ 575310 h 998220"/>
              <a:gd name="connsiteX1" fmla="*/ 121921 w 576431"/>
              <a:gd name="connsiteY1" fmla="*/ 571501 h 998220"/>
              <a:gd name="connsiteX2" fmla="*/ 307341 w 576431"/>
              <a:gd name="connsiteY2" fmla="*/ 0 h 998220"/>
              <a:gd name="connsiteX3" fmla="*/ 576431 w 576431"/>
              <a:gd name="connsiteY3" fmla="*/ 3138 h 998220"/>
              <a:gd name="connsiteX4" fmla="*/ 576431 w 576431"/>
              <a:gd name="connsiteY4" fmla="*/ 998220 h 998220"/>
              <a:gd name="connsiteX5" fmla="*/ 2689 w 576431"/>
              <a:gd name="connsiteY5" fmla="*/ 998220 h 998220"/>
              <a:gd name="connsiteX6" fmla="*/ 0 w 576431"/>
              <a:gd name="connsiteY6" fmla="*/ 575310 h 998220"/>
              <a:gd name="connsiteX0" fmla="*/ 0 w 576431"/>
              <a:gd name="connsiteY0" fmla="*/ 575310 h 998220"/>
              <a:gd name="connsiteX1" fmla="*/ 121921 w 576431"/>
              <a:gd name="connsiteY1" fmla="*/ 571501 h 998220"/>
              <a:gd name="connsiteX2" fmla="*/ 307341 w 576431"/>
              <a:gd name="connsiteY2" fmla="*/ 0 h 998220"/>
              <a:gd name="connsiteX3" fmla="*/ 576431 w 576431"/>
              <a:gd name="connsiteY3" fmla="*/ 3138 h 998220"/>
              <a:gd name="connsiteX4" fmla="*/ 576431 w 576431"/>
              <a:gd name="connsiteY4" fmla="*/ 998220 h 998220"/>
              <a:gd name="connsiteX5" fmla="*/ 2689 w 576431"/>
              <a:gd name="connsiteY5" fmla="*/ 998220 h 998220"/>
              <a:gd name="connsiteX6" fmla="*/ 0 w 576431"/>
              <a:gd name="connsiteY6" fmla="*/ 575310 h 998220"/>
              <a:gd name="connsiteX0" fmla="*/ 0 w 576431"/>
              <a:gd name="connsiteY0" fmla="*/ 575310 h 998220"/>
              <a:gd name="connsiteX1" fmla="*/ 121921 w 576431"/>
              <a:gd name="connsiteY1" fmla="*/ 571501 h 998220"/>
              <a:gd name="connsiteX2" fmla="*/ 307341 w 576431"/>
              <a:gd name="connsiteY2" fmla="*/ 0 h 998220"/>
              <a:gd name="connsiteX3" fmla="*/ 576431 w 576431"/>
              <a:gd name="connsiteY3" fmla="*/ 3138 h 998220"/>
              <a:gd name="connsiteX4" fmla="*/ 576431 w 576431"/>
              <a:gd name="connsiteY4" fmla="*/ 998220 h 998220"/>
              <a:gd name="connsiteX5" fmla="*/ 2689 w 576431"/>
              <a:gd name="connsiteY5" fmla="*/ 998220 h 998220"/>
              <a:gd name="connsiteX6" fmla="*/ 0 w 576431"/>
              <a:gd name="connsiteY6" fmla="*/ 575310 h 998220"/>
              <a:gd name="connsiteX0" fmla="*/ 0 w 576431"/>
              <a:gd name="connsiteY0" fmla="*/ 575310 h 998220"/>
              <a:gd name="connsiteX1" fmla="*/ 121921 w 576431"/>
              <a:gd name="connsiteY1" fmla="*/ 571501 h 998220"/>
              <a:gd name="connsiteX2" fmla="*/ 307341 w 576431"/>
              <a:gd name="connsiteY2" fmla="*/ 0 h 998220"/>
              <a:gd name="connsiteX3" fmla="*/ 576431 w 576431"/>
              <a:gd name="connsiteY3" fmla="*/ 3138 h 998220"/>
              <a:gd name="connsiteX4" fmla="*/ 576431 w 576431"/>
              <a:gd name="connsiteY4" fmla="*/ 998220 h 998220"/>
              <a:gd name="connsiteX5" fmla="*/ 2689 w 576431"/>
              <a:gd name="connsiteY5" fmla="*/ 998220 h 998220"/>
              <a:gd name="connsiteX6" fmla="*/ 0 w 576431"/>
              <a:gd name="connsiteY6" fmla="*/ 575310 h 998220"/>
              <a:gd name="connsiteX0" fmla="*/ 0 w 576431"/>
              <a:gd name="connsiteY0" fmla="*/ 575310 h 998220"/>
              <a:gd name="connsiteX1" fmla="*/ 127636 w 576431"/>
              <a:gd name="connsiteY1" fmla="*/ 577216 h 998220"/>
              <a:gd name="connsiteX2" fmla="*/ 307341 w 576431"/>
              <a:gd name="connsiteY2" fmla="*/ 0 h 998220"/>
              <a:gd name="connsiteX3" fmla="*/ 576431 w 576431"/>
              <a:gd name="connsiteY3" fmla="*/ 3138 h 998220"/>
              <a:gd name="connsiteX4" fmla="*/ 576431 w 576431"/>
              <a:gd name="connsiteY4" fmla="*/ 998220 h 998220"/>
              <a:gd name="connsiteX5" fmla="*/ 2689 w 576431"/>
              <a:gd name="connsiteY5" fmla="*/ 998220 h 998220"/>
              <a:gd name="connsiteX6" fmla="*/ 0 w 576431"/>
              <a:gd name="connsiteY6" fmla="*/ 575310 h 998220"/>
              <a:gd name="connsiteX0" fmla="*/ 0 w 576431"/>
              <a:gd name="connsiteY0" fmla="*/ 575310 h 998220"/>
              <a:gd name="connsiteX1" fmla="*/ 127636 w 576431"/>
              <a:gd name="connsiteY1" fmla="*/ 577216 h 998220"/>
              <a:gd name="connsiteX2" fmla="*/ 307341 w 576431"/>
              <a:gd name="connsiteY2" fmla="*/ 0 h 998220"/>
              <a:gd name="connsiteX3" fmla="*/ 576431 w 576431"/>
              <a:gd name="connsiteY3" fmla="*/ 3138 h 998220"/>
              <a:gd name="connsiteX4" fmla="*/ 576431 w 576431"/>
              <a:gd name="connsiteY4" fmla="*/ 998220 h 998220"/>
              <a:gd name="connsiteX5" fmla="*/ 2689 w 576431"/>
              <a:gd name="connsiteY5" fmla="*/ 998220 h 998220"/>
              <a:gd name="connsiteX6" fmla="*/ 0 w 576431"/>
              <a:gd name="connsiteY6" fmla="*/ 575310 h 998220"/>
              <a:gd name="connsiteX0" fmla="*/ 0 w 576431"/>
              <a:gd name="connsiteY0" fmla="*/ 575310 h 998220"/>
              <a:gd name="connsiteX1" fmla="*/ 127636 w 576431"/>
              <a:gd name="connsiteY1" fmla="*/ 577216 h 998220"/>
              <a:gd name="connsiteX2" fmla="*/ 307341 w 576431"/>
              <a:gd name="connsiteY2" fmla="*/ 0 h 998220"/>
              <a:gd name="connsiteX3" fmla="*/ 576431 w 576431"/>
              <a:gd name="connsiteY3" fmla="*/ 3138 h 998220"/>
              <a:gd name="connsiteX4" fmla="*/ 576431 w 576431"/>
              <a:gd name="connsiteY4" fmla="*/ 998220 h 998220"/>
              <a:gd name="connsiteX5" fmla="*/ 2689 w 576431"/>
              <a:gd name="connsiteY5" fmla="*/ 998220 h 998220"/>
              <a:gd name="connsiteX6" fmla="*/ 0 w 576431"/>
              <a:gd name="connsiteY6" fmla="*/ 575310 h 998220"/>
              <a:gd name="connsiteX0" fmla="*/ 0 w 576431"/>
              <a:gd name="connsiteY0" fmla="*/ 575310 h 998220"/>
              <a:gd name="connsiteX1" fmla="*/ 158116 w 576431"/>
              <a:gd name="connsiteY1" fmla="*/ 573406 h 998220"/>
              <a:gd name="connsiteX2" fmla="*/ 307341 w 576431"/>
              <a:gd name="connsiteY2" fmla="*/ 0 h 998220"/>
              <a:gd name="connsiteX3" fmla="*/ 576431 w 576431"/>
              <a:gd name="connsiteY3" fmla="*/ 3138 h 998220"/>
              <a:gd name="connsiteX4" fmla="*/ 576431 w 576431"/>
              <a:gd name="connsiteY4" fmla="*/ 998220 h 998220"/>
              <a:gd name="connsiteX5" fmla="*/ 2689 w 576431"/>
              <a:gd name="connsiteY5" fmla="*/ 998220 h 998220"/>
              <a:gd name="connsiteX6" fmla="*/ 0 w 576431"/>
              <a:gd name="connsiteY6" fmla="*/ 575310 h 998220"/>
              <a:gd name="connsiteX0" fmla="*/ 0 w 576431"/>
              <a:gd name="connsiteY0" fmla="*/ 575310 h 998220"/>
              <a:gd name="connsiteX1" fmla="*/ 148591 w 576431"/>
              <a:gd name="connsiteY1" fmla="*/ 577216 h 998220"/>
              <a:gd name="connsiteX2" fmla="*/ 307341 w 576431"/>
              <a:gd name="connsiteY2" fmla="*/ 0 h 998220"/>
              <a:gd name="connsiteX3" fmla="*/ 576431 w 576431"/>
              <a:gd name="connsiteY3" fmla="*/ 3138 h 998220"/>
              <a:gd name="connsiteX4" fmla="*/ 576431 w 576431"/>
              <a:gd name="connsiteY4" fmla="*/ 998220 h 998220"/>
              <a:gd name="connsiteX5" fmla="*/ 2689 w 576431"/>
              <a:gd name="connsiteY5" fmla="*/ 998220 h 998220"/>
              <a:gd name="connsiteX6" fmla="*/ 0 w 576431"/>
              <a:gd name="connsiteY6" fmla="*/ 575310 h 998220"/>
              <a:gd name="connsiteX0" fmla="*/ 0 w 576431"/>
              <a:gd name="connsiteY0" fmla="*/ 575310 h 998220"/>
              <a:gd name="connsiteX1" fmla="*/ 307341 w 576431"/>
              <a:gd name="connsiteY1" fmla="*/ 0 h 998220"/>
              <a:gd name="connsiteX2" fmla="*/ 576431 w 576431"/>
              <a:gd name="connsiteY2" fmla="*/ 3138 h 998220"/>
              <a:gd name="connsiteX3" fmla="*/ 576431 w 576431"/>
              <a:gd name="connsiteY3" fmla="*/ 998220 h 998220"/>
              <a:gd name="connsiteX4" fmla="*/ 2689 w 576431"/>
              <a:gd name="connsiteY4" fmla="*/ 998220 h 998220"/>
              <a:gd name="connsiteX5" fmla="*/ 0 w 576431"/>
              <a:gd name="connsiteY5" fmla="*/ 575310 h 998220"/>
              <a:gd name="connsiteX0" fmla="*/ 41986 w 618417"/>
              <a:gd name="connsiteY0" fmla="*/ 572770 h 995680"/>
              <a:gd name="connsiteX1" fmla="*/ 31816 w 618417"/>
              <a:gd name="connsiteY1" fmla="*/ 0 h 995680"/>
              <a:gd name="connsiteX2" fmla="*/ 618417 w 618417"/>
              <a:gd name="connsiteY2" fmla="*/ 598 h 995680"/>
              <a:gd name="connsiteX3" fmla="*/ 618417 w 618417"/>
              <a:gd name="connsiteY3" fmla="*/ 995680 h 995680"/>
              <a:gd name="connsiteX4" fmla="*/ 44675 w 618417"/>
              <a:gd name="connsiteY4" fmla="*/ 995680 h 995680"/>
              <a:gd name="connsiteX5" fmla="*/ 41986 w 618417"/>
              <a:gd name="connsiteY5" fmla="*/ 572770 h 995680"/>
              <a:gd name="connsiteX0" fmla="*/ 10199 w 586630"/>
              <a:gd name="connsiteY0" fmla="*/ 572770 h 995680"/>
              <a:gd name="connsiteX1" fmla="*/ 29 w 586630"/>
              <a:gd name="connsiteY1" fmla="*/ 0 h 995680"/>
              <a:gd name="connsiteX2" fmla="*/ 586630 w 586630"/>
              <a:gd name="connsiteY2" fmla="*/ 598 h 995680"/>
              <a:gd name="connsiteX3" fmla="*/ 586630 w 586630"/>
              <a:gd name="connsiteY3" fmla="*/ 995680 h 995680"/>
              <a:gd name="connsiteX4" fmla="*/ 12888 w 586630"/>
              <a:gd name="connsiteY4" fmla="*/ 995680 h 995680"/>
              <a:gd name="connsiteX5" fmla="*/ 10199 w 586630"/>
              <a:gd name="connsiteY5" fmla="*/ 572770 h 995680"/>
              <a:gd name="connsiteX0" fmla="*/ 10311 w 586742"/>
              <a:gd name="connsiteY0" fmla="*/ 572770 h 995680"/>
              <a:gd name="connsiteX1" fmla="*/ 141 w 586742"/>
              <a:gd name="connsiteY1" fmla="*/ 0 h 995680"/>
              <a:gd name="connsiteX2" fmla="*/ 586742 w 586742"/>
              <a:gd name="connsiteY2" fmla="*/ 598 h 995680"/>
              <a:gd name="connsiteX3" fmla="*/ 586742 w 586742"/>
              <a:gd name="connsiteY3" fmla="*/ 995680 h 995680"/>
              <a:gd name="connsiteX4" fmla="*/ 13000 w 586742"/>
              <a:gd name="connsiteY4" fmla="*/ 995680 h 995680"/>
              <a:gd name="connsiteX5" fmla="*/ 10311 w 586742"/>
              <a:gd name="connsiteY5" fmla="*/ 572770 h 995680"/>
              <a:gd name="connsiteX0" fmla="*/ 12145 w 588576"/>
              <a:gd name="connsiteY0" fmla="*/ 572770 h 995680"/>
              <a:gd name="connsiteX1" fmla="*/ 1975 w 588576"/>
              <a:gd name="connsiteY1" fmla="*/ 0 h 995680"/>
              <a:gd name="connsiteX2" fmla="*/ 588576 w 588576"/>
              <a:gd name="connsiteY2" fmla="*/ 598 h 995680"/>
              <a:gd name="connsiteX3" fmla="*/ 588576 w 588576"/>
              <a:gd name="connsiteY3" fmla="*/ 995680 h 995680"/>
              <a:gd name="connsiteX4" fmla="*/ 41 w 588576"/>
              <a:gd name="connsiteY4" fmla="*/ 995680 h 995680"/>
              <a:gd name="connsiteX5" fmla="*/ 12145 w 588576"/>
              <a:gd name="connsiteY5" fmla="*/ 572770 h 995680"/>
              <a:gd name="connsiteX0" fmla="*/ 890 w 588733"/>
              <a:gd name="connsiteY0" fmla="*/ 554990 h 995680"/>
              <a:gd name="connsiteX1" fmla="*/ 2132 w 588733"/>
              <a:gd name="connsiteY1" fmla="*/ 0 h 995680"/>
              <a:gd name="connsiteX2" fmla="*/ 588733 w 588733"/>
              <a:gd name="connsiteY2" fmla="*/ 598 h 995680"/>
              <a:gd name="connsiteX3" fmla="*/ 588733 w 588733"/>
              <a:gd name="connsiteY3" fmla="*/ 995680 h 995680"/>
              <a:gd name="connsiteX4" fmla="*/ 198 w 588733"/>
              <a:gd name="connsiteY4" fmla="*/ 995680 h 995680"/>
              <a:gd name="connsiteX5" fmla="*/ 890 w 588733"/>
              <a:gd name="connsiteY5" fmla="*/ 554990 h 99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8733" h="995680">
                <a:moveTo>
                  <a:pt x="890" y="554990"/>
                </a:moveTo>
                <a:cubicBezTo>
                  <a:pt x="766" y="403860"/>
                  <a:pt x="586" y="196962"/>
                  <a:pt x="2132" y="0"/>
                </a:cubicBezTo>
                <a:lnTo>
                  <a:pt x="588733" y="598"/>
                </a:lnTo>
                <a:lnTo>
                  <a:pt x="588733" y="995680"/>
                </a:lnTo>
                <a:lnTo>
                  <a:pt x="198" y="995680"/>
                </a:lnTo>
                <a:cubicBezTo>
                  <a:pt x="-698" y="854710"/>
                  <a:pt x="1786" y="695960"/>
                  <a:pt x="890" y="55499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Q2</a:t>
            </a:r>
            <a:endParaRPr lang="en-GB" dirty="0"/>
          </a:p>
        </p:txBody>
      </p:sp>
      <p:cxnSp>
        <p:nvCxnSpPr>
          <p:cNvPr id="6" name="Connecteur droit avec flèche 5"/>
          <p:cNvCxnSpPr/>
          <p:nvPr/>
        </p:nvCxnSpPr>
        <p:spPr>
          <a:xfrm>
            <a:off x="1859280" y="4803189"/>
            <a:ext cx="435326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6106757" y="2262721"/>
            <a:ext cx="2720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800" dirty="0" err="1" smtClean="0">
                <a:solidFill>
                  <a:schemeClr val="accent3"/>
                </a:solidFill>
              </a:rPr>
              <a:t>Ip</a:t>
            </a:r>
            <a:r>
              <a:rPr lang="fr-FR" sz="1800" dirty="0" smtClean="0">
                <a:solidFill>
                  <a:schemeClr val="accent3"/>
                </a:solidFill>
              </a:rPr>
              <a:t>, </a:t>
            </a:r>
            <a:r>
              <a:rPr lang="fr-FR" sz="1800" dirty="0" err="1" smtClean="0">
                <a:solidFill>
                  <a:schemeClr val="accent3"/>
                </a:solidFill>
              </a:rPr>
              <a:t>nl</a:t>
            </a:r>
            <a:r>
              <a:rPr lang="fr-FR" sz="1800" dirty="0" smtClean="0">
                <a:solidFill>
                  <a:schemeClr val="accent3"/>
                </a:solidFill>
              </a:rPr>
              <a:t> constant 500kA/4-4.5</a:t>
            </a:r>
            <a:endParaRPr lang="en-GB" sz="1800" dirty="0">
              <a:solidFill>
                <a:schemeClr val="accent3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6555091" y="4101613"/>
            <a:ext cx="2397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800" dirty="0" smtClean="0"/>
              <a:t>1 choc</a:t>
            </a:r>
            <a:endParaRPr lang="en-GB" sz="1800" dirty="0"/>
          </a:p>
        </p:txBody>
      </p:sp>
      <p:sp>
        <p:nvSpPr>
          <p:cNvPr id="21" name="ZoneTexte 20"/>
          <p:cNvSpPr txBox="1"/>
          <p:nvPr/>
        </p:nvSpPr>
        <p:spPr>
          <a:xfrm>
            <a:off x="1" y="3623054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800" dirty="0" smtClean="0"/>
              <a:t>700 kW</a:t>
            </a:r>
            <a:endParaRPr lang="en-GB" sz="1800" dirty="0"/>
          </a:p>
        </p:txBody>
      </p:sp>
      <p:sp>
        <p:nvSpPr>
          <p:cNvPr id="34" name="Ellipse 33"/>
          <p:cNvSpPr/>
          <p:nvPr/>
        </p:nvSpPr>
        <p:spPr>
          <a:xfrm>
            <a:off x="242047" y="2100207"/>
            <a:ext cx="376518" cy="347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3</a:t>
            </a:r>
            <a:endParaRPr lang="en-GB" dirty="0"/>
          </a:p>
        </p:txBody>
      </p:sp>
      <p:sp>
        <p:nvSpPr>
          <p:cNvPr id="8" name="Forme libre 7"/>
          <p:cNvSpPr/>
          <p:nvPr/>
        </p:nvSpPr>
        <p:spPr>
          <a:xfrm>
            <a:off x="2365248" y="2848647"/>
            <a:ext cx="3432048" cy="676656"/>
          </a:xfrm>
          <a:custGeom>
            <a:avLst/>
            <a:gdLst>
              <a:gd name="connsiteX0" fmla="*/ 0 w 1615440"/>
              <a:gd name="connsiteY0" fmla="*/ 0 h 670560"/>
              <a:gd name="connsiteX1" fmla="*/ 542544 w 1615440"/>
              <a:gd name="connsiteY1" fmla="*/ 0 h 670560"/>
              <a:gd name="connsiteX2" fmla="*/ 1213104 w 1615440"/>
              <a:gd name="connsiteY2" fmla="*/ 670560 h 670560"/>
              <a:gd name="connsiteX3" fmla="*/ 1615440 w 1615440"/>
              <a:gd name="connsiteY3" fmla="*/ 670560 h 670560"/>
              <a:gd name="connsiteX0" fmla="*/ 0 w 1615440"/>
              <a:gd name="connsiteY0" fmla="*/ 6096 h 676656"/>
              <a:gd name="connsiteX1" fmla="*/ 232655 w 1615440"/>
              <a:gd name="connsiteY1" fmla="*/ 0 h 676656"/>
              <a:gd name="connsiteX2" fmla="*/ 1213104 w 1615440"/>
              <a:gd name="connsiteY2" fmla="*/ 676656 h 676656"/>
              <a:gd name="connsiteX3" fmla="*/ 1615440 w 1615440"/>
              <a:gd name="connsiteY3" fmla="*/ 676656 h 676656"/>
              <a:gd name="connsiteX0" fmla="*/ 0 w 1615440"/>
              <a:gd name="connsiteY0" fmla="*/ 6096 h 676656"/>
              <a:gd name="connsiteX1" fmla="*/ 232655 w 1615440"/>
              <a:gd name="connsiteY1" fmla="*/ 0 h 676656"/>
              <a:gd name="connsiteX2" fmla="*/ 1213104 w 1615440"/>
              <a:gd name="connsiteY2" fmla="*/ 676656 h 676656"/>
              <a:gd name="connsiteX3" fmla="*/ 1420325 w 1615440"/>
              <a:gd name="connsiteY3" fmla="*/ 676656 h 676656"/>
              <a:gd name="connsiteX4" fmla="*/ 1615440 w 1615440"/>
              <a:gd name="connsiteY4" fmla="*/ 676656 h 676656"/>
              <a:gd name="connsiteX0" fmla="*/ 0 w 1615440"/>
              <a:gd name="connsiteY0" fmla="*/ 6096 h 676656"/>
              <a:gd name="connsiteX1" fmla="*/ 232655 w 1615440"/>
              <a:gd name="connsiteY1" fmla="*/ 0 h 676656"/>
              <a:gd name="connsiteX2" fmla="*/ 1420325 w 1615440"/>
              <a:gd name="connsiteY2" fmla="*/ 676656 h 676656"/>
              <a:gd name="connsiteX3" fmla="*/ 1615440 w 1615440"/>
              <a:gd name="connsiteY3" fmla="*/ 676656 h 676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5440" h="676656">
                <a:moveTo>
                  <a:pt x="0" y="6096"/>
                </a:moveTo>
                <a:lnTo>
                  <a:pt x="232655" y="0"/>
                </a:lnTo>
                <a:lnTo>
                  <a:pt x="1420325" y="676656"/>
                </a:lnTo>
                <a:lnTo>
                  <a:pt x="1615440" y="676656"/>
                </a:lnTo>
              </a:path>
            </a:pathLst>
          </a:custGeom>
          <a:noFill/>
          <a:ln w="38100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ZoneTexte 65"/>
          <p:cNvSpPr txBox="1"/>
          <p:nvPr/>
        </p:nvSpPr>
        <p:spPr>
          <a:xfrm>
            <a:off x="6212541" y="3002309"/>
            <a:ext cx="2397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800" dirty="0" smtClean="0"/>
              <a:t>Phase </a:t>
            </a:r>
            <a:endParaRPr lang="en-GB" sz="1800" dirty="0"/>
          </a:p>
        </p:txBody>
      </p:sp>
      <p:sp>
        <p:nvSpPr>
          <p:cNvPr id="67" name="ZoneTexte 66"/>
          <p:cNvSpPr txBox="1"/>
          <p:nvPr/>
        </p:nvSpPr>
        <p:spPr>
          <a:xfrm>
            <a:off x="1916246" y="2479315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800" dirty="0" smtClean="0"/>
              <a:t>180 °</a:t>
            </a:r>
            <a:endParaRPr lang="en-GB" sz="1800" dirty="0"/>
          </a:p>
        </p:txBody>
      </p:sp>
      <p:sp>
        <p:nvSpPr>
          <p:cNvPr id="68" name="ZoneTexte 67"/>
          <p:cNvSpPr txBox="1"/>
          <p:nvPr/>
        </p:nvSpPr>
        <p:spPr>
          <a:xfrm>
            <a:off x="5276666" y="3155523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800" dirty="0"/>
              <a:t> </a:t>
            </a:r>
            <a:r>
              <a:rPr lang="fr-FR" sz="1800" dirty="0" smtClean="0"/>
              <a:t>0 °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585485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2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845677" y="4801464"/>
            <a:ext cx="1604435" cy="249299"/>
          </a:xfrm>
        </p:spPr>
        <p:txBody>
          <a:bodyPr/>
          <a:lstStyle/>
          <a:p>
            <a:r>
              <a:rPr lang="fr-FR" dirty="0" smtClean="0"/>
              <a:t>Mardi 17/09</a:t>
            </a:r>
            <a:endParaRPr lang="en-GB" dirty="0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7726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20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4049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Mardi 17/09/2019 – 16h30-18h30</a:t>
            </a:r>
            <a:endParaRPr lang="en-GB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3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2"/>
          </p:nvPr>
        </p:nvSpPr>
        <p:spPr>
          <a:xfrm>
            <a:off x="660825" y="753035"/>
            <a:ext cx="7924376" cy="755810"/>
          </a:xfrm>
        </p:spPr>
        <p:txBody>
          <a:bodyPr/>
          <a:lstStyle/>
          <a:p>
            <a:r>
              <a:rPr lang="fr-FR" dirty="0"/>
              <a:t>Modification de la calibration de 3 sondes de tension de </a:t>
            </a:r>
            <a:r>
              <a:rPr lang="fr-FR" dirty="0" smtClean="0"/>
              <a:t>Q2</a:t>
            </a:r>
          </a:p>
          <a:p>
            <a:r>
              <a:rPr lang="fr-FR" dirty="0" smtClean="0"/>
              <a:t>Tests sur le contrôle de phase de Q1 + données sur les sources</a:t>
            </a:r>
            <a:endParaRPr lang="en-GB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76" y="1422478"/>
            <a:ext cx="8969618" cy="3381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54481"/>
              </p:ext>
            </p:extLst>
          </p:nvPr>
        </p:nvGraphicFramePr>
        <p:xfrm>
          <a:off x="107504" y="1760660"/>
          <a:ext cx="8889009" cy="4881999"/>
        </p:xfrm>
        <a:graphic>
          <a:graphicData uri="http://schemas.openxmlformats.org/drawingml/2006/table">
            <a:tbl>
              <a:tblPr/>
              <a:tblGrid>
                <a:gridCol w="446249"/>
                <a:gridCol w="446249"/>
                <a:gridCol w="446249"/>
                <a:gridCol w="446249"/>
                <a:gridCol w="446249"/>
                <a:gridCol w="1885766"/>
                <a:gridCol w="2677501"/>
                <a:gridCol w="2094497"/>
              </a:tblGrid>
              <a:tr h="327879">
                <a:tc>
                  <a:txBody>
                    <a:bodyPr/>
                    <a:lstStyle/>
                    <a:p>
                      <a:pPr algn="ctr" fontAlgn="ctr"/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901" marR="1901" marT="19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901" marR="1901" marT="19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901" marR="1901" marT="19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901" marR="1901" marT="19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901" marR="1901" marT="19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Equilibre et scenario proche du 54719</a:t>
                      </a:r>
                    </a:p>
                  </a:txBody>
                  <a:tcPr marL="1901" marR="1901" marT="19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retour du controleur de Q1, mais pas celui de Q4…</a:t>
                      </a:r>
                    </a:p>
                  </a:txBody>
                  <a:tcPr marL="1901" marR="1901" marT="19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Gauche --&gt; A. Droite --&gt; B. Augmenter cable à B(droit)--&gt; augmenter la phase. </a:t>
                      </a:r>
                    </a:p>
                  </a:txBody>
                  <a:tcPr marL="1901" marR="1901" marT="19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35803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55144</a:t>
                      </a:r>
                    </a:p>
                  </a:txBody>
                  <a:tcPr marL="1901" marR="1901" marT="19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1901" marR="1901" marT="19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500</a:t>
                      </a:r>
                    </a:p>
                  </a:txBody>
                  <a:tcPr marL="1901" marR="1901" marT="19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500</a:t>
                      </a:r>
                    </a:p>
                  </a:txBody>
                  <a:tcPr marL="1901" marR="1901" marT="19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500</a:t>
                      </a:r>
                    </a:p>
                  </a:txBody>
                  <a:tcPr marL="1901" marR="1901" marT="19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Q1 cables même longueur des 2 cotés. Calibration de référence pour sondes tension Q2. 200 ms/2s/4s</a:t>
                      </a:r>
                    </a:p>
                  </a:txBody>
                  <a:tcPr marL="1901" marR="1901" marT="19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couplage pas terrible. Phase Q1 complétement aléatoire</a:t>
                      </a:r>
                    </a:p>
                  </a:txBody>
                  <a:tcPr marL="1901" marR="1901" marT="19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modulation coté gauche sur Q1.. Asservissement à 0° (SL) !</a:t>
                      </a:r>
                    </a:p>
                  </a:txBody>
                  <a:tcPr marL="1901" marR="1901" marT="19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0763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55145</a:t>
                      </a:r>
                    </a:p>
                  </a:txBody>
                  <a:tcPr marL="1901" marR="1901" marT="19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1901" marR="1901" marT="19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500</a:t>
                      </a:r>
                    </a:p>
                  </a:txBody>
                  <a:tcPr marL="1901" marR="1901" marT="19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500</a:t>
                      </a:r>
                    </a:p>
                  </a:txBody>
                  <a:tcPr marL="1901" marR="1901" marT="19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500</a:t>
                      </a:r>
                    </a:p>
                  </a:txBody>
                  <a:tcPr marL="1901" marR="1901" marT="19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repeat</a:t>
                      </a:r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tout pareil. </a:t>
                      </a:r>
                      <a:r>
                        <a:rPr lang="fr-FR" sz="800" b="0" i="0" u="none" strike="noStrike" dirty="0">
                          <a:solidFill>
                            <a:srgbClr val="F79646"/>
                          </a:solidFill>
                          <a:effectLst/>
                          <a:latin typeface="Calibri"/>
                        </a:rPr>
                        <a:t>Coefficient Q2 changés aux nouvelles valeurs pour V1,V2 et V3.</a:t>
                      </a:r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Au générateur, changement tiroir de mesure de phase pour revenir sur celui de vendredi. Changement oscillateurs Gauche modulé --&gt; droit modulé.</a:t>
                      </a:r>
                    </a:p>
                  </a:txBody>
                  <a:tcPr marL="1901" marR="1901" marT="19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phase Q2 oscillante. </a:t>
                      </a:r>
                      <a:r>
                        <a:rPr lang="fr-FR" sz="800" b="0" i="0" u="none" strike="noStrike">
                          <a:solidFill>
                            <a:srgbClr val="9BBB59"/>
                          </a:solidFill>
                          <a:effectLst/>
                          <a:latin typeface="Calibri"/>
                        </a:rPr>
                        <a:t>Le Rc est au niveau de Q4 à cause de la normalisation.</a:t>
                      </a:r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Phase Q1  240°</a:t>
                      </a:r>
                    </a:p>
                  </a:txBody>
                  <a:tcPr marL="1901" marR="1901" marT="19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modulation coté droit sur Q1 --&gt; accroché. Phase 240°.Asservissement à 0° (SL)</a:t>
                      </a:r>
                    </a:p>
                  </a:txBody>
                  <a:tcPr marL="1901" marR="1901" marT="19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2377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55146</a:t>
                      </a:r>
                    </a:p>
                  </a:txBody>
                  <a:tcPr marL="1901" marR="1901" marT="19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1901" marR="1901" marT="19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500</a:t>
                      </a:r>
                    </a:p>
                  </a:txBody>
                  <a:tcPr marL="1901" marR="1901" marT="19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500</a:t>
                      </a:r>
                    </a:p>
                  </a:txBody>
                  <a:tcPr marL="1901" marR="1901" marT="19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500</a:t>
                      </a:r>
                    </a:p>
                  </a:txBody>
                  <a:tcPr marL="1901" marR="1901" marT="19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repeat Q4+long et -0,5s avant. Modulation sur la sortie FPGA. 3kHz modulation de phase sur Q2 au lieu de 2 kHz. 200 ms/2s/6s</a:t>
                      </a:r>
                    </a:p>
                  </a:txBody>
                  <a:tcPr marL="1901" marR="1901" marT="19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Phase Q1 n'importe quoi. Amplitude des modulations de Q2 plus grandes.</a:t>
                      </a:r>
                    </a:p>
                  </a:txBody>
                  <a:tcPr marL="1901" marR="1901" marT="19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asservissement à 0 (SL) !</a:t>
                      </a:r>
                    </a:p>
                  </a:txBody>
                  <a:tcPr marL="1901" marR="1901" marT="19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75613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55147</a:t>
                      </a:r>
                    </a:p>
                  </a:txBody>
                  <a:tcPr marL="1901" marR="1901" marT="19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1901" marR="1901" marT="19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500</a:t>
                      </a:r>
                    </a:p>
                  </a:txBody>
                  <a:tcPr marL="1901" marR="1901" marT="19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1000</a:t>
                      </a:r>
                    </a:p>
                  </a:txBody>
                  <a:tcPr marL="1901" marR="1901" marT="19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1000</a:t>
                      </a:r>
                    </a:p>
                  </a:txBody>
                  <a:tcPr marL="1901" marR="1901" marT="19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On repasse la modulation de phase de Q1 sur la sortie générateur. On baisse la vitesse de modulation de phase de Q2 à 1 kHz. Rajout 60cm coté gauche pour diminuer la phase de 60° (240-&gt;180°). Plasma +5mm</a:t>
                      </a:r>
                    </a:p>
                  </a:txBody>
                  <a:tcPr marL="1901" marR="1901" marT="19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Q1 : 300°. On dirait qu'on est parti dans le mauvais sens. Mauvaise régulation de phase sur Q2. Couplage qui régule pour 1MW.</a:t>
                      </a:r>
                    </a:p>
                  </a:txBody>
                  <a:tcPr marL="1901" marR="1901" marT="19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 L'asservissement régule à 0° ?? --&gt; mauvais choc de référence pour Q1 et Q2 qui étaient à 0° dans Xedit !</a:t>
                      </a:r>
                    </a:p>
                  </a:txBody>
                  <a:tcPr marL="1901" marR="1901" marT="19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67927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55148</a:t>
                      </a:r>
                    </a:p>
                  </a:txBody>
                  <a:tcPr marL="1901" marR="1901" marT="19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1901" marR="1901" marT="19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500</a:t>
                      </a:r>
                    </a:p>
                  </a:txBody>
                  <a:tcPr marL="1901" marR="1901" marT="19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1000</a:t>
                      </a:r>
                    </a:p>
                  </a:txBody>
                  <a:tcPr marL="1901" marR="1901" marT="19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1000</a:t>
                      </a:r>
                    </a:p>
                  </a:txBody>
                  <a:tcPr marL="1901" marR="1901" marT="19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on mets 120cm coté droit  sur Q1. Remet à 2kHz sur Q2. Plasma +5mm vers les antennes. Montée en puissance plus douce</a:t>
                      </a:r>
                    </a:p>
                  </a:txBody>
                  <a:tcPr marL="1901" marR="1901" marT="19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Q1:280°. Q2 coupure vide… Q4 limite sur </a:t>
                      </a:r>
                      <a:r>
                        <a:rPr lang="fr-FR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Rc</a:t>
                      </a:r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(0,6-1,0 ohm)</a:t>
                      </a:r>
                    </a:p>
                  </a:txBody>
                  <a:tcPr marL="1901" marR="1901" marT="19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901" marR="1901" marT="19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1901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55149</a:t>
                      </a:r>
                    </a:p>
                  </a:txBody>
                  <a:tcPr marL="1901" marR="1901" marT="19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1901" marR="1901" marT="19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1901" marR="1901" marT="19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1901" marR="1901" marT="19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1901" marR="1901" marT="19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1901" marR="1901" marT="19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annulé</a:t>
                      </a:r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PCS</a:t>
                      </a:r>
                    </a:p>
                  </a:txBody>
                  <a:tcPr marL="1901" marR="1901" marT="19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901" marR="1901" marT="19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4083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55150</a:t>
                      </a:r>
                    </a:p>
                  </a:txBody>
                  <a:tcPr marL="1901" marR="1901" marT="19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1901" marR="1901" marT="19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500</a:t>
                      </a:r>
                    </a:p>
                  </a:txBody>
                  <a:tcPr marL="1901" marR="1901" marT="19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1000</a:t>
                      </a:r>
                    </a:p>
                  </a:txBody>
                  <a:tcPr marL="1901" marR="1901" marT="19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1000</a:t>
                      </a:r>
                    </a:p>
                  </a:txBody>
                  <a:tcPr marL="1901" marR="1901" marT="19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repeat. On mets les 120cm à gauche. On enlève -5mm plasma et on monte la densité pendant IC</a:t>
                      </a:r>
                    </a:p>
                  </a:txBody>
                  <a:tcPr marL="1901" marR="1901" marT="19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220° Q1. On se rapproche ;)</a:t>
                      </a:r>
                    </a:p>
                  </a:txBody>
                  <a:tcPr marL="1901" marR="1901" marT="19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901" marR="1901" marT="19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03813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55151</a:t>
                      </a:r>
                    </a:p>
                  </a:txBody>
                  <a:tcPr marL="1901" marR="1901" marT="19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1901" marR="1901" marT="19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800</a:t>
                      </a:r>
                    </a:p>
                  </a:txBody>
                  <a:tcPr marL="1901" marR="1901" marT="19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800</a:t>
                      </a:r>
                    </a:p>
                  </a:txBody>
                  <a:tcPr marL="1901" marR="1901" marT="19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800</a:t>
                      </a:r>
                    </a:p>
                  </a:txBody>
                  <a:tcPr marL="1901" marR="1901" marT="19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les trois antennes ensemble pour la fin, durée</a:t>
                      </a:r>
                    </a:p>
                  </a:txBody>
                  <a:tcPr marL="1901" marR="1901" marT="19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Good. Régulation de la puissance sur le plateau. Q1 entre 50 et 100° !!!</a:t>
                      </a:r>
                      <a:r>
                        <a:rPr lang="fr-FR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 L'asservissement de phase de Q2 décroche… Consigne de phase étrange en provenance du PCS.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901" marR="1901" marT="19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901" marR="1901" marT="19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7153835" y="143435"/>
            <a:ext cx="45719" cy="102197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7153835" y="502024"/>
            <a:ext cx="878541" cy="6633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7153835" y="833718"/>
            <a:ext cx="1775012" cy="331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ZoneTexte 11"/>
          <p:cNvSpPr txBox="1"/>
          <p:nvPr/>
        </p:nvSpPr>
        <p:spPr>
          <a:xfrm>
            <a:off x="6544235" y="132692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800" dirty="0" smtClean="0"/>
              <a:t>Q1</a:t>
            </a:r>
            <a:endParaRPr lang="en-GB" sz="1800" dirty="0"/>
          </a:p>
        </p:txBody>
      </p:sp>
      <p:sp>
        <p:nvSpPr>
          <p:cNvPr id="13" name="ZoneTexte 12"/>
          <p:cNvSpPr txBox="1"/>
          <p:nvPr/>
        </p:nvSpPr>
        <p:spPr>
          <a:xfrm>
            <a:off x="7176694" y="464386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800" dirty="0" smtClean="0"/>
              <a:t>Q2</a:t>
            </a:r>
            <a:endParaRPr lang="en-GB" sz="1800" dirty="0"/>
          </a:p>
        </p:txBody>
      </p:sp>
      <p:sp>
        <p:nvSpPr>
          <p:cNvPr id="14" name="ZoneTexte 13"/>
          <p:cNvSpPr txBox="1"/>
          <p:nvPr/>
        </p:nvSpPr>
        <p:spPr>
          <a:xfrm>
            <a:off x="8337230" y="787132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800" dirty="0" smtClean="0"/>
              <a:t>Q4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2451632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Bilan mardi 17/09</a:t>
            </a:r>
            <a:endParaRPr lang="en-GB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4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2"/>
          </p:nvPr>
        </p:nvSpPr>
        <p:spPr>
          <a:xfrm>
            <a:off x="277906" y="1067647"/>
            <a:ext cx="8615082" cy="728785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Mesures de tension de Q2 normalisées par rapport à Q4 à partir des mesures réalisées semaine 37 sur des plasmas identiques, phasages antennes identiques.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Les résistances de couplage de Q2 sont maintenant similaires à celles de Q4 et Q2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TODO: Discussion des valeurs utilisées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fr-FR" dirty="0" smtClean="0"/>
              <a:t>Une grande des partie des chocs ont été réalisés avec des consignes de phase (SL) à 0</a:t>
            </a:r>
            <a:r>
              <a:rPr lang="fr-FR" dirty="0"/>
              <a:t>° (</a:t>
            </a:r>
            <a:r>
              <a:rPr lang="fr-FR" dirty="0" smtClean="0"/>
              <a:t>55144 à 55147) pour Q1 et Q2 (Q4 OK à 180° consigne)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fr-FR" dirty="0" smtClean="0"/>
              <a:t>On remarque des consignes de phases « oscillantes » </a:t>
            </a:r>
            <a:r>
              <a:rPr lang="fr-FR" dirty="0" smtClean="0">
                <a:sym typeface="Wingdings" panose="05000000000000000000" pitchFamily="2" charset="2"/>
              </a:rPr>
              <a:t> bug dans DFCI identifié le </a:t>
            </a:r>
            <a:r>
              <a:rPr lang="fr-FR" dirty="0">
                <a:sym typeface="Wingdings" panose="05000000000000000000" pitchFamily="2" charset="2"/>
              </a:rPr>
              <a:t>lendemain </a:t>
            </a:r>
            <a:r>
              <a:rPr lang="fr-FR" dirty="0" smtClean="0">
                <a:sym typeface="Wingdings" panose="05000000000000000000" pitchFamily="2" charset="2"/>
              </a:rPr>
              <a:t>(@55163</a:t>
            </a:r>
            <a:r>
              <a:rPr lang="fr-FR" dirty="0">
                <a:sym typeface="Wingdings" panose="05000000000000000000" pitchFamily="2" charset="2"/>
              </a:rPr>
              <a:t>) </a:t>
            </a:r>
            <a:r>
              <a:rPr lang="fr-FR" dirty="0" smtClean="0">
                <a:sym typeface="Wingdings" panose="05000000000000000000" pitchFamily="2" charset="2"/>
              </a:rPr>
              <a:t>(lié à des temps de cycle temps réel, réalisation de plusieurs multiplications à la suite au lieu d’une seule)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endParaRPr lang="fr-FR" dirty="0">
              <a:sym typeface="Wingdings" panose="05000000000000000000" pitchFamily="2" charset="2"/>
            </a:endParaRP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fr-FR" dirty="0" smtClean="0">
                <a:sym typeface="Wingdings" panose="05000000000000000000" pitchFamily="2" charset="2"/>
              </a:rPr>
              <a:t>On monte la puissance à 1MW pour Q2 et Q4 (55150). 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endParaRPr lang="fr-FR" dirty="0">
              <a:sym typeface="Wingdings" panose="05000000000000000000" pitchFamily="2" charset="2"/>
            </a:endParaRP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fr-FR" dirty="0" smtClean="0">
                <a:sym typeface="Wingdings" panose="05000000000000000000" pitchFamily="2" charset="2"/>
              </a:rPr>
              <a:t>55151 : 3 antennes ensemble (800x3 pour assurer à des </a:t>
            </a:r>
            <a:r>
              <a:rPr lang="fr-FR" dirty="0" err="1" smtClean="0">
                <a:sym typeface="Wingdings" panose="05000000000000000000" pitchFamily="2" charset="2"/>
              </a:rPr>
              <a:t>Rc</a:t>
            </a:r>
            <a:r>
              <a:rPr lang="fr-FR" dirty="0" smtClean="0">
                <a:sym typeface="Wingdings" panose="05000000000000000000" pitchFamily="2" charset="2"/>
              </a:rPr>
              <a:t> modestes), mais la phase de Q1 et Q2 décrochent. Donnés pour </a:t>
            </a:r>
            <a:r>
              <a:rPr lang="fr-FR" dirty="0" err="1" smtClean="0">
                <a:sym typeface="Wingdings" panose="05000000000000000000" pitchFamily="2" charset="2"/>
              </a:rPr>
              <a:t>Prad</a:t>
            </a:r>
            <a:r>
              <a:rPr lang="fr-FR" dirty="0" smtClean="0">
                <a:sym typeface="Wingdings" panose="05000000000000000000" pitchFamily="2" charset="2"/>
              </a:rPr>
              <a:t> vs phase?</a:t>
            </a:r>
            <a:endParaRPr lang="fr-FR" dirty="0" smtClean="0"/>
          </a:p>
          <a:p>
            <a:pPr marL="285750" indent="-285750" fontAlgn="ctr">
              <a:buFont typeface="Arial" panose="020B0604020202020204" pitchFamily="34" charset="0"/>
              <a:buChar char="•"/>
            </a:pPr>
            <a:endParaRPr lang="fr-FR" dirty="0" smtClean="0"/>
          </a:p>
          <a:p>
            <a:pPr fontAlgn="ctr"/>
            <a:endParaRPr lang="fr-FR" dirty="0"/>
          </a:p>
          <a:p>
            <a:pPr fontAlgn="ctr"/>
            <a:endParaRPr lang="fr-FR" dirty="0"/>
          </a:p>
          <a:p>
            <a:pPr fontAlgn="ctr"/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7208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flipH="1">
            <a:off x="5502815" y="196179"/>
            <a:ext cx="3345350" cy="379192"/>
          </a:xfrm>
        </p:spPr>
        <p:txBody>
          <a:bodyPr/>
          <a:lstStyle/>
          <a:p>
            <a:r>
              <a:rPr lang="fr-FR" dirty="0" smtClean="0"/>
              <a:t>#55151</a:t>
            </a:r>
            <a:endParaRPr lang="en-GB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5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ZoneTexte 5"/>
          <p:cNvSpPr txBox="1"/>
          <p:nvPr/>
        </p:nvSpPr>
        <p:spPr>
          <a:xfrm>
            <a:off x="4903688" y="1380557"/>
            <a:ext cx="41060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800" dirty="0" smtClean="0"/>
              <a:t>Te </a:t>
            </a:r>
            <a:r>
              <a:rPr lang="fr-FR" sz="1800" dirty="0" err="1" smtClean="0"/>
              <a:t>increase</a:t>
            </a:r>
            <a:r>
              <a:rPr lang="fr-FR" sz="1800" dirty="0" smtClean="0"/>
              <a:t> : 800eV </a:t>
            </a:r>
            <a:r>
              <a:rPr lang="fr-FR" sz="1800" dirty="0" smtClean="0">
                <a:sym typeface="Wingdings" panose="05000000000000000000" pitchFamily="2" charset="2"/>
              </a:rPr>
              <a:t> 1200eV for 2.4MW</a:t>
            </a:r>
          </a:p>
          <a:p>
            <a:pPr algn="l"/>
            <a:r>
              <a:rPr lang="fr-FR" sz="1800" dirty="0" smtClean="0">
                <a:sym typeface="Wingdings" panose="05000000000000000000" pitchFamily="2" charset="2"/>
              </a:rPr>
              <a:t> 0.17 keV/MW</a:t>
            </a:r>
            <a:endParaRPr lang="en-GB" sz="1800" dirty="0"/>
          </a:p>
        </p:txBody>
      </p:sp>
      <p:sp>
        <p:nvSpPr>
          <p:cNvPr id="7" name="ZoneTexte 6"/>
          <p:cNvSpPr txBox="1"/>
          <p:nvPr/>
        </p:nvSpPr>
        <p:spPr>
          <a:xfrm>
            <a:off x="4939543" y="2097752"/>
            <a:ext cx="407020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800" dirty="0" err="1" smtClean="0"/>
              <a:t>Prad</a:t>
            </a:r>
            <a:r>
              <a:rPr lang="fr-FR" sz="1800" dirty="0" smtClean="0"/>
              <a:t> </a:t>
            </a:r>
            <a:r>
              <a:rPr lang="fr-FR" sz="1800" dirty="0" err="1" smtClean="0"/>
              <a:t>increase</a:t>
            </a:r>
            <a:r>
              <a:rPr lang="fr-FR" sz="1800" dirty="0" smtClean="0"/>
              <a:t>: 0.4 </a:t>
            </a:r>
            <a:r>
              <a:rPr lang="fr-FR" sz="1800" dirty="0" smtClean="0">
                <a:sym typeface="Wingdings" panose="05000000000000000000" pitchFamily="2" charset="2"/>
              </a:rPr>
              <a:t> 1.2 MW for 2.4 MW</a:t>
            </a:r>
            <a:br>
              <a:rPr lang="fr-FR" sz="1800" dirty="0" smtClean="0">
                <a:sym typeface="Wingdings" panose="05000000000000000000" pitchFamily="2" charset="2"/>
              </a:rPr>
            </a:br>
            <a:r>
              <a:rPr lang="fr-FR" sz="1800" dirty="0" smtClean="0">
                <a:sym typeface="Wingdings" panose="05000000000000000000" pitchFamily="2" charset="2"/>
              </a:rPr>
              <a:t>50%</a:t>
            </a:r>
          </a:p>
          <a:p>
            <a:pPr algn="l"/>
            <a:r>
              <a:rPr lang="fr-FR" sz="1800" dirty="0" err="1" smtClean="0">
                <a:sym typeface="Wingdings" panose="05000000000000000000" pitchFamily="2" charset="2"/>
              </a:rPr>
              <a:t>Then</a:t>
            </a:r>
            <a:r>
              <a:rPr lang="fr-FR" sz="1800" dirty="0" smtClean="0">
                <a:sym typeface="Wingdings" panose="05000000000000000000" pitchFamily="2" charset="2"/>
              </a:rPr>
              <a:t> </a:t>
            </a:r>
            <a:r>
              <a:rPr lang="fr-FR" sz="1800" dirty="0" err="1" smtClean="0">
                <a:sym typeface="Wingdings" panose="05000000000000000000" pitchFamily="2" charset="2"/>
              </a:rPr>
              <a:t>increase</a:t>
            </a:r>
            <a:r>
              <a:rPr lang="fr-FR" sz="1800" dirty="0" smtClean="0">
                <a:sym typeface="Wingdings" panose="05000000000000000000" pitchFamily="2" charset="2"/>
              </a:rPr>
              <a:t> as the phase of Q1 and Q2 </a:t>
            </a:r>
            <a:br>
              <a:rPr lang="fr-FR" sz="1800" dirty="0" smtClean="0">
                <a:sym typeface="Wingdings" panose="05000000000000000000" pitchFamily="2" charset="2"/>
              </a:rPr>
            </a:br>
            <a:r>
              <a:rPr lang="fr-FR" sz="1800" dirty="0" err="1" smtClean="0">
                <a:sym typeface="Wingdings" panose="05000000000000000000" pitchFamily="2" charset="2"/>
              </a:rPr>
              <a:t>changed</a:t>
            </a:r>
            <a:r>
              <a:rPr lang="fr-FR" sz="1800" dirty="0" smtClean="0">
                <a:sym typeface="Wingdings" panose="05000000000000000000" pitchFamily="2" charset="2"/>
              </a:rPr>
              <a:t> (</a:t>
            </a:r>
            <a:r>
              <a:rPr lang="fr-FR" sz="1800" dirty="0" err="1" smtClean="0">
                <a:sym typeface="Wingdings" panose="05000000000000000000" pitchFamily="2" charset="2"/>
              </a:rPr>
              <a:t>uncontrolled</a:t>
            </a:r>
            <a:r>
              <a:rPr lang="fr-FR" sz="1800" dirty="0" smtClean="0">
                <a:sym typeface="Wingdings" panose="05000000000000000000" pitchFamily="2" charset="2"/>
              </a:rPr>
              <a:t>)</a:t>
            </a:r>
          </a:p>
          <a:p>
            <a:pPr algn="l"/>
            <a:endParaRPr lang="fr-FR" sz="1800" dirty="0" smtClean="0">
              <a:sym typeface="Wingdings" panose="05000000000000000000" pitchFamily="2" charset="2"/>
            </a:endParaRPr>
          </a:p>
          <a:p>
            <a:pPr algn="l"/>
            <a:r>
              <a:rPr lang="fr-FR" sz="1800" dirty="0" smtClean="0">
                <a:sym typeface="Wingdings" panose="05000000000000000000" pitchFamily="2" charset="2"/>
              </a:rPr>
              <a:t>Neutrons </a:t>
            </a:r>
            <a:r>
              <a:rPr lang="fr-FR" sz="1800" dirty="0" err="1" smtClean="0">
                <a:sym typeface="Wingdings" panose="05000000000000000000" pitchFamily="2" charset="2"/>
              </a:rPr>
              <a:t>increase</a:t>
            </a:r>
            <a:r>
              <a:rPr lang="fr-FR" sz="1800" dirty="0" err="1">
                <a:sym typeface="Wingdings" panose="05000000000000000000" pitchFamily="2" charset="2"/>
              </a:rPr>
              <a:t>d</a:t>
            </a:r>
            <a:endParaRPr lang="fr-FR" sz="1800" dirty="0">
              <a:sym typeface="Wingdings" panose="05000000000000000000" pitchFamily="2" charset="2"/>
            </a:endParaRPr>
          </a:p>
          <a:p>
            <a:pPr algn="l"/>
            <a:endParaRPr lang="fr-FR" sz="1800" dirty="0">
              <a:sym typeface="Wingdings" panose="05000000000000000000" pitchFamily="2" charset="2"/>
            </a:endParaRPr>
          </a:p>
          <a:p>
            <a:pPr algn="l"/>
            <a:r>
              <a:rPr lang="fr-FR" sz="1800" dirty="0" err="1" smtClean="0">
                <a:sym typeface="Wingdings" panose="05000000000000000000" pitchFamily="2" charset="2"/>
              </a:rPr>
              <a:t>Rext</a:t>
            </a:r>
            <a:r>
              <a:rPr lang="fr-FR" sz="1800" dirty="0" smtClean="0">
                <a:sym typeface="Wingdings" panose="05000000000000000000" pitchFamily="2" charset="2"/>
              </a:rPr>
              <a:t> </a:t>
            </a:r>
            <a:r>
              <a:rPr lang="fr-FR" sz="1800" dirty="0" err="1" smtClean="0">
                <a:sym typeface="Wingdings" panose="05000000000000000000" pitchFamily="2" charset="2"/>
              </a:rPr>
              <a:t>shifting</a:t>
            </a:r>
            <a:r>
              <a:rPr lang="fr-FR" sz="1800" dirty="0" smtClean="0">
                <a:sym typeface="Wingdings" panose="05000000000000000000" pitchFamily="2" charset="2"/>
              </a:rPr>
              <a:t> by 10mm </a:t>
            </a:r>
            <a:r>
              <a:rPr lang="fr-FR" sz="1800" dirty="0" err="1" smtClean="0">
                <a:sym typeface="Wingdings" panose="05000000000000000000" pitchFamily="2" charset="2"/>
              </a:rPr>
              <a:t>from</a:t>
            </a:r>
            <a:r>
              <a:rPr lang="fr-FR" sz="1800" dirty="0" smtClean="0">
                <a:sym typeface="Wingdings" panose="05000000000000000000" pitchFamily="2" charset="2"/>
              </a:rPr>
              <a:t> the </a:t>
            </a:r>
            <a:r>
              <a:rPr lang="fr-FR" sz="1800" dirty="0" err="1" smtClean="0">
                <a:sym typeface="Wingdings" panose="05000000000000000000" pitchFamily="2" charset="2"/>
              </a:rPr>
              <a:t>antenna</a:t>
            </a:r>
            <a:r>
              <a:rPr lang="fr-FR" sz="1800" dirty="0" smtClean="0">
                <a:sym typeface="Wingdings" panose="05000000000000000000" pitchFamily="2" charset="2"/>
              </a:rPr>
              <a:t> </a:t>
            </a:r>
            <a:r>
              <a:rPr lang="fr-FR" sz="1800" dirty="0" err="1" smtClean="0">
                <a:sym typeface="Wingdings" panose="05000000000000000000" pitchFamily="2" charset="2"/>
              </a:rPr>
              <a:t>during</a:t>
            </a:r>
            <a:r>
              <a:rPr lang="fr-FR" sz="1800" dirty="0" smtClean="0">
                <a:sym typeface="Wingdings" panose="05000000000000000000" pitchFamily="2" charset="2"/>
              </a:rPr>
              <a:t> the IC pulse</a:t>
            </a:r>
          </a:p>
          <a:p>
            <a:pPr algn="l"/>
            <a:endParaRPr lang="fr-FR" sz="1800" dirty="0" smtClean="0">
              <a:sym typeface="Wingdings" panose="05000000000000000000" pitchFamily="2" charset="2"/>
            </a:endParaRPr>
          </a:p>
          <a:p>
            <a:pPr algn="l"/>
            <a:r>
              <a:rPr lang="fr-FR" sz="1800" dirty="0" smtClean="0">
                <a:sym typeface="Wingdings" panose="05000000000000000000" pitchFamily="2" charset="2"/>
              </a:rPr>
              <a:t>NICE </a:t>
            </a:r>
            <a:r>
              <a:rPr lang="fr-FR" sz="1800" dirty="0" err="1" smtClean="0">
                <a:sym typeface="Wingdings" panose="05000000000000000000" pitchFamily="2" charset="2"/>
              </a:rPr>
              <a:t>Rext</a:t>
            </a:r>
            <a:r>
              <a:rPr lang="fr-FR" sz="1800" dirty="0" smtClean="0">
                <a:sym typeface="Wingdings" panose="05000000000000000000" pitchFamily="2" charset="2"/>
              </a:rPr>
              <a:t> </a:t>
            </a:r>
            <a:r>
              <a:rPr lang="fr-FR" sz="1800" dirty="0" smtClean="0">
                <a:solidFill>
                  <a:srgbClr val="FF0000"/>
                </a:solidFill>
                <a:sym typeface="Wingdings" panose="05000000000000000000" pitchFamily="2" charset="2"/>
              </a:rPr>
              <a:t>TODO</a:t>
            </a:r>
          </a:p>
          <a:p>
            <a:pPr algn="l"/>
            <a:endParaRPr lang="fr-FR" sz="1800" dirty="0">
              <a:sym typeface="Wingdings" panose="05000000000000000000" pitchFamily="2" charset="2"/>
            </a:endParaRPr>
          </a:p>
          <a:p>
            <a:pPr algn="l"/>
            <a:r>
              <a:rPr lang="fr-FR" sz="1800" dirty="0" smtClean="0">
                <a:sym typeface="Wingdings" panose="05000000000000000000" pitchFamily="2" charset="2"/>
              </a:rPr>
              <a:t>Q2 phase control </a:t>
            </a:r>
            <a:r>
              <a:rPr lang="fr-FR" sz="1800" dirty="0" err="1" smtClean="0">
                <a:sym typeface="Wingdings" panose="05000000000000000000" pitchFamily="2" charset="2"/>
              </a:rPr>
              <a:t>failed</a:t>
            </a:r>
            <a:r>
              <a:rPr lang="fr-FR" sz="1800" dirty="0" smtClean="0">
                <a:sym typeface="Wingdings" panose="05000000000000000000" pitchFamily="2" charset="2"/>
              </a:rPr>
              <a:t> </a:t>
            </a:r>
            <a:r>
              <a:rPr lang="fr-FR" sz="1800" dirty="0" err="1" smtClean="0">
                <a:sym typeface="Wingdings" panose="05000000000000000000" pitchFamily="2" charset="2"/>
              </a:rPr>
              <a:t>after</a:t>
            </a:r>
            <a:r>
              <a:rPr lang="fr-FR" sz="1800" dirty="0" smtClean="0">
                <a:sym typeface="Wingdings" panose="05000000000000000000" pitchFamily="2" charset="2"/>
              </a:rPr>
              <a:t> power trip</a:t>
            </a:r>
          </a:p>
          <a:p>
            <a:pPr algn="l"/>
            <a:r>
              <a:rPr lang="fr-FR" sz="1800" dirty="0" smtClean="0">
                <a:sym typeface="Wingdings" panose="05000000000000000000" pitchFamily="2" charset="2"/>
              </a:rPr>
              <a:t>Q1 phase control </a:t>
            </a:r>
            <a:r>
              <a:rPr lang="fr-FR" sz="1800" dirty="0" err="1" smtClean="0">
                <a:sym typeface="Wingdings" panose="05000000000000000000" pitchFamily="2" charset="2"/>
              </a:rPr>
              <a:t>failed</a:t>
            </a:r>
            <a:endParaRPr lang="fr-FR" sz="1800" dirty="0">
              <a:sym typeface="Wingdings" panose="05000000000000000000" pitchFamily="2" charset="2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8786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693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07440" y="-71266"/>
            <a:ext cx="7803478" cy="914082"/>
          </a:xfrm>
        </p:spPr>
        <p:txBody>
          <a:bodyPr/>
          <a:lstStyle/>
          <a:p>
            <a:r>
              <a:rPr lang="fr-FR" dirty="0" smtClean="0"/>
              <a:t>Mercredi 18/09/2019</a:t>
            </a:r>
            <a:br>
              <a:rPr lang="fr-FR" dirty="0" smtClean="0"/>
            </a:br>
            <a:r>
              <a:rPr lang="fr-FR" dirty="0" err="1" smtClean="0"/>
              <a:t>Increase</a:t>
            </a:r>
            <a:r>
              <a:rPr lang="fr-FR" dirty="0" smtClean="0"/>
              <a:t> IC Power </a:t>
            </a:r>
            <a:r>
              <a:rPr lang="fr-FR" dirty="0" err="1" smtClean="0"/>
              <a:t>Dedicated</a:t>
            </a:r>
            <a:r>
              <a:rPr lang="fr-FR" dirty="0" smtClean="0"/>
              <a:t> Session (&lt;#55176)</a:t>
            </a:r>
            <a:endParaRPr lang="en-GB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6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3910712"/>
              </p:ext>
            </p:extLst>
          </p:nvPr>
        </p:nvGraphicFramePr>
        <p:xfrm>
          <a:off x="0" y="800758"/>
          <a:ext cx="9144002" cy="5806227"/>
        </p:xfrm>
        <a:graphic>
          <a:graphicData uri="http://schemas.openxmlformats.org/drawingml/2006/table">
            <a:tbl>
              <a:tblPr/>
              <a:tblGrid>
                <a:gridCol w="459049"/>
                <a:gridCol w="459049"/>
                <a:gridCol w="459049"/>
                <a:gridCol w="459049"/>
                <a:gridCol w="459049"/>
                <a:gridCol w="1939865"/>
                <a:gridCol w="2754311"/>
                <a:gridCol w="2154581"/>
              </a:tblGrid>
              <a:tr h="276487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55158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Repeat du 55150. on enlève les cables des deux cotés. 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injection d'azote au démarrage, disrupte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6487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55159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500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700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700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phase consigne SL à 180° AVANT et pendant IC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Q1: 350°. Toujours des problèmes d'oscillation de phase (consigne) sur les trois antennes pendant le choc. Rc&lt;0.8 ohm pour toutes les antennes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6487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55160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500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700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700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On fixe les consignes de phase en hard au générateur. On mets 170cm à gauche.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Q1: 230°. La phase est mieux régulée sur les Q2 et Q4 (plus ocnstante)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F79646"/>
                          </a:solidFill>
                          <a:effectLst/>
                          <a:latin typeface="Calibri"/>
                        </a:rPr>
                        <a:t>phase fixée au générateur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6487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55161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500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700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700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On rajoute +50cm à gauche (220cm total). On supprime la baisse de densité après l'arrêt de Q2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Q1: 270° (!).  meilleur couplage. Mais du coup disrupte. 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C0504D"/>
                          </a:solidFill>
                          <a:effectLst/>
                          <a:latin typeface="Calibri"/>
                        </a:rPr>
                        <a:t>Le problème de phase viendrait de la modif réalisée dans DFCI. Serait dû au temps de cycle, on réappl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6487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55162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repeat. Baisse consigne densité 1s avant fin ICRH. On enlève 100cm à gauche (120cm total). On mets V10 en forward et V11 en feedback (50/50). 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pas d'autorisation PCS. La densité monte avec le feedforward jusqu'à nl=6. 3 plongeons de sondes.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6487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55163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repeat.(lower fuelling rate with V10)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choc annulé, PCS planté.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Nouvelle version de DFCI (114)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6487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55164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500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700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700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repeat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Q1: 80-100°. Phase Q2 n'a pas accrochée (à cause du fuelling??). Rc augmente mais marginalement. (diminue sur Q2)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76933C"/>
                          </a:solidFill>
                          <a:effectLst/>
                          <a:latin typeface="Calibri"/>
                        </a:rPr>
                        <a:t>consigne de phase propre maintenant. Problème réglé.</a:t>
                      </a:r>
                      <a:r>
                        <a:rPr lang="fr-FR" sz="600" b="0" i="0" u="none" strike="noStrike">
                          <a:solidFill>
                            <a:srgbClr val="C0504D"/>
                          </a:solidFill>
                          <a:effectLst/>
                          <a:latin typeface="Calibri"/>
                        </a:rPr>
                        <a:t>Par contre les calibrations de Q2 sont à nouveau les anciennes, du coup la résistance de couplage de Q2 était plus basse. </a:t>
                      </a:r>
                      <a:endParaRPr lang="fr-FR" sz="600" b="0" i="0" u="none" strike="noStrike">
                        <a:solidFill>
                          <a:srgbClr val="76933C"/>
                        </a:solidFill>
                        <a:effectLst/>
                        <a:latin typeface="Calibri"/>
                      </a:endParaRP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6487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55165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500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700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700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repeat sans fuelling V10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Q1: 80-100°. Phase de Q2 controllée. Semble être lié au fuelling devant Q2. Les antennes répondent bien à la consigne de phase DFCI -&gt; validé. Q2 limite en RC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phase consigne DFCI. </a:t>
                      </a:r>
                      <a:r>
                        <a:rPr lang="fr-FR" sz="600" b="0" i="0" u="none" strike="noStrike">
                          <a:solidFill>
                            <a:srgbClr val="C0504D"/>
                          </a:solidFill>
                          <a:effectLst/>
                          <a:latin typeface="Calibri"/>
                        </a:rPr>
                        <a:t>Par contre les calibrations de Q2 sont à nouveau les anciennes, du coup la résistance de couplage de Q2 était plus basse. </a:t>
                      </a:r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6487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55166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500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700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700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nouveau scenario: 700kA/nl6. On fixe la consigne sur Q1 à une valeur + élevée (6V au lieu de 5,2)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Q1: 230° pour 6V. 0,5 Ohm pour Q2 et 0.8 pour Q4. Q4 trip vide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C0504D"/>
                          </a:solidFill>
                          <a:effectLst/>
                          <a:latin typeface="Calibri"/>
                        </a:rPr>
                        <a:t>Par contre les calibrations de Q2 sont à nouveau les anciennes, du coup la résistance de couplage de Q2 était plus basse. 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6487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55167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500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700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700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Q1 consigne de phase à 5.6V. Calibration Q2 corrigées. On avance l'augmentation de densité d'une seconde.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Q1: 220°…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6487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55168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700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700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700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Q1 consigne de phase 5.45V. On augmente la durée de Q1 et la puissance maintenant que la phase est pas trop mal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Q1: 215… OK, mais la résistance de couplage est toujours &lt;1 ohm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6487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55169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1000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1000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1000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Q1 consigne de phase  5.35V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6487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55170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1000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1000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1000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repeat en USN. Q1 à 5.35 V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Q1: 70 ou 120° ! Q2 coupure vide. 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C0504D"/>
                          </a:solidFill>
                          <a:effectLst/>
                          <a:latin typeface="Calibri"/>
                        </a:rPr>
                        <a:t>Q1 trips (V3 chute)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6487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55171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1000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1000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1000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USN. Q1 à 5.45 V. Plasma +5mm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Arret vide Q2. Les +5mm ne sont pas vu sur la réflectométrie…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C0504D"/>
                          </a:solidFill>
                          <a:effectLst/>
                          <a:latin typeface="Calibri"/>
                        </a:rPr>
                        <a:t>Q1 trips (V3 chute). Secu VSWR coupe pas ?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6487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55172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1000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1500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1500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USN. Q1 200ms, augmente puissance Q2 et Q4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Q1: 220°… </a:t>
                      </a:r>
                      <a:r>
                        <a:rPr lang="en-GB" sz="600" b="0" i="0" u="none" strike="noStrike">
                          <a:solidFill>
                            <a:srgbClr val="C0504D"/>
                          </a:solidFill>
                          <a:effectLst/>
                          <a:latin typeface="Calibri"/>
                        </a:rPr>
                        <a:t>Early disruption at beg of IC… </a:t>
                      </a:r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Phase control de Q2 qui part en couille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C0504D"/>
                          </a:solidFill>
                          <a:effectLst/>
                          <a:latin typeface="Calibri"/>
                        </a:rPr>
                        <a:t>Q1 trips (V3 chute) --&gt; correspond au changement de phase… Secu VSWR coupe pas ?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6487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55173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USN à 500 kA/nl 4-4,5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plasma failed (SL)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6487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55174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1000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800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1500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repeat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Q1 : 75 and 110°. Q2 coupure TTF et phase pas bien régulée. </a:t>
                      </a:r>
                      <a:r>
                        <a:rPr lang="fr-FR" sz="600" b="0" i="0" u="none" strike="noStrike">
                          <a:solidFill>
                            <a:srgbClr val="9BBB59"/>
                          </a:solidFill>
                          <a:effectLst/>
                          <a:latin typeface="Calibri"/>
                        </a:rPr>
                        <a:t>Q4 super.</a:t>
                      </a:r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C0504D"/>
                          </a:solidFill>
                          <a:effectLst/>
                          <a:latin typeface="Calibri"/>
                        </a:rPr>
                        <a:t>Accumulation Ag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6487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55175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500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800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1500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Repeat en LSN, Q1 seul 200ms 500kW puis les autres 800 et 1500. Q1 phase consigne 5.45 V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Q1 à 220°. Rc réduite par rapport au précédent, perte de contrôle de phase de Q2 en cours de choc…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F79646"/>
                          </a:solidFill>
                          <a:effectLst/>
                          <a:latin typeface="Calibri"/>
                        </a:rPr>
                        <a:t>couplage de Q4 // fuelling vanne 11. </a:t>
                      </a:r>
                      <a:r>
                        <a:rPr lang="fr-FR" sz="600" b="0" i="0" u="none" strike="noStrike">
                          <a:solidFill>
                            <a:srgbClr val="C0504D"/>
                          </a:solidFill>
                          <a:effectLst/>
                          <a:latin typeface="Calibri"/>
                        </a:rPr>
                        <a:t>Accumulation Ag</a:t>
                      </a:r>
                      <a:endParaRPr lang="fr-FR" sz="600" b="0" i="0" u="none" strike="noStrike">
                        <a:solidFill>
                          <a:srgbClr val="F79646"/>
                        </a:solidFill>
                        <a:effectLst/>
                        <a:latin typeface="Calibri"/>
                      </a:endParaRP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6487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55176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500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1000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Arrivée de LH dans le game. LH d'abord puis Q1 200ms/500 kW puis Q2 1s/1MW. Q1 phase consigne à 5.35V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C1 à 90°. Q2 limite puissance.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6487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55177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Q1 à 5.45 V. Q4 1s à la fin de LH. On conserve Q2 1MW 1s après LH.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disruption avant IC (MHD)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6487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55178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1000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repeat.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end of flux pendant le tout début de Q4. Sinon Q4 super bien !!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cxnSp>
        <p:nvCxnSpPr>
          <p:cNvPr id="7" name="Connecteur droit 6"/>
          <p:cNvCxnSpPr/>
          <p:nvPr/>
        </p:nvCxnSpPr>
        <p:spPr>
          <a:xfrm flipH="1">
            <a:off x="215157" y="5791198"/>
            <a:ext cx="841785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189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7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2"/>
          </p:nvPr>
        </p:nvSpPr>
        <p:spPr>
          <a:xfrm>
            <a:off x="2913529" y="1067647"/>
            <a:ext cx="5671672" cy="5663820"/>
          </a:xfrm>
        </p:spPr>
        <p:txBody>
          <a:bodyPr/>
          <a:lstStyle/>
          <a:p>
            <a:r>
              <a:rPr lang="fr-FR" dirty="0" smtClean="0"/>
              <a:t>55159 : 500 kA, </a:t>
            </a:r>
            <a:r>
              <a:rPr lang="fr-FR" dirty="0" err="1" smtClean="0"/>
              <a:t>nl</a:t>
            </a:r>
            <a:r>
              <a:rPr lang="fr-FR" dirty="0" smtClean="0"/>
              <a:t> 4-4.5</a:t>
            </a:r>
          </a:p>
          <a:p>
            <a:endParaRPr lang="fr-FR" dirty="0"/>
          </a:p>
          <a:p>
            <a:r>
              <a:rPr lang="en-GB" dirty="0" smtClean="0"/>
              <a:t>55164 : avec fuelling V10, Q2 </a:t>
            </a:r>
            <a:r>
              <a:rPr lang="en-GB" dirty="0" err="1" smtClean="0"/>
              <a:t>pb</a:t>
            </a:r>
            <a:r>
              <a:rPr lang="en-GB" dirty="0" smtClean="0"/>
              <a:t> </a:t>
            </a:r>
            <a:r>
              <a:rPr lang="en-GB" dirty="0" err="1" smtClean="0"/>
              <a:t>controle</a:t>
            </a:r>
            <a:r>
              <a:rPr lang="en-GB" dirty="0" smtClean="0"/>
              <a:t> de phase </a:t>
            </a:r>
          </a:p>
          <a:p>
            <a:r>
              <a:rPr lang="en-GB" dirty="0"/>
              <a:t>55165 </a:t>
            </a:r>
            <a:r>
              <a:rPr lang="en-GB" dirty="0" smtClean="0"/>
              <a:t>: sans fuelling V10, Q2 OK</a:t>
            </a:r>
          </a:p>
          <a:p>
            <a:endParaRPr lang="fr-FR" dirty="0"/>
          </a:p>
          <a:p>
            <a:r>
              <a:rPr lang="en-GB" dirty="0" smtClean="0"/>
              <a:t>55166 : 700 kA, </a:t>
            </a:r>
            <a:r>
              <a:rPr lang="en-GB" dirty="0" err="1" smtClean="0"/>
              <a:t>nl</a:t>
            </a:r>
            <a:r>
              <a:rPr lang="en-GB" dirty="0" smtClean="0"/>
              <a:t> 6. </a:t>
            </a:r>
            <a:r>
              <a:rPr lang="en-GB" dirty="0" err="1" smtClean="0"/>
              <a:t>Couplage</a:t>
            </a:r>
            <a:r>
              <a:rPr lang="en-GB" dirty="0" smtClean="0"/>
              <a:t> pas terrible</a:t>
            </a:r>
          </a:p>
          <a:p>
            <a:r>
              <a:rPr lang="fr-FR" dirty="0" smtClean="0"/>
              <a:t>…</a:t>
            </a:r>
            <a:endParaRPr lang="en-GB" dirty="0" smtClean="0"/>
          </a:p>
          <a:p>
            <a:r>
              <a:rPr lang="fr-FR" dirty="0" smtClean="0"/>
              <a:t>55169 : scenario optimisé, mais couplage pas top</a:t>
            </a:r>
            <a:endParaRPr lang="en-GB" dirty="0"/>
          </a:p>
          <a:p>
            <a:r>
              <a:rPr lang="fr-FR" dirty="0" smtClean="0"/>
              <a:t>55170 : USN à 700 kA</a:t>
            </a:r>
          </a:p>
          <a:p>
            <a:r>
              <a:rPr lang="fr-FR" dirty="0" smtClean="0"/>
              <a:t>…</a:t>
            </a:r>
          </a:p>
          <a:p>
            <a:r>
              <a:rPr lang="fr-FR" dirty="0" smtClean="0"/>
              <a:t>55172 : USN, 700 kA, plasma + près (?)</a:t>
            </a:r>
            <a:endParaRPr lang="fr-FR" dirty="0"/>
          </a:p>
          <a:p>
            <a:r>
              <a:rPr lang="fr-FR" dirty="0" smtClean="0"/>
              <a:t>55174 : USN à 500 kA, meilleur couplage</a:t>
            </a:r>
          </a:p>
          <a:p>
            <a:r>
              <a:rPr lang="fr-FR" dirty="0" smtClean="0"/>
              <a:t>55175 : LSN à 500 kA</a:t>
            </a:r>
          </a:p>
          <a:p>
            <a:r>
              <a:rPr lang="fr-FR" dirty="0" smtClean="0"/>
              <a:t>NB: couplage Q4 // V11 </a:t>
            </a:r>
          </a:p>
          <a:p>
            <a:endParaRPr lang="en-GB" dirty="0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9011734"/>
              </p:ext>
            </p:extLst>
          </p:nvPr>
        </p:nvGraphicFramePr>
        <p:xfrm>
          <a:off x="252132" y="827649"/>
          <a:ext cx="459049" cy="5772726"/>
        </p:xfrm>
        <a:graphic>
          <a:graphicData uri="http://schemas.openxmlformats.org/drawingml/2006/table">
            <a:tbl>
              <a:tblPr/>
              <a:tblGrid>
                <a:gridCol w="459049"/>
              </a:tblGrid>
              <a:tr h="276487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55158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6487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55159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6487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55160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6487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55161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6487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55162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6487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55163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6487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55164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6487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55165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6487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55166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6487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55167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6487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55168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6487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55169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6487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55170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6487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55171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6487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55172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6487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55173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6487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55174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6487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55175</a:t>
                      </a:r>
                    </a:p>
                  </a:txBody>
                  <a:tcPr marL="667" marR="667" marT="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6" name="Ellipse 5"/>
          <p:cNvSpPr/>
          <p:nvPr/>
        </p:nvSpPr>
        <p:spPr>
          <a:xfrm>
            <a:off x="1810871" y="2339787"/>
            <a:ext cx="98612" cy="9861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Forme libre 7"/>
          <p:cNvSpPr/>
          <p:nvPr/>
        </p:nvSpPr>
        <p:spPr>
          <a:xfrm>
            <a:off x="1782032" y="1344706"/>
            <a:ext cx="872223" cy="4778188"/>
          </a:xfrm>
          <a:custGeom>
            <a:avLst/>
            <a:gdLst>
              <a:gd name="connsiteX0" fmla="*/ 64697 w 872223"/>
              <a:gd name="connsiteY0" fmla="*/ 0 h 4778188"/>
              <a:gd name="connsiteX1" fmla="*/ 64697 w 872223"/>
              <a:gd name="connsiteY1" fmla="*/ 1559859 h 4778188"/>
              <a:gd name="connsiteX2" fmla="*/ 737050 w 872223"/>
              <a:gd name="connsiteY2" fmla="*/ 1882588 h 4778188"/>
              <a:gd name="connsiteX3" fmla="*/ 826697 w 872223"/>
              <a:gd name="connsiteY3" fmla="*/ 2796988 h 4778188"/>
              <a:gd name="connsiteX4" fmla="*/ 190203 w 872223"/>
              <a:gd name="connsiteY4" fmla="*/ 3003176 h 4778188"/>
              <a:gd name="connsiteX5" fmla="*/ 46768 w 872223"/>
              <a:gd name="connsiteY5" fmla="*/ 3953435 h 4778188"/>
              <a:gd name="connsiteX6" fmla="*/ 55733 w 872223"/>
              <a:gd name="connsiteY6" fmla="*/ 4778188 h 4778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2223" h="4778188">
                <a:moveTo>
                  <a:pt x="64697" y="0"/>
                </a:moveTo>
                <a:cubicBezTo>
                  <a:pt x="8667" y="623047"/>
                  <a:pt x="-47362" y="1246094"/>
                  <a:pt x="64697" y="1559859"/>
                </a:cubicBezTo>
                <a:cubicBezTo>
                  <a:pt x="176756" y="1873624"/>
                  <a:pt x="610050" y="1676400"/>
                  <a:pt x="737050" y="1882588"/>
                </a:cubicBezTo>
                <a:cubicBezTo>
                  <a:pt x="864050" y="2088776"/>
                  <a:pt x="917838" y="2610223"/>
                  <a:pt x="826697" y="2796988"/>
                </a:cubicBezTo>
                <a:cubicBezTo>
                  <a:pt x="735556" y="2983753"/>
                  <a:pt x="320191" y="2810435"/>
                  <a:pt x="190203" y="3003176"/>
                </a:cubicBezTo>
                <a:cubicBezTo>
                  <a:pt x="60215" y="3195917"/>
                  <a:pt x="69180" y="3657600"/>
                  <a:pt x="46768" y="3953435"/>
                </a:cubicBezTo>
                <a:cubicBezTo>
                  <a:pt x="24356" y="4249270"/>
                  <a:pt x="40044" y="4513729"/>
                  <a:pt x="55733" y="477818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2468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Bilan 18/09</a:t>
            </a:r>
            <a:endParaRPr lang="en-GB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8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2"/>
          </p:nvPr>
        </p:nvSpPr>
        <p:spPr>
          <a:xfrm>
            <a:off x="660825" y="1067647"/>
            <a:ext cx="7924376" cy="4531202"/>
          </a:xfrm>
        </p:spPr>
        <p:txBody>
          <a:bodyPr/>
          <a:lstStyle/>
          <a:p>
            <a:r>
              <a:rPr lang="fr-FR" dirty="0" smtClean="0"/>
              <a:t>Contrôle de phase de Q1 ne fonctionne pas</a:t>
            </a:r>
          </a:p>
          <a:p>
            <a:r>
              <a:rPr lang="fr-FR" dirty="0" smtClean="0"/>
              <a:t>Contrôle de phase de Q2 pas toujours robuste</a:t>
            </a:r>
          </a:p>
          <a:p>
            <a:r>
              <a:rPr lang="fr-FR" dirty="0" smtClean="0"/>
              <a:t>Hypothèse: cross-talk perturbant la détection de phase?</a:t>
            </a:r>
          </a:p>
          <a:p>
            <a:endParaRPr lang="fr-FR" dirty="0" smtClean="0"/>
          </a:p>
          <a:p>
            <a:r>
              <a:rPr lang="fr-FR" dirty="0" smtClean="0"/>
              <a:t>700kA : pas de changement sur </a:t>
            </a:r>
            <a:r>
              <a:rPr lang="fr-FR" dirty="0" err="1" smtClean="0"/>
              <a:t>Rc</a:t>
            </a:r>
            <a:r>
              <a:rPr lang="fr-FR" dirty="0" smtClean="0"/>
              <a:t> ?</a:t>
            </a:r>
            <a:endParaRPr lang="fr-FR" dirty="0"/>
          </a:p>
          <a:p>
            <a:endParaRPr lang="fr-FR" dirty="0" smtClean="0"/>
          </a:p>
          <a:p>
            <a:r>
              <a:rPr lang="fr-FR" dirty="0" smtClean="0"/>
              <a:t>LSN/USN: toujours meilleur en </a:t>
            </a:r>
            <a:r>
              <a:rPr lang="fr-FR" dirty="0" err="1" smtClean="0"/>
              <a:t>Rc</a:t>
            </a:r>
            <a:r>
              <a:rPr lang="fr-FR" dirty="0" smtClean="0"/>
              <a:t> en USN ?</a:t>
            </a:r>
          </a:p>
          <a:p>
            <a:pPr marL="285750" indent="-285750">
              <a:buFont typeface="Wingdings" pitchFamily="2" charset="2"/>
              <a:buChar char="à"/>
            </a:pPr>
            <a:r>
              <a:rPr lang="fr-FR" dirty="0" smtClean="0">
                <a:sym typeface="Wingdings" panose="05000000000000000000" pitchFamily="2" charset="2"/>
              </a:rPr>
              <a:t>Quel scenario pour max power IC?</a:t>
            </a:r>
          </a:p>
          <a:p>
            <a:pPr marL="285750" indent="-285750">
              <a:buFont typeface="Wingdings" pitchFamily="2" charset="2"/>
              <a:buChar char="à"/>
            </a:pPr>
            <a:endParaRPr lang="fr-FR" dirty="0">
              <a:sym typeface="Wingdings" panose="05000000000000000000" pitchFamily="2" charset="2"/>
            </a:endParaRPr>
          </a:p>
          <a:p>
            <a:pPr marL="285750" indent="-285750">
              <a:buFont typeface="Wingdings" pitchFamily="2" charset="2"/>
              <a:buChar char="à"/>
            </a:pPr>
            <a:r>
              <a:rPr lang="fr-FR" dirty="0" smtClean="0">
                <a:sym typeface="Wingdings" panose="05000000000000000000" pitchFamily="2" charset="2"/>
              </a:rPr>
              <a:t>Q4 et Ag?</a:t>
            </a:r>
          </a:p>
          <a:p>
            <a:pPr marL="285750" indent="-285750">
              <a:buFont typeface="Wingdings" pitchFamily="2" charset="2"/>
              <a:buChar char="à"/>
            </a:pPr>
            <a:endParaRPr lang="fr-FR" dirty="0">
              <a:sym typeface="Wingdings" panose="05000000000000000000" pitchFamily="2" charset="2"/>
            </a:endParaRPr>
          </a:p>
          <a:p>
            <a:pPr marL="285750" indent="-285750">
              <a:buFont typeface="Wingdings" pitchFamily="2" charset="2"/>
              <a:buChar char="à"/>
            </a:pPr>
            <a:r>
              <a:rPr lang="fr-FR" dirty="0" smtClean="0">
                <a:sym typeface="Wingdings" panose="05000000000000000000" pitchFamily="2" charset="2"/>
              </a:rPr>
              <a:t>Pb de sécurités: tensions trop faible Q1 et VSWR?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2761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07441" y="60757"/>
            <a:ext cx="4395374" cy="650036"/>
          </a:xfrm>
        </p:spPr>
        <p:txBody>
          <a:bodyPr/>
          <a:lstStyle/>
          <a:p>
            <a:r>
              <a:rPr lang="fr-FR" dirty="0" smtClean="0"/>
              <a:t>Jeudi 19/09</a:t>
            </a:r>
            <a:br>
              <a:rPr lang="fr-FR" dirty="0" smtClean="0"/>
            </a:br>
            <a:r>
              <a:rPr lang="fr-FR" dirty="0" smtClean="0"/>
              <a:t>High Confinement #1</a:t>
            </a:r>
            <a:endParaRPr lang="en-GB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9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0468574"/>
              </p:ext>
            </p:extLst>
          </p:nvPr>
        </p:nvGraphicFramePr>
        <p:xfrm>
          <a:off x="2" y="770972"/>
          <a:ext cx="9143997" cy="5853383"/>
        </p:xfrm>
        <a:graphic>
          <a:graphicData uri="http://schemas.openxmlformats.org/drawingml/2006/table">
            <a:tbl>
              <a:tblPr/>
              <a:tblGrid>
                <a:gridCol w="459050"/>
                <a:gridCol w="459050"/>
                <a:gridCol w="459050"/>
                <a:gridCol w="459050"/>
                <a:gridCol w="459050"/>
                <a:gridCol w="1939862"/>
                <a:gridCol w="2754308"/>
                <a:gridCol w="2154577"/>
              </a:tblGrid>
              <a:tr h="37334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55192</a:t>
                      </a: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700</a:t>
                      </a: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700</a:t>
                      </a: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repeat #54719, pour l'instant sans LH. Q2 et Q4 seuls </a:t>
                      </a: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OK. 0.75 Ohm (nl 4). TOS Q2 élevé du coté où la capa est bloquée…Phase Q2 OK, crash Q2 et ne recupère pas sa phase, d'où une augmentation de Prad. Q4 OK</a:t>
                      </a: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Rapport isotopique plutôt bas 2%</a:t>
                      </a: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7334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55193</a:t>
                      </a: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900</a:t>
                      </a: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900</a:t>
                      </a: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avec LH</a:t>
                      </a: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disrupte pendant IC. Prad augmente pendant les coupures IC. Cause de la disruption?</a:t>
                      </a: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Rapport isotopique 4%</a:t>
                      </a: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7334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55194</a:t>
                      </a: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900</a:t>
                      </a: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900</a:t>
                      </a: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repeat</a:t>
                      </a: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antennes OK. Couplage dégradé quand LH baisse, puis revient après (// distance n_co)</a:t>
                      </a: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Rapport isotopique 5%</a:t>
                      </a: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7334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55195</a:t>
                      </a: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900</a:t>
                      </a: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900</a:t>
                      </a: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repeat</a:t>
                      </a: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Contrôle de phase de Q2 dans les choux ! Q4 OK. Resistance de couplahe bien meilleure pour ce choc</a:t>
                      </a: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7334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55196</a:t>
                      </a: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1000</a:t>
                      </a: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1000</a:t>
                      </a: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repeat</a:t>
                      </a: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coupling rather low (0,5 à 1,0 ohm). Both antennas OK.</a:t>
                      </a: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7334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551967</a:t>
                      </a: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repeat avec Q4 qui démarre avant Q2</a:t>
                      </a: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early disruption before IC</a:t>
                      </a: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7334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55198</a:t>
                      </a: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1000</a:t>
                      </a: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1000</a:t>
                      </a: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repeat</a:t>
                      </a: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Q4 OK,</a:t>
                      </a:r>
                      <a:r>
                        <a:rPr lang="fr-FR" sz="800" b="0" i="0" u="none" strike="noStrike">
                          <a:solidFill>
                            <a:srgbClr val="C0504D"/>
                          </a:solidFill>
                          <a:effectLst/>
                          <a:latin typeface="Calibri"/>
                        </a:rPr>
                        <a:t> Q2  démarre en monopole et le plasma disrupte…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7334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55199</a:t>
                      </a: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1000</a:t>
                      </a: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1000</a:t>
                      </a: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repeat en fixant la phase de Q2 coté générateur</a:t>
                      </a: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Phase Q2 50°. </a:t>
                      </a: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consigne de phase de Q2 fixée</a:t>
                      </a: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7334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55200</a:t>
                      </a: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1000</a:t>
                      </a: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1200</a:t>
                      </a: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repeat +200kW Q4 et déphaseur Q2 90 -&gt; 230°</a:t>
                      </a: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Phase Q2 OK. Q4 se désadapte légèrement après un arc, ce qui limite la puissance</a:t>
                      </a: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7334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55201</a:t>
                      </a: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on monte une capa de Q4 (C1  57.08--&gt; 57.19)</a:t>
                      </a: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disruption avant IC</a:t>
                      </a: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355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55202</a:t>
                      </a: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1000</a:t>
                      </a: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1200</a:t>
                      </a: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repeat</a:t>
                      </a: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Q2 et Q4 OK. Petite </a:t>
                      </a:r>
                      <a:r>
                        <a:rPr lang="fr-FR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regulation</a:t>
                      </a:r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de la puissance de Q4 au début. </a:t>
                      </a: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800" b="0" i="0" u="none" strike="noStrike">
                          <a:solidFill>
                            <a:srgbClr val="9BBB59"/>
                          </a:solidFill>
                          <a:effectLst/>
                          <a:latin typeface="Calibri"/>
                        </a:rPr>
                        <a:t>beau choc mais pas de mode H… </a:t>
                      </a:r>
                      <a:r>
                        <a:rPr lang="fr-FR" sz="800" b="0" i="0" u="none" strike="noStrike">
                          <a:solidFill>
                            <a:srgbClr val="C0504D"/>
                          </a:solidFill>
                          <a:effectLst/>
                          <a:latin typeface="Calibri"/>
                        </a:rPr>
                        <a:t>Cu increase -&gt; loss of LH --&gt; disruption</a:t>
                      </a:r>
                      <a:endParaRPr lang="fr-FR" sz="800" b="0" i="0" u="none" strike="noStrike">
                        <a:solidFill>
                          <a:srgbClr val="9BBB59"/>
                        </a:solidFill>
                        <a:effectLst/>
                        <a:latin typeface="Calibri"/>
                      </a:endParaRP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9038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55203</a:t>
                      </a: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+200 kW sur Q2 et augmentation P_LH</a:t>
                      </a: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early disruption before IC</a:t>
                      </a: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1571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55204</a:t>
                      </a: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1200</a:t>
                      </a: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1200</a:t>
                      </a: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repeat</a:t>
                      </a: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Q4 seul / disruption</a:t>
                      </a: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1571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55205</a:t>
                      </a: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repeat</a:t>
                      </a: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Ohmic pulse - MHD</a:t>
                      </a: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1571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55206</a:t>
                      </a: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1200</a:t>
                      </a: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1200</a:t>
                      </a: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repeat</a:t>
                      </a: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Disruption pendant IC</a:t>
                      </a: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Cu increase -&gt; loss LH --&gt; disruption</a:t>
                      </a: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1571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55207</a:t>
                      </a: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1200</a:t>
                      </a: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1200</a:t>
                      </a: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repeat</a:t>
                      </a: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Disruption pendant IC. Plasma gap is increasing…. Then plasma goes aways</a:t>
                      </a: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800" b="0" i="0" u="none" strike="noStrike">
                          <a:solidFill>
                            <a:srgbClr val="C0504D"/>
                          </a:solidFill>
                          <a:effectLst/>
                          <a:latin typeface="Calibri"/>
                        </a:rPr>
                        <a:t>VSWR &gt; 8 sur Q2 pendant plus de 2ms… Cu increase -&gt; loss LH --&gt; disruption</a:t>
                      </a: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1571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55208</a:t>
                      </a: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repeat. Try to compensate plasma gap and delay Q2 </a:t>
                      </a: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pas d'autorisation PCS</a:t>
                      </a: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Cu increase -&gt; loss LH --&gt; disruption</a:t>
                      </a: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1571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55209</a:t>
                      </a: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700</a:t>
                      </a: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repeat</a:t>
                      </a: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disrupt pendant Q4. Le gap plasma augmente toujours mais - vite</a:t>
                      </a: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Cu increase -&gt; loss LH --&gt; disruption</a:t>
                      </a: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1571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55210</a:t>
                      </a: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600</a:t>
                      </a: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repeat</a:t>
                      </a: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idem</a:t>
                      </a: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7" marR="897" marT="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0041907"/>
      </p:ext>
    </p:extLst>
  </p:cSld>
  <p:clrMapOvr>
    <a:masterClrMapping/>
  </p:clrMapOvr>
</p:sld>
</file>

<file path=ppt/theme/theme1.xml><?xml version="1.0" encoding="utf-8"?>
<a:theme xmlns:a="http://schemas.openxmlformats.org/drawingml/2006/main" name="2019-Presentation-PPT-4-3">
  <a:themeElements>
    <a:clrScheme name="CEA Défaut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92D050"/>
      </a:accent1>
      <a:accent2>
        <a:srgbClr val="008BBC"/>
      </a:accent2>
      <a:accent3>
        <a:srgbClr val="D81142"/>
      </a:accent3>
      <a:accent4>
        <a:srgbClr val="FFC000"/>
      </a:accent4>
      <a:accent5>
        <a:srgbClr val="218380"/>
      </a:accent5>
      <a:accent6>
        <a:srgbClr val="8F2D56"/>
      </a:accent6>
      <a:hlink>
        <a:srgbClr val="2E75B5"/>
      </a:hlink>
      <a:folHlink>
        <a:srgbClr val="954F72"/>
      </a:folHlink>
    </a:clrScheme>
    <a:fontScheme name="CEA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800" dirty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Template PP CEA 4-3.pptx" id="{017B0BBD-D478-416D-9408-C3E5553B88B8}" vid="{9A88B8C1-4942-46D3-9391-C2B501F07E87}"/>
    </a:ext>
  </a:extLst>
</a:theme>
</file>

<file path=ppt/theme/theme2.xml><?xml version="1.0" encoding="utf-8"?>
<a:theme xmlns:a="http://schemas.openxmlformats.org/drawingml/2006/main" name="Template CEA 2019 Clair">
  <a:themeElements>
    <a:clrScheme name="CEA Défaut 2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FFBC42"/>
      </a:accent1>
      <a:accent2>
        <a:srgbClr val="D81159"/>
      </a:accent2>
      <a:accent3>
        <a:srgbClr val="8F2D56"/>
      </a:accent3>
      <a:accent4>
        <a:srgbClr val="689B42"/>
      </a:accent4>
      <a:accent5>
        <a:srgbClr val="218380"/>
      </a:accent5>
      <a:accent6>
        <a:srgbClr val="FFD29F"/>
      </a:accent6>
      <a:hlink>
        <a:srgbClr val="2E75B5"/>
      </a:hlink>
      <a:folHlink>
        <a:srgbClr val="954F72"/>
      </a:folHlink>
    </a:clrScheme>
    <a:fontScheme name="CEA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800" dirty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Template PP CEA 4-3.pptx" id="{017B0BBD-D478-416D-9408-C3E5553B88B8}" vid="{52A1E219-64F3-4477-912D-9636D70C98A7}"/>
    </a:ext>
  </a:extLst>
</a:theme>
</file>

<file path=ppt/theme/theme3.xml><?xml version="1.0" encoding="utf-8"?>
<a:theme xmlns:a="http://schemas.openxmlformats.org/drawingml/2006/main" name="Template CEA 2019 Bleu">
  <a:themeElements>
    <a:clrScheme name="CEA Bleu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49728C"/>
      </a:accent1>
      <a:accent2>
        <a:srgbClr val="689BA6"/>
      </a:accent2>
      <a:accent3>
        <a:srgbClr val="C2F2F2"/>
      </a:accent3>
      <a:accent4>
        <a:srgbClr val="273D40"/>
      </a:accent4>
      <a:accent5>
        <a:srgbClr val="0084B4"/>
      </a:accent5>
      <a:accent6>
        <a:srgbClr val="93E2FF"/>
      </a:accent6>
      <a:hlink>
        <a:srgbClr val="2E75B5"/>
      </a:hlink>
      <a:folHlink>
        <a:srgbClr val="954F72"/>
      </a:folHlink>
    </a:clrScheme>
    <a:fontScheme name="CEA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800" dirty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Template PP CEA 4-3.pptx" id="{017B0BBD-D478-416D-9408-C3E5553B88B8}" vid="{0799EC0F-9A1D-48A9-9692-520D5CEBB494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62F2A79C4BED747976EC3AD530384C1" ma:contentTypeVersion="0" ma:contentTypeDescription="Crée un document." ma:contentTypeScope="" ma:versionID="9ea4ffbb61354172aceb879db3e2653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b09c1ba23edfaa45a5e9d385267c9b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66C4233-EA21-4292-B391-09F7550CF5B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B95E45C-96CD-4B8B-A608-7C5E76B37C4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4B0D5B4-4CC6-4497-9BFB-91C4C64EBEC9}">
  <ds:schemaRefs>
    <ds:schemaRef ds:uri="http://schemas.openxmlformats.org/package/2006/metadata/core-properties"/>
    <ds:schemaRef ds:uri="http://purl.org/dc/terms/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2019-Presentation-PPT-4-3</Template>
  <TotalTime>2636</TotalTime>
  <Words>2818</Words>
  <Application>Microsoft Office PowerPoint</Application>
  <PresentationFormat>Affichage à l'écran (4:3)</PresentationFormat>
  <Paragraphs>680</Paragraphs>
  <Slides>20</Slides>
  <Notes>0</Notes>
  <HiddenSlides>0</HiddenSlides>
  <MMClips>0</MMClips>
  <ScaleCrop>false</ScaleCrop>
  <HeadingPairs>
    <vt:vector size="6" baseType="variant">
      <vt:variant>
        <vt:lpstr>Thème</vt:lpstr>
      </vt:variant>
      <vt:variant>
        <vt:i4>3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4" baseType="lpstr">
      <vt:lpstr>2019-Presentation-PPT-4-3</vt:lpstr>
      <vt:lpstr>Template CEA 2019 Clair</vt:lpstr>
      <vt:lpstr>Template CEA 2019 Bleu</vt:lpstr>
      <vt:lpstr>Microsoft Excel Worksheet</vt:lpstr>
      <vt:lpstr>Présentation PowerPoint</vt:lpstr>
      <vt:lpstr>Présentation PowerPoint</vt:lpstr>
      <vt:lpstr>Mardi 17/09/2019 – 16h30-18h30</vt:lpstr>
      <vt:lpstr>Bilan mardi 17/09</vt:lpstr>
      <vt:lpstr>#55151</vt:lpstr>
      <vt:lpstr>Mercredi 18/09/2019 Increase IC Power Dedicated Session (&lt;#55176)</vt:lpstr>
      <vt:lpstr>Présentation PowerPoint</vt:lpstr>
      <vt:lpstr>Bilan 18/09</vt:lpstr>
      <vt:lpstr>Jeudi 19/09 High Confinement #1</vt:lpstr>
      <vt:lpstr>Présentation PowerPoint</vt:lpstr>
      <vt:lpstr>Vendredi 20/09</vt:lpstr>
      <vt:lpstr>Vendredi 20/09/2019</vt:lpstr>
      <vt:lpstr>#55215</vt:lpstr>
      <vt:lpstr>Vendredi 20/09/2019</vt:lpstr>
      <vt:lpstr>#55216 – repeat #55215 with 1MW LH background</vt:lpstr>
      <vt:lpstr>LH and IC interactions</vt:lpstr>
      <vt:lpstr>Vendredi 20/09/2019</vt:lpstr>
      <vt:lpstr>Présentation PowerPoint</vt:lpstr>
      <vt:lpstr>Vendredi 20/09/2019</vt:lpstr>
      <vt:lpstr>Présentation PowerPoint</vt:lpstr>
    </vt:vector>
  </TitlesOfParts>
  <Company>CEA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HILLAIRET Julien 218595</dc:creator>
  <cp:lastModifiedBy>HILLAIRET Julien 218595</cp:lastModifiedBy>
  <cp:revision>50</cp:revision>
  <cp:lastPrinted>2018-12-05T09:44:31Z</cp:lastPrinted>
  <dcterms:created xsi:type="dcterms:W3CDTF">2019-09-09T08:51:38Z</dcterms:created>
  <dcterms:modified xsi:type="dcterms:W3CDTF">2019-09-23T15:44:39Z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0x010100362F2A79C4BED747976EC3AD530384C1</vt:lpwstr>
  </property>
  <property fmtid="{D5CDD505-2E9C-101B-9397-08002B2CF9AE}" pid="3" name="I2ICODE">
    <vt:lpwstr>WEB</vt:lpwstr>
  </property>
  <property fmtid="{D5CDD505-2E9C-101B-9397-08002B2CF9AE}" pid="4" name="WebApplicationID">
    <vt:lpwstr>3f72b11a-dedf-47a1-b48a-dfd7b45017bd</vt:lpwstr>
  </property>
  <property fmtid="{D5CDD505-2E9C-101B-9397-08002B2CF9AE}" pid="5" name="I2ISITECODE">
    <vt:lpwstr/>
  </property>
</Properties>
</file>