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27"/>
  </p:notesMasterIdLst>
  <p:handoutMasterIdLst>
    <p:handoutMasterId r:id="rId28"/>
  </p:handoutMasterIdLst>
  <p:sldIdLst>
    <p:sldId id="273" r:id="rId7"/>
    <p:sldId id="278" r:id="rId8"/>
    <p:sldId id="27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05" r:id="rId17"/>
    <p:sldId id="297" r:id="rId18"/>
    <p:sldId id="302" r:id="rId19"/>
    <p:sldId id="298" r:id="rId20"/>
    <p:sldId id="303" r:id="rId21"/>
    <p:sldId id="307" r:id="rId22"/>
    <p:sldId id="301" r:id="rId23"/>
    <p:sldId id="299" r:id="rId24"/>
    <p:sldId id="306" r:id="rId25"/>
    <p:sldId id="309" r:id="rId26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1345" autoAdjust="0"/>
  </p:normalViewPr>
  <p:slideViewPr>
    <p:cSldViewPr snapToGrid="0" showGuides="1">
      <p:cViewPr>
        <p:scale>
          <a:sx n="60" d="100"/>
          <a:sy n="60" d="100"/>
        </p:scale>
        <p:origin x="-2150" y="-624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9 octobre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=""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=""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=""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=""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=""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=""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=""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=""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=""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=""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=""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=""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=""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=""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=""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=""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=""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9 octobre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9 octobre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9 octobre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=""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=""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=""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=""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=""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=""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=""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=""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=""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=""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9 octobre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9 octobre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9 octobre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Bilan chocs semaine 38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J.Hillairet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1133349"/>
          </a:xfrm>
        </p:spPr>
        <p:txBody>
          <a:bodyPr/>
          <a:lstStyle/>
          <a:p>
            <a:r>
              <a:rPr lang="fr-FR" dirty="0" smtClean="0"/>
              <a:t>Le rapport isotopique monte en cours de session</a:t>
            </a:r>
          </a:p>
          <a:p>
            <a:r>
              <a:rPr lang="fr-FR" dirty="0" smtClean="0"/>
              <a:t>Contrôle de la phase directement lié à la production d’impuretés</a:t>
            </a:r>
          </a:p>
          <a:p>
            <a:r>
              <a:rPr lang="fr-FR" dirty="0" smtClean="0"/>
              <a:t>Beaux chocs combinés IC+LH. Mais production de cuivre -&gt; disruption </a:t>
            </a:r>
          </a:p>
        </p:txBody>
      </p:sp>
      <p:pic>
        <p:nvPicPr>
          <p:cNvPr id="4098" name="Picture 2" descr="C:\Users\JH218595\Documents\WEST_C4\shot_figures\WEST_IC_552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65" y="2281336"/>
            <a:ext cx="3113994" cy="20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H218595\Documents\WEST_C4\shot_figures\WEST_IC_552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69" y="4363655"/>
            <a:ext cx="2697386" cy="202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H218595\Documents\west_c4\shot_figures\WEST_IC_552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556" y="2841461"/>
            <a:ext cx="5871821" cy="337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03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20/09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73231"/>
              </p:ext>
            </p:extLst>
          </p:nvPr>
        </p:nvGraphicFramePr>
        <p:xfrm>
          <a:off x="2" y="738223"/>
          <a:ext cx="9062974" cy="5957788"/>
        </p:xfrm>
        <a:graphic>
          <a:graphicData uri="http://schemas.openxmlformats.org/drawingml/2006/table">
            <a:tbl>
              <a:tblPr/>
              <a:tblGrid>
                <a:gridCol w="454983"/>
                <a:gridCol w="454983"/>
                <a:gridCol w="454983"/>
                <a:gridCol w="454983"/>
                <a:gridCol w="454983"/>
                <a:gridCol w="1922672"/>
                <a:gridCol w="2729900"/>
                <a:gridCol w="2135487"/>
              </a:tblGrid>
              <a:tr h="6417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55214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creneaux séparés IC et LH pour caractériser les sources d'impuretés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 et Q1 OK. Q1 125°. Bout de flux, pas Q4 ni de LH (pas d'autorisation)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controleur de Q2 fonctionne à nouveau ! On règle Q1C1. A nouveau un problème de tension V3 qui disparait sur Q1 pendant 50 ms, après au saut de phase? (vu à l'aqui rapide)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55215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Correction de phase Q1 55 --&gt; 110°. On avance les créneaux de puissance dans le temps (2.5s)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Q1 286° !??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55216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modifie les capas de Q1 et Q4. On rajoute le fond de LH. On modifie la phase de Q1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phase 260° !  Q4 démarre plus tard à cause du défaut vide. Petite montée de Rc à cause LH sauf sur Q4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55217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reprise du 55202 avec les trois antennes ensemble.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 OK </a:t>
                      </a:r>
                      <a:r>
                        <a:rPr lang="fr-FR" sz="900" b="0" i="0" u="none" strike="noStrike">
                          <a:solidFill>
                            <a:srgbClr val="F79646"/>
                          </a:solidFill>
                          <a:effectLst/>
                          <a:latin typeface="Calibri"/>
                        </a:rPr>
                        <a:t>mais disrupte pendant LH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55218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sans le chapeau LH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Nice ! Q1 :130°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55219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antennes ensemble sur background LH, on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éteind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les antennes progressivement (Q2, Q1, Q4)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OK, mais elles limitent toutes sur le Rc trop bas &lt; 1 Ohm. Q1 150° puis 250°… Crash MHD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augmente le N2 au départ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idem, crash MHD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55221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sans N2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pire encore. Q1 change de phase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55222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cght prg : scan de phase Q4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OK. Limite à la fin. Pas effet sur Prad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55223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scan phase Q2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Prad augmente quand la phase tend vers 0. Densité pas constante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DVIS1 HS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55224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avec densité + constante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complètement incontrollée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55225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55226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55227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cght prg : USN et max puissance ICRH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 to 4 MW then plasma collapse. Too fast ??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>
            <a:off x="0" y="2291787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4271058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0" y="6285053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7117409" y="1373520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1851949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7835040" y="1871201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>
            <a:off x="7458522" y="3040244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en-GB" dirty="0"/>
          </a:p>
        </p:txBody>
      </p:sp>
      <p:sp>
        <p:nvSpPr>
          <p:cNvPr id="15" name="Ellipse 14"/>
          <p:cNvSpPr/>
          <p:nvPr/>
        </p:nvSpPr>
        <p:spPr>
          <a:xfrm>
            <a:off x="7292392" y="5274158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8211558" y="6285053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85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40"/>
          <p:cNvCxnSpPr/>
          <p:nvPr/>
        </p:nvCxnSpPr>
        <p:spPr>
          <a:xfrm>
            <a:off x="1458378" y="3624613"/>
            <a:ext cx="46257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20/09/2019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755810"/>
          </a:xfrm>
        </p:spPr>
        <p:txBody>
          <a:bodyPr/>
          <a:lstStyle/>
          <a:p>
            <a:r>
              <a:rPr lang="fr-FR" dirty="0" smtClean="0"/>
              <a:t>Programme: </a:t>
            </a:r>
            <a:r>
              <a:rPr lang="fr-FR" dirty="0" err="1" smtClean="0"/>
              <a:t>impurity</a:t>
            </a:r>
            <a:r>
              <a:rPr lang="fr-FR" dirty="0" smtClean="0"/>
              <a:t> sources + </a:t>
            </a:r>
            <a:r>
              <a:rPr lang="fr-FR" dirty="0" err="1" smtClean="0"/>
              <a:t>increase</a:t>
            </a:r>
            <a:r>
              <a:rPr lang="fr-FR" dirty="0" smtClean="0"/>
              <a:t> IC power</a:t>
            </a:r>
          </a:p>
          <a:p>
            <a:r>
              <a:rPr lang="fr-FR" dirty="0" err="1" smtClean="0"/>
              <a:t>Antennas</a:t>
            </a:r>
            <a:r>
              <a:rPr lang="fr-FR" dirty="0" smtClean="0"/>
              <a:t> </a:t>
            </a:r>
            <a:r>
              <a:rPr lang="fr-FR" dirty="0" err="1" smtClean="0"/>
              <a:t>comparison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996439" y="3044894"/>
            <a:ext cx="576431" cy="998220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2689 w 576431"/>
              <a:gd name="connsiteY0" fmla="*/ 0 h 995082"/>
              <a:gd name="connsiteX1" fmla="*/ 576431 w 576431"/>
              <a:gd name="connsiteY1" fmla="*/ 0 h 995082"/>
              <a:gd name="connsiteX2" fmla="*/ 576431 w 576431"/>
              <a:gd name="connsiteY2" fmla="*/ 995082 h 995082"/>
              <a:gd name="connsiteX3" fmla="*/ 2689 w 576431"/>
              <a:gd name="connsiteY3" fmla="*/ 995082 h 995082"/>
              <a:gd name="connsiteX4" fmla="*/ 0 w 576431"/>
              <a:gd name="connsiteY4" fmla="*/ 572172 h 995082"/>
              <a:gd name="connsiteX5" fmla="*/ 2689 w 576431"/>
              <a:gd name="connsiteY5" fmla="*/ 0 h 995082"/>
              <a:gd name="connsiteX0" fmla="*/ 2689 w 576431"/>
              <a:gd name="connsiteY0" fmla="*/ 3138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6" fmla="*/ 2689 w 576431"/>
              <a:gd name="connsiteY6" fmla="*/ 3138 h 998220"/>
              <a:gd name="connsiteX0" fmla="*/ 2689 w 576431"/>
              <a:gd name="connsiteY0" fmla="*/ 83505 h 1078587"/>
              <a:gd name="connsiteX1" fmla="*/ 45721 w 576431"/>
              <a:gd name="connsiteY1" fmla="*/ 357 h 1078587"/>
              <a:gd name="connsiteX2" fmla="*/ 175261 w 576431"/>
              <a:gd name="connsiteY2" fmla="*/ 80367 h 1078587"/>
              <a:gd name="connsiteX3" fmla="*/ 576431 w 576431"/>
              <a:gd name="connsiteY3" fmla="*/ 83505 h 1078587"/>
              <a:gd name="connsiteX4" fmla="*/ 576431 w 576431"/>
              <a:gd name="connsiteY4" fmla="*/ 1078587 h 1078587"/>
              <a:gd name="connsiteX5" fmla="*/ 2689 w 576431"/>
              <a:gd name="connsiteY5" fmla="*/ 1078587 h 1078587"/>
              <a:gd name="connsiteX6" fmla="*/ 0 w 576431"/>
              <a:gd name="connsiteY6" fmla="*/ 655677 h 1078587"/>
              <a:gd name="connsiteX7" fmla="*/ 2689 w 576431"/>
              <a:gd name="connsiteY7" fmla="*/ 83505 h 1078587"/>
              <a:gd name="connsiteX0" fmla="*/ 2689 w 576431"/>
              <a:gd name="connsiteY0" fmla="*/ 43445 h 1038527"/>
              <a:gd name="connsiteX1" fmla="*/ 175261 w 576431"/>
              <a:gd name="connsiteY1" fmla="*/ 40307 h 1038527"/>
              <a:gd name="connsiteX2" fmla="*/ 576431 w 576431"/>
              <a:gd name="connsiteY2" fmla="*/ 43445 h 1038527"/>
              <a:gd name="connsiteX3" fmla="*/ 576431 w 576431"/>
              <a:gd name="connsiteY3" fmla="*/ 1038527 h 1038527"/>
              <a:gd name="connsiteX4" fmla="*/ 2689 w 576431"/>
              <a:gd name="connsiteY4" fmla="*/ 1038527 h 1038527"/>
              <a:gd name="connsiteX5" fmla="*/ 0 w 576431"/>
              <a:gd name="connsiteY5" fmla="*/ 615617 h 1038527"/>
              <a:gd name="connsiteX6" fmla="*/ 2689 w 576431"/>
              <a:gd name="connsiteY6" fmla="*/ 43445 h 1038527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1 h 998221"/>
              <a:gd name="connsiteX1" fmla="*/ 175261 w 576431"/>
              <a:gd name="connsiteY1" fmla="*/ 1 h 998221"/>
              <a:gd name="connsiteX2" fmla="*/ 576431 w 576431"/>
              <a:gd name="connsiteY2" fmla="*/ 3139 h 998221"/>
              <a:gd name="connsiteX3" fmla="*/ 576431 w 576431"/>
              <a:gd name="connsiteY3" fmla="*/ 998221 h 998221"/>
              <a:gd name="connsiteX4" fmla="*/ 2689 w 576431"/>
              <a:gd name="connsiteY4" fmla="*/ 998221 h 998221"/>
              <a:gd name="connsiteX5" fmla="*/ 0 w 576431"/>
              <a:gd name="connsiteY5" fmla="*/ 575311 h 998221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40641 w 576431"/>
              <a:gd name="connsiteY1" fmla="*/ 41402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58116 w 576431"/>
              <a:gd name="connsiteY1" fmla="*/ 57340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48591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431" h="998220">
                <a:moveTo>
                  <a:pt x="0" y="575310"/>
                </a:moveTo>
                <a:cubicBezTo>
                  <a:pt x="74905" y="575099"/>
                  <a:pt x="88266" y="574041"/>
                  <a:pt x="148591" y="577216"/>
                </a:cubicBezTo>
                <a:cubicBezTo>
                  <a:pt x="177801" y="481331"/>
                  <a:pt x="280908" y="79910"/>
                  <a:pt x="307341" y="0"/>
                </a:cubicBezTo>
                <a:lnTo>
                  <a:pt x="576431" y="3138"/>
                </a:lnTo>
                <a:lnTo>
                  <a:pt x="576431" y="998220"/>
                </a:lnTo>
                <a:lnTo>
                  <a:pt x="2689" y="998220"/>
                </a:lnTo>
                <a:cubicBezTo>
                  <a:pt x="1793" y="857250"/>
                  <a:pt x="896" y="716280"/>
                  <a:pt x="0" y="57531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04564" y="3048033"/>
            <a:ext cx="573742" cy="99508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14859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148590 w 573742"/>
              <a:gd name="connsiteY4" fmla="*/ 0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742" h="995082">
                <a:moveTo>
                  <a:pt x="148590" y="0"/>
                </a:moveTo>
                <a:lnTo>
                  <a:pt x="573742" y="0"/>
                </a:lnTo>
                <a:lnTo>
                  <a:pt x="573742" y="995082"/>
                </a:lnTo>
                <a:lnTo>
                  <a:pt x="0" y="995082"/>
                </a:lnTo>
                <a:lnTo>
                  <a:pt x="1485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LH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799839" y="3048033"/>
            <a:ext cx="576013" cy="99508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7351 w 581093"/>
              <a:gd name="connsiteY0" fmla="*/ 0 h 995082"/>
              <a:gd name="connsiteX1" fmla="*/ 581093 w 581093"/>
              <a:gd name="connsiteY1" fmla="*/ 0 h 995082"/>
              <a:gd name="connsiteX2" fmla="*/ 581093 w 581093"/>
              <a:gd name="connsiteY2" fmla="*/ 995082 h 995082"/>
              <a:gd name="connsiteX3" fmla="*/ 7351 w 581093"/>
              <a:gd name="connsiteY3" fmla="*/ 995082 h 995082"/>
              <a:gd name="connsiteX4" fmla="*/ 0 w 581093"/>
              <a:gd name="connsiteY4" fmla="*/ 339762 h 995082"/>
              <a:gd name="connsiteX5" fmla="*/ 7351 w 581093"/>
              <a:gd name="connsiteY5" fmla="*/ 0 h 995082"/>
              <a:gd name="connsiteX0" fmla="*/ 2271 w 576013"/>
              <a:gd name="connsiteY0" fmla="*/ 0 h 995082"/>
              <a:gd name="connsiteX1" fmla="*/ 576013 w 576013"/>
              <a:gd name="connsiteY1" fmla="*/ 0 h 995082"/>
              <a:gd name="connsiteX2" fmla="*/ 576013 w 576013"/>
              <a:gd name="connsiteY2" fmla="*/ 995082 h 995082"/>
              <a:gd name="connsiteX3" fmla="*/ 2271 w 576013"/>
              <a:gd name="connsiteY3" fmla="*/ 995082 h 995082"/>
              <a:gd name="connsiteX4" fmla="*/ 0 w 576013"/>
              <a:gd name="connsiteY4" fmla="*/ 558202 h 995082"/>
              <a:gd name="connsiteX5" fmla="*/ 2271 w 576013"/>
              <a:gd name="connsiteY5" fmla="*/ 0 h 99508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95311 w 576013"/>
              <a:gd name="connsiteY5" fmla="*/ 0 h 1000162"/>
              <a:gd name="connsiteX0" fmla="*/ 196580 w 577282"/>
              <a:gd name="connsiteY0" fmla="*/ 0 h 1000162"/>
              <a:gd name="connsiteX1" fmla="*/ 577282 w 577282"/>
              <a:gd name="connsiteY1" fmla="*/ 5080 h 1000162"/>
              <a:gd name="connsiteX2" fmla="*/ 577282 w 577282"/>
              <a:gd name="connsiteY2" fmla="*/ 1000162 h 1000162"/>
              <a:gd name="connsiteX3" fmla="*/ 3540 w 577282"/>
              <a:gd name="connsiteY3" fmla="*/ 1000162 h 1000162"/>
              <a:gd name="connsiteX4" fmla="*/ 1269 w 577282"/>
              <a:gd name="connsiteY4" fmla="*/ 563282 h 1000162"/>
              <a:gd name="connsiteX5" fmla="*/ 0 w 577282"/>
              <a:gd name="connsiteY5" fmla="*/ 567727 h 1000162"/>
              <a:gd name="connsiteX6" fmla="*/ 196580 w 577282"/>
              <a:gd name="connsiteY6" fmla="*/ 0 h 100016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35891 w 576013"/>
              <a:gd name="connsiteY5" fmla="*/ 562012 h 1000162"/>
              <a:gd name="connsiteX6" fmla="*/ 195311 w 576013"/>
              <a:gd name="connsiteY6" fmla="*/ 0 h 100016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30176 w 576013"/>
              <a:gd name="connsiteY5" fmla="*/ 560107 h 1000162"/>
              <a:gd name="connsiteX6" fmla="*/ 195311 w 576013"/>
              <a:gd name="connsiteY6" fmla="*/ 0 h 1000162"/>
              <a:gd name="connsiteX0" fmla="*/ 246746 w 576013"/>
              <a:gd name="connsiteY0" fmla="*/ 635 h 995082"/>
              <a:gd name="connsiteX1" fmla="*/ 576013 w 576013"/>
              <a:gd name="connsiteY1" fmla="*/ 0 h 995082"/>
              <a:gd name="connsiteX2" fmla="*/ 576013 w 576013"/>
              <a:gd name="connsiteY2" fmla="*/ 995082 h 995082"/>
              <a:gd name="connsiteX3" fmla="*/ 2271 w 576013"/>
              <a:gd name="connsiteY3" fmla="*/ 995082 h 995082"/>
              <a:gd name="connsiteX4" fmla="*/ 0 w 576013"/>
              <a:gd name="connsiteY4" fmla="*/ 558202 h 995082"/>
              <a:gd name="connsiteX5" fmla="*/ 130176 w 576013"/>
              <a:gd name="connsiteY5" fmla="*/ 555027 h 995082"/>
              <a:gd name="connsiteX6" fmla="*/ 246746 w 576013"/>
              <a:gd name="connsiteY6" fmla="*/ 635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13" h="995082">
                <a:moveTo>
                  <a:pt x="246746" y="635"/>
                </a:moveTo>
                <a:lnTo>
                  <a:pt x="576013" y="0"/>
                </a:lnTo>
                <a:lnTo>
                  <a:pt x="576013" y="995082"/>
                </a:lnTo>
                <a:lnTo>
                  <a:pt x="2271" y="995082"/>
                </a:lnTo>
                <a:cubicBezTo>
                  <a:pt x="-179" y="776642"/>
                  <a:pt x="2450" y="776642"/>
                  <a:pt x="0" y="558202"/>
                </a:cubicBezTo>
                <a:lnTo>
                  <a:pt x="130176" y="555027"/>
                </a:lnTo>
                <a:lnTo>
                  <a:pt x="246746" y="6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Q1</a:t>
            </a:r>
          </a:p>
          <a:p>
            <a:pPr algn="ctr"/>
            <a:r>
              <a:rPr lang="fr-FR" sz="1600" dirty="0"/>
              <a:t>o</a:t>
            </a:r>
            <a:r>
              <a:rPr lang="fr-FR" sz="1600" dirty="0" smtClean="0"/>
              <a:t>u Q4</a:t>
            </a:r>
            <a:endParaRPr lang="en-GB" sz="16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434353" y="4043115"/>
            <a:ext cx="46257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434353" y="2680479"/>
            <a:ext cx="484990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393627" y="2478347"/>
            <a:ext cx="272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accent3"/>
                </a:solidFill>
              </a:rPr>
              <a:t>Ip</a:t>
            </a:r>
            <a:r>
              <a:rPr lang="fr-FR" sz="1800" dirty="0" smtClean="0">
                <a:solidFill>
                  <a:schemeClr val="accent3"/>
                </a:solidFill>
              </a:rPr>
              <a:t>, </a:t>
            </a:r>
            <a:r>
              <a:rPr lang="fr-FR" sz="1800" dirty="0" err="1" smtClean="0">
                <a:solidFill>
                  <a:schemeClr val="accent3"/>
                </a:solidFill>
              </a:rPr>
              <a:t>nl</a:t>
            </a:r>
            <a:r>
              <a:rPr lang="fr-FR" sz="1800" dirty="0" smtClean="0">
                <a:solidFill>
                  <a:schemeClr val="accent3"/>
                </a:solidFill>
              </a:rPr>
              <a:t> constant 500kA/4-4.5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87624" y="3096761"/>
            <a:ext cx="2397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smtClean="0"/>
              <a:t>Phase Q1 fixée hard.</a:t>
            </a: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 </a:t>
            </a:r>
            <a:r>
              <a:rPr lang="fr-FR" sz="1800" dirty="0" smtClean="0"/>
              <a:t>Au moins 2 chocs si les 4 créneaux passent pour régler la phase de Q1. </a:t>
            </a:r>
            <a:br>
              <a:rPr lang="fr-FR" sz="1800" dirty="0" smtClean="0"/>
            </a:br>
            <a:endParaRPr lang="fr-FR" sz="1800" dirty="0" smtClean="0"/>
          </a:p>
          <a:p>
            <a:pPr algn="l"/>
            <a:r>
              <a:rPr lang="fr-FR" sz="1800" dirty="0" smtClean="0"/>
              <a:t>Un peu plus si les 4 créneaux ne passent pas d’un coup</a:t>
            </a:r>
            <a:endParaRPr lang="en-GB" sz="1800" dirty="0"/>
          </a:p>
        </p:txBody>
      </p:sp>
      <p:sp>
        <p:nvSpPr>
          <p:cNvPr id="18" name="Rectangle 17"/>
          <p:cNvSpPr/>
          <p:nvPr/>
        </p:nvSpPr>
        <p:spPr>
          <a:xfrm>
            <a:off x="4685285" y="3044223"/>
            <a:ext cx="573784" cy="99889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1567 w 575309"/>
              <a:gd name="connsiteY0" fmla="*/ 0 h 995082"/>
              <a:gd name="connsiteX1" fmla="*/ 575309 w 575309"/>
              <a:gd name="connsiteY1" fmla="*/ 0 h 995082"/>
              <a:gd name="connsiteX2" fmla="*/ 575309 w 575309"/>
              <a:gd name="connsiteY2" fmla="*/ 995082 h 995082"/>
              <a:gd name="connsiteX3" fmla="*/ 1567 w 575309"/>
              <a:gd name="connsiteY3" fmla="*/ 995082 h 995082"/>
              <a:gd name="connsiteX4" fmla="*/ 0 w 575309"/>
              <a:gd name="connsiteY4" fmla="*/ 344842 h 995082"/>
              <a:gd name="connsiteX5" fmla="*/ 1567 w 575309"/>
              <a:gd name="connsiteY5" fmla="*/ 0 h 995082"/>
              <a:gd name="connsiteX0" fmla="*/ 174287 w 575309"/>
              <a:gd name="connsiteY0" fmla="*/ 0 h 995082"/>
              <a:gd name="connsiteX1" fmla="*/ 575309 w 575309"/>
              <a:gd name="connsiteY1" fmla="*/ 0 h 995082"/>
              <a:gd name="connsiteX2" fmla="*/ 575309 w 575309"/>
              <a:gd name="connsiteY2" fmla="*/ 995082 h 995082"/>
              <a:gd name="connsiteX3" fmla="*/ 1567 w 575309"/>
              <a:gd name="connsiteY3" fmla="*/ 995082 h 995082"/>
              <a:gd name="connsiteX4" fmla="*/ 0 w 575309"/>
              <a:gd name="connsiteY4" fmla="*/ 344842 h 995082"/>
              <a:gd name="connsiteX5" fmla="*/ 174287 w 575309"/>
              <a:gd name="connsiteY5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72762 w 573784"/>
              <a:gd name="connsiteY5" fmla="*/ 0 h 995082"/>
              <a:gd name="connsiteX0" fmla="*/ 180625 w 581647"/>
              <a:gd name="connsiteY0" fmla="*/ 0 h 995082"/>
              <a:gd name="connsiteX1" fmla="*/ 581647 w 581647"/>
              <a:gd name="connsiteY1" fmla="*/ 0 h 995082"/>
              <a:gd name="connsiteX2" fmla="*/ 581647 w 581647"/>
              <a:gd name="connsiteY2" fmla="*/ 995082 h 995082"/>
              <a:gd name="connsiteX3" fmla="*/ 7905 w 581647"/>
              <a:gd name="connsiteY3" fmla="*/ 995082 h 995082"/>
              <a:gd name="connsiteX4" fmla="*/ 11418 w 581647"/>
              <a:gd name="connsiteY4" fmla="*/ 578522 h 995082"/>
              <a:gd name="connsiteX5" fmla="*/ 12688 w 581647"/>
              <a:gd name="connsiteY5" fmla="*/ 575982 h 995082"/>
              <a:gd name="connsiteX6" fmla="*/ 180625 w 581647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279442 w 573784"/>
              <a:gd name="connsiteY0" fmla="*/ 0 h 998892"/>
              <a:gd name="connsiteX1" fmla="*/ 573784 w 573784"/>
              <a:gd name="connsiteY1" fmla="*/ 3810 h 998892"/>
              <a:gd name="connsiteX2" fmla="*/ 573784 w 573784"/>
              <a:gd name="connsiteY2" fmla="*/ 998892 h 998892"/>
              <a:gd name="connsiteX3" fmla="*/ 42 w 573784"/>
              <a:gd name="connsiteY3" fmla="*/ 998892 h 998892"/>
              <a:gd name="connsiteX4" fmla="*/ 3555 w 573784"/>
              <a:gd name="connsiteY4" fmla="*/ 582332 h 998892"/>
              <a:gd name="connsiteX5" fmla="*/ 115315 w 573784"/>
              <a:gd name="connsiteY5" fmla="*/ 575982 h 998892"/>
              <a:gd name="connsiteX6" fmla="*/ 279442 w 573784"/>
              <a:gd name="connsiteY6" fmla="*/ 0 h 998892"/>
              <a:gd name="connsiteX0" fmla="*/ 279442 w 573784"/>
              <a:gd name="connsiteY0" fmla="*/ 0 h 998892"/>
              <a:gd name="connsiteX1" fmla="*/ 573784 w 573784"/>
              <a:gd name="connsiteY1" fmla="*/ 3810 h 998892"/>
              <a:gd name="connsiteX2" fmla="*/ 573784 w 573784"/>
              <a:gd name="connsiteY2" fmla="*/ 998892 h 998892"/>
              <a:gd name="connsiteX3" fmla="*/ 42 w 573784"/>
              <a:gd name="connsiteY3" fmla="*/ 998892 h 998892"/>
              <a:gd name="connsiteX4" fmla="*/ 3555 w 573784"/>
              <a:gd name="connsiteY4" fmla="*/ 582332 h 998892"/>
              <a:gd name="connsiteX5" fmla="*/ 115315 w 573784"/>
              <a:gd name="connsiteY5" fmla="*/ 575982 h 998892"/>
              <a:gd name="connsiteX6" fmla="*/ 279442 w 573784"/>
              <a:gd name="connsiteY6" fmla="*/ 0 h 9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784" h="998892">
                <a:moveTo>
                  <a:pt x="279442" y="0"/>
                </a:moveTo>
                <a:lnTo>
                  <a:pt x="573784" y="3810"/>
                </a:lnTo>
                <a:lnTo>
                  <a:pt x="573784" y="998892"/>
                </a:lnTo>
                <a:lnTo>
                  <a:pt x="42" y="998892"/>
                </a:lnTo>
                <a:cubicBezTo>
                  <a:pt x="-480" y="782145"/>
                  <a:pt x="4077" y="799079"/>
                  <a:pt x="3555" y="582332"/>
                </a:cubicBezTo>
                <a:cubicBezTo>
                  <a:pt x="78647" y="584872"/>
                  <a:pt x="56634" y="586677"/>
                  <a:pt x="115315" y="575982"/>
                </a:cubicBezTo>
                <a:cubicBezTo>
                  <a:pt x="143516" y="479562"/>
                  <a:pt x="237956" y="76947"/>
                  <a:pt x="2794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Q4</a:t>
            </a:r>
          </a:p>
          <a:p>
            <a:pPr algn="ctr"/>
            <a:r>
              <a:rPr lang="fr-FR" sz="1600" dirty="0"/>
              <a:t>o</a:t>
            </a:r>
            <a:r>
              <a:rPr lang="fr-FR" sz="1600" dirty="0" smtClean="0"/>
              <a:t>u Q1</a:t>
            </a:r>
            <a:endParaRPr lang="en-GB" sz="1600" dirty="0"/>
          </a:p>
        </p:txBody>
      </p:sp>
      <p:sp>
        <p:nvSpPr>
          <p:cNvPr id="19" name="Accolade fermante 18"/>
          <p:cNvSpPr/>
          <p:nvPr/>
        </p:nvSpPr>
        <p:spPr>
          <a:xfrm rot="5400000">
            <a:off x="4542639" y="3467957"/>
            <a:ext cx="83223" cy="156628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/>
          <p:cNvSpPr txBox="1"/>
          <p:nvPr/>
        </p:nvSpPr>
        <p:spPr>
          <a:xfrm>
            <a:off x="3801108" y="4416031"/>
            <a:ext cx="1723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Le risque étant que l’une des deux ne démarre pas . Si c’est le cas, on répète en inversant l’ordre</a:t>
            </a:r>
            <a:endParaRPr lang="en-GB" sz="1050" dirty="0"/>
          </a:p>
        </p:txBody>
      </p:sp>
      <p:sp>
        <p:nvSpPr>
          <p:cNvPr id="21" name="ZoneTexte 20"/>
          <p:cNvSpPr txBox="1"/>
          <p:nvPr/>
        </p:nvSpPr>
        <p:spPr>
          <a:xfrm>
            <a:off x="414528" y="286336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700 kW</a:t>
            </a:r>
            <a:endParaRPr lang="en-GB" sz="18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1434353" y="3048033"/>
            <a:ext cx="46257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621280" y="4292711"/>
            <a:ext cx="283284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530359" y="44393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0.5 s</a:t>
            </a:r>
            <a:endParaRPr lang="en-GB" sz="1200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002716" y="4292711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42321" y="443935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1458378" y="2561447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563759" y="2284448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sp>
        <p:nvSpPr>
          <p:cNvPr id="34" name="Ellipse 33"/>
          <p:cNvSpPr/>
          <p:nvPr/>
        </p:nvSpPr>
        <p:spPr>
          <a:xfrm>
            <a:off x="242047" y="2422947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1939450" y="3525322"/>
            <a:ext cx="225579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053947" y="276595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0.1 s</a:t>
            </a:r>
            <a:endParaRPr lang="en-GB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14528" y="341708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300 kW</a:t>
            </a:r>
            <a:endParaRPr lang="en-GB" sz="1800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58413" y="3139459"/>
            <a:ext cx="225579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790327" y="313945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0.1 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0795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" y="792479"/>
            <a:ext cx="4124636" cy="57980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#55215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4236719" y="1067647"/>
            <a:ext cx="4348481" cy="1254408"/>
          </a:xfrm>
        </p:spPr>
        <p:txBody>
          <a:bodyPr/>
          <a:lstStyle/>
          <a:p>
            <a:r>
              <a:rPr lang="fr-FR" dirty="0" smtClean="0"/>
              <a:t>Phase control of Q1 not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properly</a:t>
            </a:r>
            <a:r>
              <a:rPr lang="fr-FR" dirty="0" smtClean="0"/>
              <a:t> (290°) on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shot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Antenna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unbalanced</a:t>
            </a:r>
            <a:r>
              <a:rPr lang="fr-FR" dirty="0" smtClean="0">
                <a:sym typeface="Wingdings" panose="05000000000000000000" pitchFamily="2" charset="2"/>
              </a:rPr>
              <a:t>  Power limitations</a:t>
            </a:r>
            <a:r>
              <a:rPr lang="fr-FR" dirty="0" smtClean="0"/>
              <a:t> </a:t>
            </a:r>
          </a:p>
          <a:p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987552" y="520866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Q2</a:t>
            </a:r>
            <a:endParaRPr lang="en-GB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840992" y="425500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LH1</a:t>
            </a:r>
            <a:endParaRPr lang="en-GB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03091" y="520866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Q1</a:t>
            </a:r>
            <a:endParaRPr lang="en-GB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709094" y="520866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Q4</a:t>
            </a:r>
            <a:endParaRPr lang="en-GB" sz="1200" dirty="0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579120" y="3212591"/>
            <a:ext cx="3482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061978" y="3074092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450 kW</a:t>
            </a:r>
            <a:endParaRPr lang="en-GB" sz="9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244354" y="2493360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850 kW</a:t>
            </a:r>
            <a:endParaRPr lang="en-GB" sz="9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783284" y="2785384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730 kW</a:t>
            </a:r>
            <a:endParaRPr lang="en-GB" sz="9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639568" y="2900800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630  kW</a:t>
            </a:r>
            <a:endParaRPr lang="en-GB" sz="9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439629" y="2377944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940 kW</a:t>
            </a:r>
            <a:endParaRPr lang="en-GB" sz="900" dirty="0"/>
          </a:p>
        </p:txBody>
      </p:sp>
      <p:sp>
        <p:nvSpPr>
          <p:cNvPr id="29" name="ZoneTexte 28"/>
          <p:cNvSpPr txBox="1"/>
          <p:nvPr/>
        </p:nvSpPr>
        <p:spPr>
          <a:xfrm>
            <a:off x="901791" y="4993440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770 kW</a:t>
            </a:r>
            <a:endParaRPr lang="en-GB" sz="9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617330" y="4874147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300 kW</a:t>
            </a:r>
            <a:endParaRPr lang="en-GB" sz="9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828294" y="4090773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700 kW</a:t>
            </a:r>
            <a:endParaRPr lang="en-GB" sz="9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281092" y="4762608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780 kW</a:t>
            </a:r>
            <a:endParaRPr lang="en-GB" sz="900" dirty="0"/>
          </a:p>
        </p:txBody>
      </p:sp>
      <p:graphicFrame>
        <p:nvGraphicFramePr>
          <p:cNvPr id="23" name="Obje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12539"/>
              </p:ext>
            </p:extLst>
          </p:nvPr>
        </p:nvGraphicFramePr>
        <p:xfrm>
          <a:off x="4745673" y="2107692"/>
          <a:ext cx="35734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Feuille de calcul" r:id="rId5" imgW="3573751" imgH="1104840" progId="Excel.Sheet.12">
                  <p:embed/>
                </p:oleObj>
              </mc:Choice>
              <mc:Fallback>
                <p:oleObj name="Feuille de calcul" r:id="rId5" imgW="3573751" imgH="11048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5673" y="2107692"/>
                        <a:ext cx="3573462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34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2928722" y="3320486"/>
            <a:ext cx="576431" cy="998220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2689 w 576431"/>
              <a:gd name="connsiteY0" fmla="*/ 0 h 995082"/>
              <a:gd name="connsiteX1" fmla="*/ 576431 w 576431"/>
              <a:gd name="connsiteY1" fmla="*/ 0 h 995082"/>
              <a:gd name="connsiteX2" fmla="*/ 576431 w 576431"/>
              <a:gd name="connsiteY2" fmla="*/ 995082 h 995082"/>
              <a:gd name="connsiteX3" fmla="*/ 2689 w 576431"/>
              <a:gd name="connsiteY3" fmla="*/ 995082 h 995082"/>
              <a:gd name="connsiteX4" fmla="*/ 0 w 576431"/>
              <a:gd name="connsiteY4" fmla="*/ 572172 h 995082"/>
              <a:gd name="connsiteX5" fmla="*/ 2689 w 576431"/>
              <a:gd name="connsiteY5" fmla="*/ 0 h 995082"/>
              <a:gd name="connsiteX0" fmla="*/ 2689 w 576431"/>
              <a:gd name="connsiteY0" fmla="*/ 3138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6" fmla="*/ 2689 w 576431"/>
              <a:gd name="connsiteY6" fmla="*/ 3138 h 998220"/>
              <a:gd name="connsiteX0" fmla="*/ 2689 w 576431"/>
              <a:gd name="connsiteY0" fmla="*/ 83505 h 1078587"/>
              <a:gd name="connsiteX1" fmla="*/ 45721 w 576431"/>
              <a:gd name="connsiteY1" fmla="*/ 357 h 1078587"/>
              <a:gd name="connsiteX2" fmla="*/ 175261 w 576431"/>
              <a:gd name="connsiteY2" fmla="*/ 80367 h 1078587"/>
              <a:gd name="connsiteX3" fmla="*/ 576431 w 576431"/>
              <a:gd name="connsiteY3" fmla="*/ 83505 h 1078587"/>
              <a:gd name="connsiteX4" fmla="*/ 576431 w 576431"/>
              <a:gd name="connsiteY4" fmla="*/ 1078587 h 1078587"/>
              <a:gd name="connsiteX5" fmla="*/ 2689 w 576431"/>
              <a:gd name="connsiteY5" fmla="*/ 1078587 h 1078587"/>
              <a:gd name="connsiteX6" fmla="*/ 0 w 576431"/>
              <a:gd name="connsiteY6" fmla="*/ 655677 h 1078587"/>
              <a:gd name="connsiteX7" fmla="*/ 2689 w 576431"/>
              <a:gd name="connsiteY7" fmla="*/ 83505 h 1078587"/>
              <a:gd name="connsiteX0" fmla="*/ 2689 w 576431"/>
              <a:gd name="connsiteY0" fmla="*/ 43445 h 1038527"/>
              <a:gd name="connsiteX1" fmla="*/ 175261 w 576431"/>
              <a:gd name="connsiteY1" fmla="*/ 40307 h 1038527"/>
              <a:gd name="connsiteX2" fmla="*/ 576431 w 576431"/>
              <a:gd name="connsiteY2" fmla="*/ 43445 h 1038527"/>
              <a:gd name="connsiteX3" fmla="*/ 576431 w 576431"/>
              <a:gd name="connsiteY3" fmla="*/ 1038527 h 1038527"/>
              <a:gd name="connsiteX4" fmla="*/ 2689 w 576431"/>
              <a:gd name="connsiteY4" fmla="*/ 1038527 h 1038527"/>
              <a:gd name="connsiteX5" fmla="*/ 0 w 576431"/>
              <a:gd name="connsiteY5" fmla="*/ 615617 h 1038527"/>
              <a:gd name="connsiteX6" fmla="*/ 2689 w 576431"/>
              <a:gd name="connsiteY6" fmla="*/ 43445 h 1038527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1 h 998221"/>
              <a:gd name="connsiteX1" fmla="*/ 175261 w 576431"/>
              <a:gd name="connsiteY1" fmla="*/ 1 h 998221"/>
              <a:gd name="connsiteX2" fmla="*/ 576431 w 576431"/>
              <a:gd name="connsiteY2" fmla="*/ 3139 h 998221"/>
              <a:gd name="connsiteX3" fmla="*/ 576431 w 576431"/>
              <a:gd name="connsiteY3" fmla="*/ 998221 h 998221"/>
              <a:gd name="connsiteX4" fmla="*/ 2689 w 576431"/>
              <a:gd name="connsiteY4" fmla="*/ 998221 h 998221"/>
              <a:gd name="connsiteX5" fmla="*/ 0 w 576431"/>
              <a:gd name="connsiteY5" fmla="*/ 575311 h 998221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40641 w 576431"/>
              <a:gd name="connsiteY1" fmla="*/ 41402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58116 w 576431"/>
              <a:gd name="connsiteY1" fmla="*/ 57340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48591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62231 w 576431"/>
              <a:gd name="connsiteY1" fmla="*/ 58737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62231 w 576431"/>
              <a:gd name="connsiteY1" fmla="*/ 587376 h 998220"/>
              <a:gd name="connsiteX2" fmla="*/ 180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431" h="998220">
                <a:moveTo>
                  <a:pt x="0" y="575310"/>
                </a:moveTo>
                <a:cubicBezTo>
                  <a:pt x="74905" y="575099"/>
                  <a:pt x="1906" y="584201"/>
                  <a:pt x="62231" y="587376"/>
                </a:cubicBezTo>
                <a:cubicBezTo>
                  <a:pt x="91441" y="491491"/>
                  <a:pt x="153908" y="79910"/>
                  <a:pt x="180341" y="0"/>
                </a:cubicBezTo>
                <a:lnTo>
                  <a:pt x="576431" y="3138"/>
                </a:lnTo>
                <a:lnTo>
                  <a:pt x="576431" y="998220"/>
                </a:lnTo>
                <a:lnTo>
                  <a:pt x="2689" y="998220"/>
                </a:lnTo>
                <a:cubicBezTo>
                  <a:pt x="1793" y="857250"/>
                  <a:pt x="896" y="716280"/>
                  <a:pt x="0" y="57531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38300" y="3902171"/>
            <a:ext cx="4297680" cy="1277160"/>
          </a:xfrm>
          <a:custGeom>
            <a:avLst/>
            <a:gdLst>
              <a:gd name="connsiteX0" fmla="*/ 0 w 4297680"/>
              <a:gd name="connsiteY0" fmla="*/ 0 h 358139"/>
              <a:gd name="connsiteX1" fmla="*/ 4297680 w 4297680"/>
              <a:gd name="connsiteY1" fmla="*/ 0 h 358139"/>
              <a:gd name="connsiteX2" fmla="*/ 4297680 w 4297680"/>
              <a:gd name="connsiteY2" fmla="*/ 358139 h 358139"/>
              <a:gd name="connsiteX3" fmla="*/ 0 w 4297680"/>
              <a:gd name="connsiteY3" fmla="*/ 358139 h 358139"/>
              <a:gd name="connsiteX4" fmla="*/ 0 w 4297680"/>
              <a:gd name="connsiteY4" fmla="*/ 0 h 358139"/>
              <a:gd name="connsiteX0" fmla="*/ 0 w 4297680"/>
              <a:gd name="connsiteY0" fmla="*/ 1905 h 360044"/>
              <a:gd name="connsiteX1" fmla="*/ 144780 w 4297680"/>
              <a:gd name="connsiteY1" fmla="*/ 0 h 360044"/>
              <a:gd name="connsiteX2" fmla="*/ 4297680 w 4297680"/>
              <a:gd name="connsiteY2" fmla="*/ 1905 h 360044"/>
              <a:gd name="connsiteX3" fmla="*/ 4297680 w 4297680"/>
              <a:gd name="connsiteY3" fmla="*/ 360044 h 360044"/>
              <a:gd name="connsiteX4" fmla="*/ 0 w 4297680"/>
              <a:gd name="connsiteY4" fmla="*/ 360044 h 360044"/>
              <a:gd name="connsiteX5" fmla="*/ 0 w 4297680"/>
              <a:gd name="connsiteY5" fmla="*/ 1905 h 360044"/>
              <a:gd name="connsiteX0" fmla="*/ 0 w 4297680"/>
              <a:gd name="connsiteY0" fmla="*/ 360044 h 360044"/>
              <a:gd name="connsiteX1" fmla="*/ 144780 w 4297680"/>
              <a:gd name="connsiteY1" fmla="*/ 0 h 360044"/>
              <a:gd name="connsiteX2" fmla="*/ 4297680 w 4297680"/>
              <a:gd name="connsiteY2" fmla="*/ 1905 h 360044"/>
              <a:gd name="connsiteX3" fmla="*/ 4297680 w 4297680"/>
              <a:gd name="connsiteY3" fmla="*/ 360044 h 360044"/>
              <a:gd name="connsiteX4" fmla="*/ 0 w 4297680"/>
              <a:gd name="connsiteY4" fmla="*/ 360044 h 36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360044">
                <a:moveTo>
                  <a:pt x="0" y="360044"/>
                </a:moveTo>
                <a:lnTo>
                  <a:pt x="144780" y="0"/>
                </a:lnTo>
                <a:lnTo>
                  <a:pt x="4297680" y="1905"/>
                </a:lnTo>
                <a:lnTo>
                  <a:pt x="4297680" y="360044"/>
                </a:lnTo>
                <a:lnTo>
                  <a:pt x="0" y="36004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LH</a:t>
            </a:r>
            <a:endParaRPr lang="en-GB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1050404" y="4737970"/>
            <a:ext cx="5186162" cy="228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20/09/2019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14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755810"/>
          </a:xfrm>
        </p:spPr>
        <p:txBody>
          <a:bodyPr/>
          <a:lstStyle/>
          <a:p>
            <a:r>
              <a:rPr lang="fr-FR" dirty="0" smtClean="0"/>
              <a:t>Programme: </a:t>
            </a:r>
            <a:r>
              <a:rPr lang="fr-FR" dirty="0" err="1" smtClean="0"/>
              <a:t>impurity</a:t>
            </a:r>
            <a:r>
              <a:rPr lang="fr-FR" dirty="0" smtClean="0"/>
              <a:t> sources + </a:t>
            </a:r>
            <a:r>
              <a:rPr lang="fr-FR" dirty="0" err="1" smtClean="0"/>
              <a:t>increase</a:t>
            </a:r>
            <a:r>
              <a:rPr lang="fr-FR" dirty="0" smtClean="0"/>
              <a:t> IC power</a:t>
            </a:r>
          </a:p>
          <a:p>
            <a:r>
              <a:rPr lang="fr-FR" dirty="0" err="1" smtClean="0"/>
              <a:t>Antenna</a:t>
            </a:r>
            <a:r>
              <a:rPr lang="fr-FR" dirty="0" smtClean="0"/>
              <a:t> </a:t>
            </a:r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LH background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24644" y="4162429"/>
            <a:ext cx="604078" cy="998220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2689 w 576431"/>
              <a:gd name="connsiteY0" fmla="*/ 0 h 995082"/>
              <a:gd name="connsiteX1" fmla="*/ 576431 w 576431"/>
              <a:gd name="connsiteY1" fmla="*/ 0 h 995082"/>
              <a:gd name="connsiteX2" fmla="*/ 576431 w 576431"/>
              <a:gd name="connsiteY2" fmla="*/ 995082 h 995082"/>
              <a:gd name="connsiteX3" fmla="*/ 2689 w 576431"/>
              <a:gd name="connsiteY3" fmla="*/ 995082 h 995082"/>
              <a:gd name="connsiteX4" fmla="*/ 0 w 576431"/>
              <a:gd name="connsiteY4" fmla="*/ 572172 h 995082"/>
              <a:gd name="connsiteX5" fmla="*/ 2689 w 576431"/>
              <a:gd name="connsiteY5" fmla="*/ 0 h 995082"/>
              <a:gd name="connsiteX0" fmla="*/ 2689 w 576431"/>
              <a:gd name="connsiteY0" fmla="*/ 3138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6" fmla="*/ 2689 w 576431"/>
              <a:gd name="connsiteY6" fmla="*/ 3138 h 998220"/>
              <a:gd name="connsiteX0" fmla="*/ 2689 w 576431"/>
              <a:gd name="connsiteY0" fmla="*/ 83505 h 1078587"/>
              <a:gd name="connsiteX1" fmla="*/ 45721 w 576431"/>
              <a:gd name="connsiteY1" fmla="*/ 357 h 1078587"/>
              <a:gd name="connsiteX2" fmla="*/ 175261 w 576431"/>
              <a:gd name="connsiteY2" fmla="*/ 80367 h 1078587"/>
              <a:gd name="connsiteX3" fmla="*/ 576431 w 576431"/>
              <a:gd name="connsiteY3" fmla="*/ 83505 h 1078587"/>
              <a:gd name="connsiteX4" fmla="*/ 576431 w 576431"/>
              <a:gd name="connsiteY4" fmla="*/ 1078587 h 1078587"/>
              <a:gd name="connsiteX5" fmla="*/ 2689 w 576431"/>
              <a:gd name="connsiteY5" fmla="*/ 1078587 h 1078587"/>
              <a:gd name="connsiteX6" fmla="*/ 0 w 576431"/>
              <a:gd name="connsiteY6" fmla="*/ 655677 h 1078587"/>
              <a:gd name="connsiteX7" fmla="*/ 2689 w 576431"/>
              <a:gd name="connsiteY7" fmla="*/ 83505 h 1078587"/>
              <a:gd name="connsiteX0" fmla="*/ 2689 w 576431"/>
              <a:gd name="connsiteY0" fmla="*/ 43445 h 1038527"/>
              <a:gd name="connsiteX1" fmla="*/ 175261 w 576431"/>
              <a:gd name="connsiteY1" fmla="*/ 40307 h 1038527"/>
              <a:gd name="connsiteX2" fmla="*/ 576431 w 576431"/>
              <a:gd name="connsiteY2" fmla="*/ 43445 h 1038527"/>
              <a:gd name="connsiteX3" fmla="*/ 576431 w 576431"/>
              <a:gd name="connsiteY3" fmla="*/ 1038527 h 1038527"/>
              <a:gd name="connsiteX4" fmla="*/ 2689 w 576431"/>
              <a:gd name="connsiteY4" fmla="*/ 1038527 h 1038527"/>
              <a:gd name="connsiteX5" fmla="*/ 0 w 576431"/>
              <a:gd name="connsiteY5" fmla="*/ 615617 h 1038527"/>
              <a:gd name="connsiteX6" fmla="*/ 2689 w 576431"/>
              <a:gd name="connsiteY6" fmla="*/ 43445 h 1038527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1 h 998221"/>
              <a:gd name="connsiteX1" fmla="*/ 175261 w 576431"/>
              <a:gd name="connsiteY1" fmla="*/ 1 h 998221"/>
              <a:gd name="connsiteX2" fmla="*/ 576431 w 576431"/>
              <a:gd name="connsiteY2" fmla="*/ 3139 h 998221"/>
              <a:gd name="connsiteX3" fmla="*/ 576431 w 576431"/>
              <a:gd name="connsiteY3" fmla="*/ 998221 h 998221"/>
              <a:gd name="connsiteX4" fmla="*/ 2689 w 576431"/>
              <a:gd name="connsiteY4" fmla="*/ 998221 h 998221"/>
              <a:gd name="connsiteX5" fmla="*/ 0 w 576431"/>
              <a:gd name="connsiteY5" fmla="*/ 575311 h 998221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40641 w 576431"/>
              <a:gd name="connsiteY1" fmla="*/ 41402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58116 w 576431"/>
              <a:gd name="connsiteY1" fmla="*/ 57340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48591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431" h="998220">
                <a:moveTo>
                  <a:pt x="0" y="575310"/>
                </a:moveTo>
                <a:cubicBezTo>
                  <a:pt x="74905" y="575099"/>
                  <a:pt x="88266" y="574041"/>
                  <a:pt x="148591" y="577216"/>
                </a:cubicBezTo>
                <a:cubicBezTo>
                  <a:pt x="177801" y="481331"/>
                  <a:pt x="280908" y="79910"/>
                  <a:pt x="307341" y="0"/>
                </a:cubicBezTo>
                <a:lnTo>
                  <a:pt x="576431" y="3138"/>
                </a:lnTo>
                <a:lnTo>
                  <a:pt x="576431" y="998220"/>
                </a:lnTo>
                <a:lnTo>
                  <a:pt x="2689" y="998220"/>
                </a:lnTo>
                <a:cubicBezTo>
                  <a:pt x="1793" y="857250"/>
                  <a:pt x="896" y="716280"/>
                  <a:pt x="0" y="57531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Q2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557403" y="4184903"/>
            <a:ext cx="585138" cy="99508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7351 w 581093"/>
              <a:gd name="connsiteY0" fmla="*/ 0 h 995082"/>
              <a:gd name="connsiteX1" fmla="*/ 581093 w 581093"/>
              <a:gd name="connsiteY1" fmla="*/ 0 h 995082"/>
              <a:gd name="connsiteX2" fmla="*/ 581093 w 581093"/>
              <a:gd name="connsiteY2" fmla="*/ 995082 h 995082"/>
              <a:gd name="connsiteX3" fmla="*/ 7351 w 581093"/>
              <a:gd name="connsiteY3" fmla="*/ 995082 h 995082"/>
              <a:gd name="connsiteX4" fmla="*/ 0 w 581093"/>
              <a:gd name="connsiteY4" fmla="*/ 339762 h 995082"/>
              <a:gd name="connsiteX5" fmla="*/ 7351 w 581093"/>
              <a:gd name="connsiteY5" fmla="*/ 0 h 995082"/>
              <a:gd name="connsiteX0" fmla="*/ 2271 w 576013"/>
              <a:gd name="connsiteY0" fmla="*/ 0 h 995082"/>
              <a:gd name="connsiteX1" fmla="*/ 576013 w 576013"/>
              <a:gd name="connsiteY1" fmla="*/ 0 h 995082"/>
              <a:gd name="connsiteX2" fmla="*/ 576013 w 576013"/>
              <a:gd name="connsiteY2" fmla="*/ 995082 h 995082"/>
              <a:gd name="connsiteX3" fmla="*/ 2271 w 576013"/>
              <a:gd name="connsiteY3" fmla="*/ 995082 h 995082"/>
              <a:gd name="connsiteX4" fmla="*/ 0 w 576013"/>
              <a:gd name="connsiteY4" fmla="*/ 558202 h 995082"/>
              <a:gd name="connsiteX5" fmla="*/ 2271 w 576013"/>
              <a:gd name="connsiteY5" fmla="*/ 0 h 99508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95311 w 576013"/>
              <a:gd name="connsiteY5" fmla="*/ 0 h 1000162"/>
              <a:gd name="connsiteX0" fmla="*/ 196580 w 577282"/>
              <a:gd name="connsiteY0" fmla="*/ 0 h 1000162"/>
              <a:gd name="connsiteX1" fmla="*/ 577282 w 577282"/>
              <a:gd name="connsiteY1" fmla="*/ 5080 h 1000162"/>
              <a:gd name="connsiteX2" fmla="*/ 577282 w 577282"/>
              <a:gd name="connsiteY2" fmla="*/ 1000162 h 1000162"/>
              <a:gd name="connsiteX3" fmla="*/ 3540 w 577282"/>
              <a:gd name="connsiteY3" fmla="*/ 1000162 h 1000162"/>
              <a:gd name="connsiteX4" fmla="*/ 1269 w 577282"/>
              <a:gd name="connsiteY4" fmla="*/ 563282 h 1000162"/>
              <a:gd name="connsiteX5" fmla="*/ 0 w 577282"/>
              <a:gd name="connsiteY5" fmla="*/ 567727 h 1000162"/>
              <a:gd name="connsiteX6" fmla="*/ 196580 w 577282"/>
              <a:gd name="connsiteY6" fmla="*/ 0 h 100016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35891 w 576013"/>
              <a:gd name="connsiteY5" fmla="*/ 562012 h 1000162"/>
              <a:gd name="connsiteX6" fmla="*/ 195311 w 576013"/>
              <a:gd name="connsiteY6" fmla="*/ 0 h 100016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30176 w 576013"/>
              <a:gd name="connsiteY5" fmla="*/ 560107 h 1000162"/>
              <a:gd name="connsiteX6" fmla="*/ 195311 w 576013"/>
              <a:gd name="connsiteY6" fmla="*/ 0 h 1000162"/>
              <a:gd name="connsiteX0" fmla="*/ 246746 w 576013"/>
              <a:gd name="connsiteY0" fmla="*/ 635 h 995082"/>
              <a:gd name="connsiteX1" fmla="*/ 576013 w 576013"/>
              <a:gd name="connsiteY1" fmla="*/ 0 h 995082"/>
              <a:gd name="connsiteX2" fmla="*/ 576013 w 576013"/>
              <a:gd name="connsiteY2" fmla="*/ 995082 h 995082"/>
              <a:gd name="connsiteX3" fmla="*/ 2271 w 576013"/>
              <a:gd name="connsiteY3" fmla="*/ 995082 h 995082"/>
              <a:gd name="connsiteX4" fmla="*/ 0 w 576013"/>
              <a:gd name="connsiteY4" fmla="*/ 558202 h 995082"/>
              <a:gd name="connsiteX5" fmla="*/ 130176 w 576013"/>
              <a:gd name="connsiteY5" fmla="*/ 555027 h 995082"/>
              <a:gd name="connsiteX6" fmla="*/ 246746 w 576013"/>
              <a:gd name="connsiteY6" fmla="*/ 635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13" h="995082">
                <a:moveTo>
                  <a:pt x="246746" y="635"/>
                </a:moveTo>
                <a:lnTo>
                  <a:pt x="576013" y="0"/>
                </a:lnTo>
                <a:lnTo>
                  <a:pt x="576013" y="995082"/>
                </a:lnTo>
                <a:lnTo>
                  <a:pt x="2271" y="995082"/>
                </a:lnTo>
                <a:cubicBezTo>
                  <a:pt x="-179" y="776642"/>
                  <a:pt x="2450" y="776642"/>
                  <a:pt x="0" y="558202"/>
                </a:cubicBezTo>
                <a:lnTo>
                  <a:pt x="130176" y="555027"/>
                </a:lnTo>
                <a:lnTo>
                  <a:pt x="246746" y="6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Q1</a:t>
            </a:r>
          </a:p>
          <a:p>
            <a:pPr algn="ctr"/>
            <a:r>
              <a:rPr lang="fr-FR" sz="1600" dirty="0"/>
              <a:t>o</a:t>
            </a:r>
            <a:r>
              <a:rPr lang="fr-FR" sz="1600" dirty="0" smtClean="0"/>
              <a:t>u Q4</a:t>
            </a:r>
            <a:endParaRPr lang="en-GB" sz="16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050404" y="5179331"/>
            <a:ext cx="5162137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050404" y="3816696"/>
            <a:ext cx="484990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216937" y="2347471"/>
            <a:ext cx="272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accent3"/>
                </a:solidFill>
              </a:rPr>
              <a:t>Ip</a:t>
            </a:r>
            <a:r>
              <a:rPr lang="fr-FR" sz="1800" dirty="0" smtClean="0">
                <a:solidFill>
                  <a:schemeClr val="accent3"/>
                </a:solidFill>
              </a:rPr>
              <a:t>, </a:t>
            </a:r>
            <a:r>
              <a:rPr lang="fr-FR" sz="1800" dirty="0" err="1" smtClean="0">
                <a:solidFill>
                  <a:schemeClr val="accent3"/>
                </a:solidFill>
              </a:rPr>
              <a:t>nl</a:t>
            </a:r>
            <a:r>
              <a:rPr lang="fr-FR" sz="1800" dirty="0" smtClean="0">
                <a:solidFill>
                  <a:schemeClr val="accent3"/>
                </a:solidFill>
              </a:rPr>
              <a:t> constant 500kA/4-4.5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55091" y="4016466"/>
            <a:ext cx="239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smtClean="0"/>
              <a:t>1 choc</a:t>
            </a:r>
            <a:endParaRPr lang="en-GB" sz="1800" dirty="0"/>
          </a:p>
        </p:txBody>
      </p:sp>
      <p:sp>
        <p:nvSpPr>
          <p:cNvPr id="18" name="Rectangle 17"/>
          <p:cNvSpPr/>
          <p:nvPr/>
        </p:nvSpPr>
        <p:spPr>
          <a:xfrm>
            <a:off x="4775688" y="4184903"/>
            <a:ext cx="573784" cy="99889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1567 w 575309"/>
              <a:gd name="connsiteY0" fmla="*/ 0 h 995082"/>
              <a:gd name="connsiteX1" fmla="*/ 575309 w 575309"/>
              <a:gd name="connsiteY1" fmla="*/ 0 h 995082"/>
              <a:gd name="connsiteX2" fmla="*/ 575309 w 575309"/>
              <a:gd name="connsiteY2" fmla="*/ 995082 h 995082"/>
              <a:gd name="connsiteX3" fmla="*/ 1567 w 575309"/>
              <a:gd name="connsiteY3" fmla="*/ 995082 h 995082"/>
              <a:gd name="connsiteX4" fmla="*/ 0 w 575309"/>
              <a:gd name="connsiteY4" fmla="*/ 344842 h 995082"/>
              <a:gd name="connsiteX5" fmla="*/ 1567 w 575309"/>
              <a:gd name="connsiteY5" fmla="*/ 0 h 995082"/>
              <a:gd name="connsiteX0" fmla="*/ 174287 w 575309"/>
              <a:gd name="connsiteY0" fmla="*/ 0 h 995082"/>
              <a:gd name="connsiteX1" fmla="*/ 575309 w 575309"/>
              <a:gd name="connsiteY1" fmla="*/ 0 h 995082"/>
              <a:gd name="connsiteX2" fmla="*/ 575309 w 575309"/>
              <a:gd name="connsiteY2" fmla="*/ 995082 h 995082"/>
              <a:gd name="connsiteX3" fmla="*/ 1567 w 575309"/>
              <a:gd name="connsiteY3" fmla="*/ 995082 h 995082"/>
              <a:gd name="connsiteX4" fmla="*/ 0 w 575309"/>
              <a:gd name="connsiteY4" fmla="*/ 344842 h 995082"/>
              <a:gd name="connsiteX5" fmla="*/ 174287 w 575309"/>
              <a:gd name="connsiteY5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72762 w 573784"/>
              <a:gd name="connsiteY5" fmla="*/ 0 h 995082"/>
              <a:gd name="connsiteX0" fmla="*/ 180625 w 581647"/>
              <a:gd name="connsiteY0" fmla="*/ 0 h 995082"/>
              <a:gd name="connsiteX1" fmla="*/ 581647 w 581647"/>
              <a:gd name="connsiteY1" fmla="*/ 0 h 995082"/>
              <a:gd name="connsiteX2" fmla="*/ 581647 w 581647"/>
              <a:gd name="connsiteY2" fmla="*/ 995082 h 995082"/>
              <a:gd name="connsiteX3" fmla="*/ 7905 w 581647"/>
              <a:gd name="connsiteY3" fmla="*/ 995082 h 995082"/>
              <a:gd name="connsiteX4" fmla="*/ 11418 w 581647"/>
              <a:gd name="connsiteY4" fmla="*/ 578522 h 995082"/>
              <a:gd name="connsiteX5" fmla="*/ 12688 w 581647"/>
              <a:gd name="connsiteY5" fmla="*/ 575982 h 995082"/>
              <a:gd name="connsiteX6" fmla="*/ 180625 w 581647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279442 w 573784"/>
              <a:gd name="connsiteY0" fmla="*/ 0 h 998892"/>
              <a:gd name="connsiteX1" fmla="*/ 573784 w 573784"/>
              <a:gd name="connsiteY1" fmla="*/ 3810 h 998892"/>
              <a:gd name="connsiteX2" fmla="*/ 573784 w 573784"/>
              <a:gd name="connsiteY2" fmla="*/ 998892 h 998892"/>
              <a:gd name="connsiteX3" fmla="*/ 42 w 573784"/>
              <a:gd name="connsiteY3" fmla="*/ 998892 h 998892"/>
              <a:gd name="connsiteX4" fmla="*/ 3555 w 573784"/>
              <a:gd name="connsiteY4" fmla="*/ 582332 h 998892"/>
              <a:gd name="connsiteX5" fmla="*/ 115315 w 573784"/>
              <a:gd name="connsiteY5" fmla="*/ 575982 h 998892"/>
              <a:gd name="connsiteX6" fmla="*/ 279442 w 573784"/>
              <a:gd name="connsiteY6" fmla="*/ 0 h 998892"/>
              <a:gd name="connsiteX0" fmla="*/ 279442 w 573784"/>
              <a:gd name="connsiteY0" fmla="*/ 0 h 998892"/>
              <a:gd name="connsiteX1" fmla="*/ 573784 w 573784"/>
              <a:gd name="connsiteY1" fmla="*/ 3810 h 998892"/>
              <a:gd name="connsiteX2" fmla="*/ 573784 w 573784"/>
              <a:gd name="connsiteY2" fmla="*/ 998892 h 998892"/>
              <a:gd name="connsiteX3" fmla="*/ 42 w 573784"/>
              <a:gd name="connsiteY3" fmla="*/ 998892 h 998892"/>
              <a:gd name="connsiteX4" fmla="*/ 3555 w 573784"/>
              <a:gd name="connsiteY4" fmla="*/ 582332 h 998892"/>
              <a:gd name="connsiteX5" fmla="*/ 115315 w 573784"/>
              <a:gd name="connsiteY5" fmla="*/ 575982 h 998892"/>
              <a:gd name="connsiteX6" fmla="*/ 279442 w 573784"/>
              <a:gd name="connsiteY6" fmla="*/ 0 h 9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784" h="998892">
                <a:moveTo>
                  <a:pt x="279442" y="0"/>
                </a:moveTo>
                <a:lnTo>
                  <a:pt x="573784" y="3810"/>
                </a:lnTo>
                <a:lnTo>
                  <a:pt x="573784" y="998892"/>
                </a:lnTo>
                <a:lnTo>
                  <a:pt x="42" y="998892"/>
                </a:lnTo>
                <a:cubicBezTo>
                  <a:pt x="-480" y="782145"/>
                  <a:pt x="4077" y="799079"/>
                  <a:pt x="3555" y="582332"/>
                </a:cubicBezTo>
                <a:cubicBezTo>
                  <a:pt x="78647" y="584872"/>
                  <a:pt x="56634" y="586677"/>
                  <a:pt x="115315" y="575982"/>
                </a:cubicBezTo>
                <a:cubicBezTo>
                  <a:pt x="143516" y="479562"/>
                  <a:pt x="237956" y="76947"/>
                  <a:pt x="2794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Q4</a:t>
            </a:r>
          </a:p>
          <a:p>
            <a:pPr algn="ctr"/>
            <a:r>
              <a:rPr lang="fr-FR" sz="1600" dirty="0"/>
              <a:t>o</a:t>
            </a:r>
            <a:r>
              <a:rPr lang="fr-FR" sz="1600" dirty="0" smtClean="0"/>
              <a:t>u Q1</a:t>
            </a:r>
            <a:endParaRPr lang="en-GB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" y="399958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700 kW</a:t>
            </a:r>
            <a:endParaRPr lang="en-GB" sz="18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1050404" y="4184250"/>
            <a:ext cx="51621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1657649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415247" y="332048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1040623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067921" y="329800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sp>
        <p:nvSpPr>
          <p:cNvPr id="34" name="Ellipse 33"/>
          <p:cNvSpPr/>
          <p:nvPr/>
        </p:nvSpPr>
        <p:spPr>
          <a:xfrm>
            <a:off x="242047" y="2476737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GB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267655" y="4642857"/>
            <a:ext cx="225579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382152" y="388348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0.1 s</a:t>
            </a:r>
            <a:endParaRPr lang="en-GB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1" y="455330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300 kW</a:t>
            </a:r>
            <a:endParaRPr lang="en-GB" sz="1800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486618" y="4256994"/>
            <a:ext cx="225579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118532" y="425699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0.1 s</a:t>
            </a:r>
            <a:endParaRPr lang="en-GB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0" y="373481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1 000 kW</a:t>
            </a:r>
            <a:endParaRPr lang="en-GB" sz="1800" dirty="0"/>
          </a:p>
        </p:txBody>
      </p:sp>
      <p:cxnSp>
        <p:nvCxnSpPr>
          <p:cNvPr id="44" name="Connecteur droit 43"/>
          <p:cNvCxnSpPr/>
          <p:nvPr/>
        </p:nvCxnSpPr>
        <p:spPr>
          <a:xfrm flipV="1">
            <a:off x="1050404" y="3899249"/>
            <a:ext cx="5162137" cy="202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821539" y="329800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0" y="308635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1700 kW</a:t>
            </a:r>
            <a:endParaRPr lang="en-GB" sz="1800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2288409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905435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3549574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037240" y="332048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3643485" y="332398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4205533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4310913" y="332398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4775688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4881068" y="332398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cxnSp>
        <p:nvCxnSpPr>
          <p:cNvPr id="58" name="Connecteur droit 57"/>
          <p:cNvCxnSpPr/>
          <p:nvPr/>
        </p:nvCxnSpPr>
        <p:spPr>
          <a:xfrm flipV="1">
            <a:off x="1610778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2304742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2928722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3560045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4142541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4775688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5349472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206071" y="3317801"/>
            <a:ext cx="51621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9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" y="792479"/>
            <a:ext cx="4124635" cy="57980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9578"/>
            <a:ext cx="7868919" cy="372396"/>
          </a:xfrm>
        </p:spPr>
        <p:txBody>
          <a:bodyPr/>
          <a:lstStyle/>
          <a:p>
            <a:r>
              <a:rPr lang="fr-FR" dirty="0" smtClean="0"/>
              <a:t>#55216 – </a:t>
            </a:r>
            <a:r>
              <a:rPr lang="fr-FR" dirty="0" err="1" smtClean="0"/>
              <a:t>repeat</a:t>
            </a:r>
            <a:r>
              <a:rPr lang="fr-FR" dirty="0" smtClean="0"/>
              <a:t> #55215 </a:t>
            </a:r>
            <a:r>
              <a:rPr lang="fr-FR" dirty="0" err="1" smtClean="0"/>
              <a:t>with</a:t>
            </a:r>
            <a:r>
              <a:rPr lang="fr-FR" dirty="0" smtClean="0"/>
              <a:t> 1MW LH background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15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4236719" y="1067647"/>
            <a:ext cx="4683761" cy="1005109"/>
          </a:xfrm>
        </p:spPr>
        <p:txBody>
          <a:bodyPr/>
          <a:lstStyle/>
          <a:p>
            <a:r>
              <a:rPr lang="fr-FR" dirty="0" smtClean="0"/>
              <a:t>Q1 Phase 260°, and more </a:t>
            </a:r>
            <a:r>
              <a:rPr lang="fr-FR" dirty="0" err="1" smtClean="0"/>
              <a:t>balanced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higher</a:t>
            </a:r>
            <a:r>
              <a:rPr lang="fr-FR" dirty="0" smtClean="0">
                <a:sym typeface="Wingdings" panose="05000000000000000000" pitchFamily="2" charset="2"/>
              </a:rPr>
              <a:t> power </a:t>
            </a:r>
            <a:r>
              <a:rPr lang="fr-FR" dirty="0" err="1" smtClean="0">
                <a:sym typeface="Wingdings" panose="05000000000000000000" pitchFamily="2" charset="2"/>
              </a:rPr>
              <a:t>delivered</a:t>
            </a:r>
            <a:endParaRPr lang="fr-FR" dirty="0" smtClean="0"/>
          </a:p>
          <a:p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841948" y="522427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Q2</a:t>
            </a:r>
            <a:endParaRPr lang="en-GB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405573" y="425311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LH1</a:t>
            </a:r>
            <a:endParaRPr lang="en-GB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557487" y="5224271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Q1</a:t>
            </a:r>
            <a:endParaRPr lang="en-GB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709094" y="520866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Q4</a:t>
            </a:r>
            <a:endParaRPr lang="en-GB" sz="1200" dirty="0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625795" y="2843107"/>
            <a:ext cx="3482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260734" y="282571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800</a:t>
            </a:r>
            <a:endParaRPr lang="en-GB" sz="9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17903" y="252662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1250</a:t>
            </a:r>
            <a:endParaRPr lang="en-GB" sz="9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575535" y="266866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1090</a:t>
            </a:r>
            <a:endParaRPr lang="en-GB" sz="9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555748" y="252662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1300</a:t>
            </a:r>
            <a:endParaRPr lang="en-GB" sz="9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439629" y="23779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1400</a:t>
            </a:r>
            <a:endParaRPr lang="en-GB" sz="900" dirty="0"/>
          </a:p>
        </p:txBody>
      </p:sp>
      <p:sp>
        <p:nvSpPr>
          <p:cNvPr id="29" name="ZoneTexte 28"/>
          <p:cNvSpPr txBox="1"/>
          <p:nvPr/>
        </p:nvSpPr>
        <p:spPr>
          <a:xfrm>
            <a:off x="901791" y="499344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790</a:t>
            </a:r>
            <a:endParaRPr lang="en-GB" sz="9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617330" y="4874147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884</a:t>
            </a:r>
            <a:endParaRPr lang="en-GB" sz="9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024131" y="42554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1000</a:t>
            </a:r>
            <a:endParaRPr lang="en-GB" sz="9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795607" y="4762608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780</a:t>
            </a:r>
            <a:endParaRPr lang="en-GB" sz="900" dirty="0"/>
          </a:p>
        </p:txBody>
      </p:sp>
      <p:graphicFrame>
        <p:nvGraphicFramePr>
          <p:cNvPr id="23" name="Obje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46186"/>
              </p:ext>
            </p:extLst>
          </p:nvPr>
        </p:nvGraphicFramePr>
        <p:xfrm>
          <a:off x="4799330" y="2437911"/>
          <a:ext cx="3573463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Feuille de calcul" r:id="rId5" imgW="3573751" imgH="1470744" progId="Excel.Sheet.12">
                  <p:embed/>
                </p:oleObj>
              </mc:Choice>
              <mc:Fallback>
                <p:oleObj name="Feuille de calcul" r:id="rId5" imgW="3573751" imgH="14707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9330" y="2437911"/>
                        <a:ext cx="3573463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770755" y="294967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410 w/o LH</a:t>
            </a:r>
            <a:endParaRPr lang="en-GB" sz="9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9251" y="39430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1700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7654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LH and IC interactions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16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4383279" y="1060027"/>
            <a:ext cx="4643882" cy="1888427"/>
          </a:xfrm>
        </p:spPr>
        <p:txBody>
          <a:bodyPr/>
          <a:lstStyle/>
          <a:p>
            <a:r>
              <a:rPr lang="fr-FR" u="sng" dirty="0" err="1" smtClean="0">
                <a:solidFill>
                  <a:schemeClr val="accent3"/>
                </a:solidFill>
              </a:rPr>
              <a:t>Tbc</a:t>
            </a:r>
            <a:r>
              <a:rPr lang="fr-FR" dirty="0" smtClean="0">
                <a:solidFill>
                  <a:schemeClr val="accent3"/>
                </a:solidFill>
              </a:rPr>
              <a:t>: </a:t>
            </a:r>
          </a:p>
          <a:p>
            <a:endParaRPr lang="fr-FR" dirty="0"/>
          </a:p>
          <a:p>
            <a:r>
              <a:rPr lang="fr-FR" dirty="0" smtClean="0"/>
              <a:t>LH power </a:t>
            </a:r>
            <a:r>
              <a:rPr lang="fr-FR" dirty="0" err="1" smtClean="0"/>
              <a:t>seems</a:t>
            </a:r>
            <a:r>
              <a:rPr lang="fr-FR" dirty="0" smtClean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Increase</a:t>
            </a:r>
            <a:r>
              <a:rPr lang="fr-FR" dirty="0" smtClean="0"/>
              <a:t> </a:t>
            </a:r>
            <a:r>
              <a:rPr lang="fr-FR" dirty="0" err="1" smtClean="0"/>
              <a:t>Rc</a:t>
            </a:r>
            <a:r>
              <a:rPr lang="fr-FR" dirty="0" smtClean="0"/>
              <a:t> for Q2 (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for Q1)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Decrease</a:t>
            </a:r>
            <a:r>
              <a:rPr lang="fr-FR" dirty="0" smtClean="0"/>
              <a:t> </a:t>
            </a:r>
            <a:r>
              <a:rPr lang="fr-FR" dirty="0" err="1" smtClean="0"/>
              <a:t>Rc</a:t>
            </a:r>
            <a:r>
              <a:rPr lang="fr-FR" dirty="0" smtClean="0"/>
              <a:t> for Q4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580"/>
            <a:ext cx="4154791" cy="59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153" y="4213412"/>
            <a:ext cx="4598894" cy="5707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LH</a:t>
            </a:r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20/09/2019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755810"/>
          </a:xfrm>
        </p:spPr>
        <p:txBody>
          <a:bodyPr/>
          <a:lstStyle/>
          <a:p>
            <a:r>
              <a:rPr lang="fr-FR" dirty="0" smtClean="0"/>
              <a:t>Programme: </a:t>
            </a:r>
            <a:r>
              <a:rPr lang="fr-FR" dirty="0" err="1" smtClean="0"/>
              <a:t>impurity</a:t>
            </a:r>
            <a:r>
              <a:rPr lang="fr-FR" dirty="0" smtClean="0"/>
              <a:t> sources + </a:t>
            </a:r>
            <a:r>
              <a:rPr lang="fr-FR" dirty="0" err="1" smtClean="0"/>
              <a:t>increase</a:t>
            </a:r>
            <a:r>
              <a:rPr lang="fr-FR" dirty="0" smtClean="0"/>
              <a:t> IC power</a:t>
            </a:r>
          </a:p>
          <a:p>
            <a:r>
              <a:rPr lang="fr-FR" dirty="0" err="1" smtClean="0"/>
              <a:t>Increase</a:t>
            </a:r>
            <a:r>
              <a:rPr lang="fr-FR" dirty="0" smtClean="0"/>
              <a:t> IC power </a:t>
            </a:r>
            <a:r>
              <a:rPr lang="fr-FR" dirty="0" err="1" smtClean="0"/>
              <a:t>with</a:t>
            </a:r>
            <a:r>
              <a:rPr lang="fr-FR" dirty="0" smtClean="0"/>
              <a:t> LH background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01800" y="3789037"/>
            <a:ext cx="3538168" cy="99508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2689 w 576431"/>
              <a:gd name="connsiteY0" fmla="*/ 0 h 995082"/>
              <a:gd name="connsiteX1" fmla="*/ 576431 w 576431"/>
              <a:gd name="connsiteY1" fmla="*/ 0 h 995082"/>
              <a:gd name="connsiteX2" fmla="*/ 576431 w 576431"/>
              <a:gd name="connsiteY2" fmla="*/ 995082 h 995082"/>
              <a:gd name="connsiteX3" fmla="*/ 2689 w 576431"/>
              <a:gd name="connsiteY3" fmla="*/ 995082 h 995082"/>
              <a:gd name="connsiteX4" fmla="*/ 0 w 576431"/>
              <a:gd name="connsiteY4" fmla="*/ 572172 h 995082"/>
              <a:gd name="connsiteX5" fmla="*/ 2689 w 576431"/>
              <a:gd name="connsiteY5" fmla="*/ 0 h 995082"/>
              <a:gd name="connsiteX0" fmla="*/ 2689 w 576431"/>
              <a:gd name="connsiteY0" fmla="*/ 3138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6" fmla="*/ 2689 w 576431"/>
              <a:gd name="connsiteY6" fmla="*/ 3138 h 998220"/>
              <a:gd name="connsiteX0" fmla="*/ 2689 w 576431"/>
              <a:gd name="connsiteY0" fmla="*/ 83505 h 1078587"/>
              <a:gd name="connsiteX1" fmla="*/ 45721 w 576431"/>
              <a:gd name="connsiteY1" fmla="*/ 357 h 1078587"/>
              <a:gd name="connsiteX2" fmla="*/ 175261 w 576431"/>
              <a:gd name="connsiteY2" fmla="*/ 80367 h 1078587"/>
              <a:gd name="connsiteX3" fmla="*/ 576431 w 576431"/>
              <a:gd name="connsiteY3" fmla="*/ 83505 h 1078587"/>
              <a:gd name="connsiteX4" fmla="*/ 576431 w 576431"/>
              <a:gd name="connsiteY4" fmla="*/ 1078587 h 1078587"/>
              <a:gd name="connsiteX5" fmla="*/ 2689 w 576431"/>
              <a:gd name="connsiteY5" fmla="*/ 1078587 h 1078587"/>
              <a:gd name="connsiteX6" fmla="*/ 0 w 576431"/>
              <a:gd name="connsiteY6" fmla="*/ 655677 h 1078587"/>
              <a:gd name="connsiteX7" fmla="*/ 2689 w 576431"/>
              <a:gd name="connsiteY7" fmla="*/ 83505 h 1078587"/>
              <a:gd name="connsiteX0" fmla="*/ 2689 w 576431"/>
              <a:gd name="connsiteY0" fmla="*/ 43445 h 1038527"/>
              <a:gd name="connsiteX1" fmla="*/ 175261 w 576431"/>
              <a:gd name="connsiteY1" fmla="*/ 40307 h 1038527"/>
              <a:gd name="connsiteX2" fmla="*/ 576431 w 576431"/>
              <a:gd name="connsiteY2" fmla="*/ 43445 h 1038527"/>
              <a:gd name="connsiteX3" fmla="*/ 576431 w 576431"/>
              <a:gd name="connsiteY3" fmla="*/ 1038527 h 1038527"/>
              <a:gd name="connsiteX4" fmla="*/ 2689 w 576431"/>
              <a:gd name="connsiteY4" fmla="*/ 1038527 h 1038527"/>
              <a:gd name="connsiteX5" fmla="*/ 0 w 576431"/>
              <a:gd name="connsiteY5" fmla="*/ 615617 h 1038527"/>
              <a:gd name="connsiteX6" fmla="*/ 2689 w 576431"/>
              <a:gd name="connsiteY6" fmla="*/ 43445 h 1038527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1 h 998221"/>
              <a:gd name="connsiteX1" fmla="*/ 175261 w 576431"/>
              <a:gd name="connsiteY1" fmla="*/ 1 h 998221"/>
              <a:gd name="connsiteX2" fmla="*/ 576431 w 576431"/>
              <a:gd name="connsiteY2" fmla="*/ 3139 h 998221"/>
              <a:gd name="connsiteX3" fmla="*/ 576431 w 576431"/>
              <a:gd name="connsiteY3" fmla="*/ 998221 h 998221"/>
              <a:gd name="connsiteX4" fmla="*/ 2689 w 576431"/>
              <a:gd name="connsiteY4" fmla="*/ 998221 h 998221"/>
              <a:gd name="connsiteX5" fmla="*/ 0 w 576431"/>
              <a:gd name="connsiteY5" fmla="*/ 575311 h 998221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40641 w 576431"/>
              <a:gd name="connsiteY1" fmla="*/ 41402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58116 w 576431"/>
              <a:gd name="connsiteY1" fmla="*/ 57340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48591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30734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41986 w 618417"/>
              <a:gd name="connsiteY0" fmla="*/ 572770 h 995680"/>
              <a:gd name="connsiteX1" fmla="*/ 31816 w 618417"/>
              <a:gd name="connsiteY1" fmla="*/ 0 h 995680"/>
              <a:gd name="connsiteX2" fmla="*/ 618417 w 618417"/>
              <a:gd name="connsiteY2" fmla="*/ 598 h 995680"/>
              <a:gd name="connsiteX3" fmla="*/ 618417 w 618417"/>
              <a:gd name="connsiteY3" fmla="*/ 995680 h 995680"/>
              <a:gd name="connsiteX4" fmla="*/ 44675 w 618417"/>
              <a:gd name="connsiteY4" fmla="*/ 995680 h 995680"/>
              <a:gd name="connsiteX5" fmla="*/ 41986 w 618417"/>
              <a:gd name="connsiteY5" fmla="*/ 572770 h 995680"/>
              <a:gd name="connsiteX0" fmla="*/ 10199 w 586630"/>
              <a:gd name="connsiteY0" fmla="*/ 572770 h 995680"/>
              <a:gd name="connsiteX1" fmla="*/ 29 w 586630"/>
              <a:gd name="connsiteY1" fmla="*/ 0 h 995680"/>
              <a:gd name="connsiteX2" fmla="*/ 586630 w 586630"/>
              <a:gd name="connsiteY2" fmla="*/ 598 h 995680"/>
              <a:gd name="connsiteX3" fmla="*/ 586630 w 586630"/>
              <a:gd name="connsiteY3" fmla="*/ 995680 h 995680"/>
              <a:gd name="connsiteX4" fmla="*/ 12888 w 586630"/>
              <a:gd name="connsiteY4" fmla="*/ 995680 h 995680"/>
              <a:gd name="connsiteX5" fmla="*/ 10199 w 586630"/>
              <a:gd name="connsiteY5" fmla="*/ 572770 h 995680"/>
              <a:gd name="connsiteX0" fmla="*/ 10311 w 586742"/>
              <a:gd name="connsiteY0" fmla="*/ 572770 h 995680"/>
              <a:gd name="connsiteX1" fmla="*/ 141 w 586742"/>
              <a:gd name="connsiteY1" fmla="*/ 0 h 995680"/>
              <a:gd name="connsiteX2" fmla="*/ 586742 w 586742"/>
              <a:gd name="connsiteY2" fmla="*/ 598 h 995680"/>
              <a:gd name="connsiteX3" fmla="*/ 586742 w 586742"/>
              <a:gd name="connsiteY3" fmla="*/ 995680 h 995680"/>
              <a:gd name="connsiteX4" fmla="*/ 13000 w 586742"/>
              <a:gd name="connsiteY4" fmla="*/ 995680 h 995680"/>
              <a:gd name="connsiteX5" fmla="*/ 10311 w 586742"/>
              <a:gd name="connsiteY5" fmla="*/ 572770 h 995680"/>
              <a:gd name="connsiteX0" fmla="*/ 12145 w 588576"/>
              <a:gd name="connsiteY0" fmla="*/ 572770 h 995680"/>
              <a:gd name="connsiteX1" fmla="*/ 1975 w 588576"/>
              <a:gd name="connsiteY1" fmla="*/ 0 h 995680"/>
              <a:gd name="connsiteX2" fmla="*/ 588576 w 588576"/>
              <a:gd name="connsiteY2" fmla="*/ 598 h 995680"/>
              <a:gd name="connsiteX3" fmla="*/ 588576 w 588576"/>
              <a:gd name="connsiteY3" fmla="*/ 995680 h 995680"/>
              <a:gd name="connsiteX4" fmla="*/ 41 w 588576"/>
              <a:gd name="connsiteY4" fmla="*/ 995680 h 995680"/>
              <a:gd name="connsiteX5" fmla="*/ 12145 w 588576"/>
              <a:gd name="connsiteY5" fmla="*/ 572770 h 995680"/>
              <a:gd name="connsiteX0" fmla="*/ 890 w 588733"/>
              <a:gd name="connsiteY0" fmla="*/ 554990 h 995680"/>
              <a:gd name="connsiteX1" fmla="*/ 2132 w 588733"/>
              <a:gd name="connsiteY1" fmla="*/ 0 h 995680"/>
              <a:gd name="connsiteX2" fmla="*/ 588733 w 588733"/>
              <a:gd name="connsiteY2" fmla="*/ 598 h 995680"/>
              <a:gd name="connsiteX3" fmla="*/ 588733 w 588733"/>
              <a:gd name="connsiteY3" fmla="*/ 995680 h 995680"/>
              <a:gd name="connsiteX4" fmla="*/ 198 w 588733"/>
              <a:gd name="connsiteY4" fmla="*/ 995680 h 995680"/>
              <a:gd name="connsiteX5" fmla="*/ 890 w 588733"/>
              <a:gd name="connsiteY5" fmla="*/ 554990 h 995680"/>
              <a:gd name="connsiteX0" fmla="*/ 890 w 588733"/>
              <a:gd name="connsiteY0" fmla="*/ 554990 h 995680"/>
              <a:gd name="connsiteX1" fmla="*/ 2132 w 588733"/>
              <a:gd name="connsiteY1" fmla="*/ 0 h 995680"/>
              <a:gd name="connsiteX2" fmla="*/ 3326 w 588733"/>
              <a:gd name="connsiteY2" fmla="*/ 3632 h 995680"/>
              <a:gd name="connsiteX3" fmla="*/ 588733 w 588733"/>
              <a:gd name="connsiteY3" fmla="*/ 598 h 995680"/>
              <a:gd name="connsiteX4" fmla="*/ 588733 w 588733"/>
              <a:gd name="connsiteY4" fmla="*/ 995680 h 995680"/>
              <a:gd name="connsiteX5" fmla="*/ 198 w 588733"/>
              <a:gd name="connsiteY5" fmla="*/ 995680 h 995680"/>
              <a:gd name="connsiteX6" fmla="*/ 890 w 588733"/>
              <a:gd name="connsiteY6" fmla="*/ 554990 h 995680"/>
              <a:gd name="connsiteX0" fmla="*/ 890 w 588733"/>
              <a:gd name="connsiteY0" fmla="*/ 554990 h 995680"/>
              <a:gd name="connsiteX1" fmla="*/ 2132 w 588733"/>
              <a:gd name="connsiteY1" fmla="*/ 0 h 995680"/>
              <a:gd name="connsiteX2" fmla="*/ 274818 w 588733"/>
              <a:gd name="connsiteY2" fmla="*/ 12597 h 995680"/>
              <a:gd name="connsiteX3" fmla="*/ 588733 w 588733"/>
              <a:gd name="connsiteY3" fmla="*/ 598 h 995680"/>
              <a:gd name="connsiteX4" fmla="*/ 588733 w 588733"/>
              <a:gd name="connsiteY4" fmla="*/ 995680 h 995680"/>
              <a:gd name="connsiteX5" fmla="*/ 198 w 588733"/>
              <a:gd name="connsiteY5" fmla="*/ 995680 h 995680"/>
              <a:gd name="connsiteX6" fmla="*/ 890 w 588733"/>
              <a:gd name="connsiteY6" fmla="*/ 554990 h 995680"/>
              <a:gd name="connsiteX0" fmla="*/ 902 w 588745"/>
              <a:gd name="connsiteY0" fmla="*/ 554392 h 995082"/>
              <a:gd name="connsiteX1" fmla="*/ 652 w 588745"/>
              <a:gd name="connsiteY1" fmla="*/ 725543 h 995082"/>
              <a:gd name="connsiteX2" fmla="*/ 274830 w 588745"/>
              <a:gd name="connsiteY2" fmla="*/ 11999 h 995082"/>
              <a:gd name="connsiteX3" fmla="*/ 588745 w 588745"/>
              <a:gd name="connsiteY3" fmla="*/ 0 h 995082"/>
              <a:gd name="connsiteX4" fmla="*/ 588745 w 588745"/>
              <a:gd name="connsiteY4" fmla="*/ 995082 h 995082"/>
              <a:gd name="connsiteX5" fmla="*/ 210 w 588745"/>
              <a:gd name="connsiteY5" fmla="*/ 995082 h 995082"/>
              <a:gd name="connsiteX6" fmla="*/ 902 w 588745"/>
              <a:gd name="connsiteY6" fmla="*/ 554392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745" h="995082">
                <a:moveTo>
                  <a:pt x="902" y="554392"/>
                </a:moveTo>
                <a:cubicBezTo>
                  <a:pt x="778" y="403262"/>
                  <a:pt x="-894" y="922505"/>
                  <a:pt x="652" y="725543"/>
                </a:cubicBezTo>
                <a:lnTo>
                  <a:pt x="274830" y="11999"/>
                </a:lnTo>
                <a:lnTo>
                  <a:pt x="588745" y="0"/>
                </a:lnTo>
                <a:lnTo>
                  <a:pt x="588745" y="995082"/>
                </a:lnTo>
                <a:lnTo>
                  <a:pt x="210" y="995082"/>
                </a:lnTo>
                <a:cubicBezTo>
                  <a:pt x="-686" y="854112"/>
                  <a:pt x="1798" y="695362"/>
                  <a:pt x="902" y="55439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 smtClean="0"/>
              <a:t>Σ</a:t>
            </a:r>
            <a:r>
              <a:rPr lang="fr-FR" dirty="0" smtClean="0"/>
              <a:t>Q</a:t>
            </a:r>
            <a:r>
              <a:rPr lang="fr-FR" baseline="-25000" dirty="0" smtClean="0"/>
              <a:t>i</a:t>
            </a:r>
            <a:r>
              <a:rPr lang="fr-FR" dirty="0" smtClean="0"/>
              <a:t> i </a:t>
            </a:r>
            <a:r>
              <a:rPr lang="el-GR" dirty="0" smtClean="0"/>
              <a:t>ϵ</a:t>
            </a:r>
            <a:r>
              <a:rPr lang="fr-FR" dirty="0" smtClean="0"/>
              <a:t> {1,2,4}</a:t>
            </a:r>
            <a:endParaRPr lang="en-GB" baseline="-250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859280" y="4803189"/>
            <a:ext cx="43532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977642" y="2379262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accent3"/>
                </a:solidFill>
              </a:rPr>
              <a:t>Ip</a:t>
            </a:r>
            <a:r>
              <a:rPr lang="fr-FR" sz="1800" dirty="0" smtClean="0">
                <a:solidFill>
                  <a:schemeClr val="accent3"/>
                </a:solidFill>
              </a:rPr>
              <a:t>, </a:t>
            </a:r>
            <a:r>
              <a:rPr lang="fr-FR" sz="1800" dirty="0" err="1" smtClean="0">
                <a:solidFill>
                  <a:schemeClr val="accent3"/>
                </a:solidFill>
              </a:rPr>
              <a:t>nl</a:t>
            </a:r>
            <a:r>
              <a:rPr lang="fr-FR" sz="1800" dirty="0" smtClean="0">
                <a:solidFill>
                  <a:schemeClr val="accent3"/>
                </a:solidFill>
              </a:rPr>
              <a:t> 500kA/4-4.5, LSN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242047" y="2100207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4070884" y="3405920"/>
            <a:ext cx="15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Obj</a:t>
            </a:r>
            <a:r>
              <a:rPr lang="fr-FR" sz="1800" dirty="0" smtClean="0"/>
              <a:t>: 2 MW/</a:t>
            </a:r>
            <a:r>
              <a:rPr lang="fr-FR" sz="1800" dirty="0" err="1" smtClean="0"/>
              <a:t>ant</a:t>
            </a:r>
            <a:endParaRPr lang="en-GB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6651812" y="3963412"/>
            <a:ext cx="222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Un peu plus de travail</a:t>
            </a:r>
            <a:br>
              <a:rPr lang="fr-FR" sz="1800" dirty="0" smtClean="0"/>
            </a:br>
            <a:r>
              <a:rPr lang="fr-FR" sz="1800" dirty="0" smtClean="0"/>
              <a:t>là-dessus…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2523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20/09/2019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18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755810"/>
          </a:xfrm>
        </p:spPr>
        <p:txBody>
          <a:bodyPr/>
          <a:lstStyle/>
          <a:p>
            <a:r>
              <a:rPr lang="fr-FR" dirty="0" smtClean="0"/>
              <a:t>Programme: </a:t>
            </a:r>
            <a:r>
              <a:rPr lang="fr-FR" dirty="0" err="1" smtClean="0"/>
              <a:t>impurity</a:t>
            </a:r>
            <a:r>
              <a:rPr lang="fr-FR" dirty="0" smtClean="0"/>
              <a:t> sources + </a:t>
            </a:r>
            <a:r>
              <a:rPr lang="fr-FR" dirty="0" err="1" smtClean="0"/>
              <a:t>increase</a:t>
            </a:r>
            <a:r>
              <a:rPr lang="fr-FR" dirty="0" smtClean="0"/>
              <a:t> IC power</a:t>
            </a:r>
          </a:p>
          <a:p>
            <a:r>
              <a:rPr lang="fr-FR" dirty="0" err="1" smtClean="0"/>
              <a:t>Impurity</a:t>
            </a:r>
            <a:r>
              <a:rPr lang="fr-FR" dirty="0" smtClean="0"/>
              <a:t> production vs IC </a:t>
            </a:r>
            <a:r>
              <a:rPr lang="fr-FR" dirty="0" err="1" smtClean="0"/>
              <a:t>phasing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01872" y="3788439"/>
            <a:ext cx="3538096" cy="995680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2689 w 576431"/>
              <a:gd name="connsiteY0" fmla="*/ 0 h 995082"/>
              <a:gd name="connsiteX1" fmla="*/ 576431 w 576431"/>
              <a:gd name="connsiteY1" fmla="*/ 0 h 995082"/>
              <a:gd name="connsiteX2" fmla="*/ 576431 w 576431"/>
              <a:gd name="connsiteY2" fmla="*/ 995082 h 995082"/>
              <a:gd name="connsiteX3" fmla="*/ 2689 w 576431"/>
              <a:gd name="connsiteY3" fmla="*/ 995082 h 995082"/>
              <a:gd name="connsiteX4" fmla="*/ 0 w 576431"/>
              <a:gd name="connsiteY4" fmla="*/ 572172 h 995082"/>
              <a:gd name="connsiteX5" fmla="*/ 2689 w 576431"/>
              <a:gd name="connsiteY5" fmla="*/ 0 h 995082"/>
              <a:gd name="connsiteX0" fmla="*/ 2689 w 576431"/>
              <a:gd name="connsiteY0" fmla="*/ 3138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6" fmla="*/ 2689 w 576431"/>
              <a:gd name="connsiteY6" fmla="*/ 3138 h 998220"/>
              <a:gd name="connsiteX0" fmla="*/ 2689 w 576431"/>
              <a:gd name="connsiteY0" fmla="*/ 83505 h 1078587"/>
              <a:gd name="connsiteX1" fmla="*/ 45721 w 576431"/>
              <a:gd name="connsiteY1" fmla="*/ 357 h 1078587"/>
              <a:gd name="connsiteX2" fmla="*/ 175261 w 576431"/>
              <a:gd name="connsiteY2" fmla="*/ 80367 h 1078587"/>
              <a:gd name="connsiteX3" fmla="*/ 576431 w 576431"/>
              <a:gd name="connsiteY3" fmla="*/ 83505 h 1078587"/>
              <a:gd name="connsiteX4" fmla="*/ 576431 w 576431"/>
              <a:gd name="connsiteY4" fmla="*/ 1078587 h 1078587"/>
              <a:gd name="connsiteX5" fmla="*/ 2689 w 576431"/>
              <a:gd name="connsiteY5" fmla="*/ 1078587 h 1078587"/>
              <a:gd name="connsiteX6" fmla="*/ 0 w 576431"/>
              <a:gd name="connsiteY6" fmla="*/ 655677 h 1078587"/>
              <a:gd name="connsiteX7" fmla="*/ 2689 w 576431"/>
              <a:gd name="connsiteY7" fmla="*/ 83505 h 1078587"/>
              <a:gd name="connsiteX0" fmla="*/ 2689 w 576431"/>
              <a:gd name="connsiteY0" fmla="*/ 43445 h 1038527"/>
              <a:gd name="connsiteX1" fmla="*/ 175261 w 576431"/>
              <a:gd name="connsiteY1" fmla="*/ 40307 h 1038527"/>
              <a:gd name="connsiteX2" fmla="*/ 576431 w 576431"/>
              <a:gd name="connsiteY2" fmla="*/ 43445 h 1038527"/>
              <a:gd name="connsiteX3" fmla="*/ 576431 w 576431"/>
              <a:gd name="connsiteY3" fmla="*/ 1038527 h 1038527"/>
              <a:gd name="connsiteX4" fmla="*/ 2689 w 576431"/>
              <a:gd name="connsiteY4" fmla="*/ 1038527 h 1038527"/>
              <a:gd name="connsiteX5" fmla="*/ 0 w 576431"/>
              <a:gd name="connsiteY5" fmla="*/ 615617 h 1038527"/>
              <a:gd name="connsiteX6" fmla="*/ 2689 w 576431"/>
              <a:gd name="connsiteY6" fmla="*/ 43445 h 1038527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1 h 998221"/>
              <a:gd name="connsiteX1" fmla="*/ 175261 w 576431"/>
              <a:gd name="connsiteY1" fmla="*/ 1 h 998221"/>
              <a:gd name="connsiteX2" fmla="*/ 576431 w 576431"/>
              <a:gd name="connsiteY2" fmla="*/ 3139 h 998221"/>
              <a:gd name="connsiteX3" fmla="*/ 576431 w 576431"/>
              <a:gd name="connsiteY3" fmla="*/ 998221 h 998221"/>
              <a:gd name="connsiteX4" fmla="*/ 2689 w 576431"/>
              <a:gd name="connsiteY4" fmla="*/ 998221 h 998221"/>
              <a:gd name="connsiteX5" fmla="*/ 0 w 576431"/>
              <a:gd name="connsiteY5" fmla="*/ 575311 h 998221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40641 w 576431"/>
              <a:gd name="connsiteY1" fmla="*/ 41402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58116 w 576431"/>
              <a:gd name="connsiteY1" fmla="*/ 57340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48591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30734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41986 w 618417"/>
              <a:gd name="connsiteY0" fmla="*/ 572770 h 995680"/>
              <a:gd name="connsiteX1" fmla="*/ 31816 w 618417"/>
              <a:gd name="connsiteY1" fmla="*/ 0 h 995680"/>
              <a:gd name="connsiteX2" fmla="*/ 618417 w 618417"/>
              <a:gd name="connsiteY2" fmla="*/ 598 h 995680"/>
              <a:gd name="connsiteX3" fmla="*/ 618417 w 618417"/>
              <a:gd name="connsiteY3" fmla="*/ 995680 h 995680"/>
              <a:gd name="connsiteX4" fmla="*/ 44675 w 618417"/>
              <a:gd name="connsiteY4" fmla="*/ 995680 h 995680"/>
              <a:gd name="connsiteX5" fmla="*/ 41986 w 618417"/>
              <a:gd name="connsiteY5" fmla="*/ 572770 h 995680"/>
              <a:gd name="connsiteX0" fmla="*/ 10199 w 586630"/>
              <a:gd name="connsiteY0" fmla="*/ 572770 h 995680"/>
              <a:gd name="connsiteX1" fmla="*/ 29 w 586630"/>
              <a:gd name="connsiteY1" fmla="*/ 0 h 995680"/>
              <a:gd name="connsiteX2" fmla="*/ 586630 w 586630"/>
              <a:gd name="connsiteY2" fmla="*/ 598 h 995680"/>
              <a:gd name="connsiteX3" fmla="*/ 586630 w 586630"/>
              <a:gd name="connsiteY3" fmla="*/ 995680 h 995680"/>
              <a:gd name="connsiteX4" fmla="*/ 12888 w 586630"/>
              <a:gd name="connsiteY4" fmla="*/ 995680 h 995680"/>
              <a:gd name="connsiteX5" fmla="*/ 10199 w 586630"/>
              <a:gd name="connsiteY5" fmla="*/ 572770 h 995680"/>
              <a:gd name="connsiteX0" fmla="*/ 10311 w 586742"/>
              <a:gd name="connsiteY0" fmla="*/ 572770 h 995680"/>
              <a:gd name="connsiteX1" fmla="*/ 141 w 586742"/>
              <a:gd name="connsiteY1" fmla="*/ 0 h 995680"/>
              <a:gd name="connsiteX2" fmla="*/ 586742 w 586742"/>
              <a:gd name="connsiteY2" fmla="*/ 598 h 995680"/>
              <a:gd name="connsiteX3" fmla="*/ 586742 w 586742"/>
              <a:gd name="connsiteY3" fmla="*/ 995680 h 995680"/>
              <a:gd name="connsiteX4" fmla="*/ 13000 w 586742"/>
              <a:gd name="connsiteY4" fmla="*/ 995680 h 995680"/>
              <a:gd name="connsiteX5" fmla="*/ 10311 w 586742"/>
              <a:gd name="connsiteY5" fmla="*/ 572770 h 995680"/>
              <a:gd name="connsiteX0" fmla="*/ 12145 w 588576"/>
              <a:gd name="connsiteY0" fmla="*/ 572770 h 995680"/>
              <a:gd name="connsiteX1" fmla="*/ 1975 w 588576"/>
              <a:gd name="connsiteY1" fmla="*/ 0 h 995680"/>
              <a:gd name="connsiteX2" fmla="*/ 588576 w 588576"/>
              <a:gd name="connsiteY2" fmla="*/ 598 h 995680"/>
              <a:gd name="connsiteX3" fmla="*/ 588576 w 588576"/>
              <a:gd name="connsiteY3" fmla="*/ 995680 h 995680"/>
              <a:gd name="connsiteX4" fmla="*/ 41 w 588576"/>
              <a:gd name="connsiteY4" fmla="*/ 995680 h 995680"/>
              <a:gd name="connsiteX5" fmla="*/ 12145 w 588576"/>
              <a:gd name="connsiteY5" fmla="*/ 572770 h 995680"/>
              <a:gd name="connsiteX0" fmla="*/ 890 w 588733"/>
              <a:gd name="connsiteY0" fmla="*/ 554990 h 995680"/>
              <a:gd name="connsiteX1" fmla="*/ 2132 w 588733"/>
              <a:gd name="connsiteY1" fmla="*/ 0 h 995680"/>
              <a:gd name="connsiteX2" fmla="*/ 588733 w 588733"/>
              <a:gd name="connsiteY2" fmla="*/ 598 h 995680"/>
              <a:gd name="connsiteX3" fmla="*/ 588733 w 588733"/>
              <a:gd name="connsiteY3" fmla="*/ 995680 h 995680"/>
              <a:gd name="connsiteX4" fmla="*/ 198 w 588733"/>
              <a:gd name="connsiteY4" fmla="*/ 995680 h 995680"/>
              <a:gd name="connsiteX5" fmla="*/ 890 w 588733"/>
              <a:gd name="connsiteY5" fmla="*/ 554990 h 99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733" h="995680">
                <a:moveTo>
                  <a:pt x="890" y="554990"/>
                </a:moveTo>
                <a:cubicBezTo>
                  <a:pt x="766" y="403860"/>
                  <a:pt x="586" y="196962"/>
                  <a:pt x="2132" y="0"/>
                </a:cubicBezTo>
                <a:lnTo>
                  <a:pt x="588733" y="598"/>
                </a:lnTo>
                <a:lnTo>
                  <a:pt x="588733" y="995680"/>
                </a:lnTo>
                <a:lnTo>
                  <a:pt x="198" y="995680"/>
                </a:lnTo>
                <a:cubicBezTo>
                  <a:pt x="-698" y="854710"/>
                  <a:pt x="1786" y="695960"/>
                  <a:pt x="890" y="55499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Q2, Q4</a:t>
            </a:r>
            <a:endParaRPr lang="en-GB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859280" y="4803189"/>
            <a:ext cx="43532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106757" y="2262721"/>
            <a:ext cx="272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accent3"/>
                </a:solidFill>
              </a:rPr>
              <a:t>Ip</a:t>
            </a:r>
            <a:r>
              <a:rPr lang="fr-FR" sz="1800" dirty="0" smtClean="0">
                <a:solidFill>
                  <a:schemeClr val="accent3"/>
                </a:solidFill>
              </a:rPr>
              <a:t>, </a:t>
            </a:r>
            <a:r>
              <a:rPr lang="fr-FR" sz="1800" dirty="0" err="1" smtClean="0">
                <a:solidFill>
                  <a:schemeClr val="accent3"/>
                </a:solidFill>
              </a:rPr>
              <a:t>nl</a:t>
            </a:r>
            <a:r>
              <a:rPr lang="fr-FR" sz="1800" dirty="0" smtClean="0">
                <a:solidFill>
                  <a:schemeClr val="accent3"/>
                </a:solidFill>
              </a:rPr>
              <a:t> constant 500kA/4-4.5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55091" y="4101613"/>
            <a:ext cx="239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smtClean="0"/>
              <a:t>1 choc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" y="36230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700 kW</a:t>
            </a:r>
            <a:endParaRPr lang="en-GB" sz="1800" dirty="0"/>
          </a:p>
        </p:txBody>
      </p:sp>
      <p:sp>
        <p:nvSpPr>
          <p:cNvPr id="34" name="Ellipse 33"/>
          <p:cNvSpPr/>
          <p:nvPr/>
        </p:nvSpPr>
        <p:spPr>
          <a:xfrm>
            <a:off x="242047" y="2100207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en-GB" dirty="0"/>
          </a:p>
        </p:txBody>
      </p:sp>
      <p:sp>
        <p:nvSpPr>
          <p:cNvPr id="8" name="Forme libre 7"/>
          <p:cNvSpPr/>
          <p:nvPr/>
        </p:nvSpPr>
        <p:spPr>
          <a:xfrm>
            <a:off x="2365248" y="2854743"/>
            <a:ext cx="3432048" cy="670560"/>
          </a:xfrm>
          <a:custGeom>
            <a:avLst/>
            <a:gdLst>
              <a:gd name="connsiteX0" fmla="*/ 0 w 1615440"/>
              <a:gd name="connsiteY0" fmla="*/ 0 h 670560"/>
              <a:gd name="connsiteX1" fmla="*/ 542544 w 1615440"/>
              <a:gd name="connsiteY1" fmla="*/ 0 h 670560"/>
              <a:gd name="connsiteX2" fmla="*/ 1213104 w 1615440"/>
              <a:gd name="connsiteY2" fmla="*/ 670560 h 670560"/>
              <a:gd name="connsiteX3" fmla="*/ 1615440 w 1615440"/>
              <a:gd name="connsiteY3" fmla="*/ 670560 h 670560"/>
              <a:gd name="connsiteX0" fmla="*/ 0 w 1615440"/>
              <a:gd name="connsiteY0" fmla="*/ 6096 h 676656"/>
              <a:gd name="connsiteX1" fmla="*/ 232655 w 1615440"/>
              <a:gd name="connsiteY1" fmla="*/ 0 h 676656"/>
              <a:gd name="connsiteX2" fmla="*/ 1213104 w 1615440"/>
              <a:gd name="connsiteY2" fmla="*/ 676656 h 676656"/>
              <a:gd name="connsiteX3" fmla="*/ 1615440 w 1615440"/>
              <a:gd name="connsiteY3" fmla="*/ 676656 h 676656"/>
              <a:gd name="connsiteX0" fmla="*/ 0 w 1615440"/>
              <a:gd name="connsiteY0" fmla="*/ 6096 h 676656"/>
              <a:gd name="connsiteX1" fmla="*/ 232655 w 1615440"/>
              <a:gd name="connsiteY1" fmla="*/ 0 h 676656"/>
              <a:gd name="connsiteX2" fmla="*/ 1213104 w 1615440"/>
              <a:gd name="connsiteY2" fmla="*/ 676656 h 676656"/>
              <a:gd name="connsiteX3" fmla="*/ 1420325 w 1615440"/>
              <a:gd name="connsiteY3" fmla="*/ 676656 h 676656"/>
              <a:gd name="connsiteX4" fmla="*/ 1615440 w 1615440"/>
              <a:gd name="connsiteY4" fmla="*/ 676656 h 676656"/>
              <a:gd name="connsiteX0" fmla="*/ 0 w 1615440"/>
              <a:gd name="connsiteY0" fmla="*/ 6096 h 676656"/>
              <a:gd name="connsiteX1" fmla="*/ 232655 w 1615440"/>
              <a:gd name="connsiteY1" fmla="*/ 0 h 676656"/>
              <a:gd name="connsiteX2" fmla="*/ 1420325 w 1615440"/>
              <a:gd name="connsiteY2" fmla="*/ 676656 h 676656"/>
              <a:gd name="connsiteX3" fmla="*/ 1615440 w 1615440"/>
              <a:gd name="connsiteY3" fmla="*/ 676656 h 676656"/>
              <a:gd name="connsiteX0" fmla="*/ 0 w 1615440"/>
              <a:gd name="connsiteY0" fmla="*/ 22643 h 693203"/>
              <a:gd name="connsiteX1" fmla="*/ 232655 w 1615440"/>
              <a:gd name="connsiteY1" fmla="*/ 16547 h 693203"/>
              <a:gd name="connsiteX2" fmla="*/ 440922 w 1615440"/>
              <a:gd name="connsiteY2" fmla="*/ 0 h 693203"/>
              <a:gd name="connsiteX3" fmla="*/ 1420325 w 1615440"/>
              <a:gd name="connsiteY3" fmla="*/ 693203 h 693203"/>
              <a:gd name="connsiteX4" fmla="*/ 1615440 w 1615440"/>
              <a:gd name="connsiteY4" fmla="*/ 693203 h 693203"/>
              <a:gd name="connsiteX0" fmla="*/ 0 w 1615440"/>
              <a:gd name="connsiteY0" fmla="*/ 6728 h 677288"/>
              <a:gd name="connsiteX1" fmla="*/ 232655 w 1615440"/>
              <a:gd name="connsiteY1" fmla="*/ 632 h 677288"/>
              <a:gd name="connsiteX2" fmla="*/ 452877 w 1615440"/>
              <a:gd name="connsiteY2" fmla="*/ 22185 h 677288"/>
              <a:gd name="connsiteX3" fmla="*/ 1420325 w 1615440"/>
              <a:gd name="connsiteY3" fmla="*/ 677288 h 677288"/>
              <a:gd name="connsiteX4" fmla="*/ 1615440 w 1615440"/>
              <a:gd name="connsiteY4" fmla="*/ 677288 h 677288"/>
              <a:gd name="connsiteX0" fmla="*/ 0 w 1615440"/>
              <a:gd name="connsiteY0" fmla="*/ 0 h 670560"/>
              <a:gd name="connsiteX1" fmla="*/ 452877 w 1615440"/>
              <a:gd name="connsiteY1" fmla="*/ 15457 h 670560"/>
              <a:gd name="connsiteX2" fmla="*/ 1420325 w 1615440"/>
              <a:gd name="connsiteY2" fmla="*/ 670560 h 670560"/>
              <a:gd name="connsiteX3" fmla="*/ 1615440 w 1615440"/>
              <a:gd name="connsiteY3" fmla="*/ 670560 h 670560"/>
              <a:gd name="connsiteX0" fmla="*/ 0 w 1615440"/>
              <a:gd name="connsiteY0" fmla="*/ 0 h 670560"/>
              <a:gd name="connsiteX1" fmla="*/ 428966 w 1615440"/>
              <a:gd name="connsiteY1" fmla="*/ 2757 h 670560"/>
              <a:gd name="connsiteX2" fmla="*/ 1420325 w 1615440"/>
              <a:gd name="connsiteY2" fmla="*/ 670560 h 670560"/>
              <a:gd name="connsiteX3" fmla="*/ 1615440 w 1615440"/>
              <a:gd name="connsiteY3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5440" h="670560">
                <a:moveTo>
                  <a:pt x="0" y="0"/>
                </a:moveTo>
                <a:lnTo>
                  <a:pt x="428966" y="2757"/>
                </a:lnTo>
                <a:lnTo>
                  <a:pt x="1420325" y="670560"/>
                </a:lnTo>
                <a:lnTo>
                  <a:pt x="1615440" y="670560"/>
                </a:lnTo>
              </a:path>
            </a:pathLst>
          </a:custGeom>
          <a:noFill/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ZoneTexte 65"/>
          <p:cNvSpPr txBox="1"/>
          <p:nvPr/>
        </p:nvSpPr>
        <p:spPr>
          <a:xfrm>
            <a:off x="6212541" y="3002309"/>
            <a:ext cx="239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smtClean="0"/>
              <a:t>Phase </a:t>
            </a:r>
            <a:endParaRPr lang="en-GB" sz="18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916246" y="247931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180 °</a:t>
            </a:r>
            <a:endParaRPr lang="en-GB" sz="18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276666" y="315552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/>
              <a:t> </a:t>
            </a:r>
            <a:r>
              <a:rPr lang="fr-FR" sz="1800" dirty="0" smtClean="0"/>
              <a:t>0 °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8548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#55222 – Phase Scan Q4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19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JH218595\Documents\WEST_C4\shot_figures\WEST_IC_55222_Prad_vs_ph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60" y="2374900"/>
            <a:ext cx="4565940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H218595\Documents\WEST_C4\shot_figures\WEST_IC_55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4900"/>
            <a:ext cx="4565940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4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1604435" cy="249299"/>
          </a:xfrm>
        </p:spPr>
        <p:txBody>
          <a:bodyPr/>
          <a:lstStyle/>
          <a:p>
            <a:r>
              <a:rPr lang="fr-FR" dirty="0" smtClean="0"/>
              <a:t>Mardi 17/09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7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#55226 – Phase Scan Q2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20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8231" y="2374900"/>
            <a:ext cx="4565597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" y="2374900"/>
            <a:ext cx="4565597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5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Mardi 17/09/2019 – 16h30-18h30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60825" y="753035"/>
            <a:ext cx="7924376" cy="755810"/>
          </a:xfrm>
        </p:spPr>
        <p:txBody>
          <a:bodyPr/>
          <a:lstStyle/>
          <a:p>
            <a:r>
              <a:rPr lang="fr-FR" dirty="0"/>
              <a:t>Modification de la calibration de 3 sondes de tension de </a:t>
            </a:r>
            <a:r>
              <a:rPr lang="fr-FR" dirty="0" smtClean="0"/>
              <a:t>Q2</a:t>
            </a:r>
          </a:p>
          <a:p>
            <a:r>
              <a:rPr lang="fr-FR" dirty="0" smtClean="0"/>
              <a:t>Tests sur le contrôle de phase de Q1 + données sur les sources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" y="1422478"/>
            <a:ext cx="8969618" cy="33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481"/>
              </p:ext>
            </p:extLst>
          </p:nvPr>
        </p:nvGraphicFramePr>
        <p:xfrm>
          <a:off x="107504" y="1760660"/>
          <a:ext cx="8889009" cy="4881999"/>
        </p:xfrm>
        <a:graphic>
          <a:graphicData uri="http://schemas.openxmlformats.org/drawingml/2006/table">
            <a:tbl>
              <a:tblPr/>
              <a:tblGrid>
                <a:gridCol w="446249"/>
                <a:gridCol w="446249"/>
                <a:gridCol w="446249"/>
                <a:gridCol w="446249"/>
                <a:gridCol w="446249"/>
                <a:gridCol w="1885766"/>
                <a:gridCol w="2677501"/>
                <a:gridCol w="2094497"/>
              </a:tblGrid>
              <a:tr h="327879"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Equilibre et scenario proche du 54719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retour du controleur de Q1, mais pas celui de Q4…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Gauche --&gt; A. Droite --&gt; B. Augmenter cable à B(droit)--&gt; augmenter la phase. 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8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55144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cables même longueur des 2 cotés. Calibration de référence pour sondes tension Q2. 200 ms/2s/4s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couplage pas terrible. Phase Q1 complétement aléatoire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modulation coté gauche sur Q1.. Asservissement à 0° (SL) !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763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55145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tout pareil. </a:t>
                      </a:r>
                      <a:r>
                        <a:rPr lang="fr-FR" sz="800" b="0" i="0" u="none" strike="noStrike" dirty="0">
                          <a:solidFill>
                            <a:srgbClr val="F79646"/>
                          </a:solidFill>
                          <a:effectLst/>
                          <a:latin typeface="Calibri"/>
                        </a:rPr>
                        <a:t>Coefficient Q2 changés aux nouvelles valeurs pour V1,V2 et V3.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Au générateur, changement tiroir de mesure de phase pour revenir sur celui de vendredi. Changement oscillateurs Gauche modulé --&gt; droit modulé.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Q2 oscillante. </a:t>
                      </a:r>
                      <a:r>
                        <a:rPr lang="fr-FR" sz="800" b="0" i="0" u="none" strike="noStrike">
                          <a:solidFill>
                            <a:srgbClr val="9BBB59"/>
                          </a:solidFill>
                          <a:effectLst/>
                          <a:latin typeface="Calibri"/>
                        </a:rPr>
                        <a:t>Le Rc est au niveau de Q4 à cause de la normalisation.</a:t>
                      </a:r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Phase Q1  240°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modulation coté droit sur Q1 --&gt; accroché. Phase 240°.Asservissement à 0° (SL)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37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55146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Q4+long et -0,5s avant. Modulation sur la sortie FPGA. 3kHz modulation de phase sur Q2 au lieu de 2 kHz. 200 ms/2s/6s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Q1 n'importe quoi. Amplitude des modulations de Q2 plus grandes.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asservissement à 0 (SL) !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56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55147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repasse la modulation de phase de Q1 sur la sortie générateur. On baisse la vitesse de modulation de phase de Q2 à 1 kHz. Rajout 60cm coté gauche pour diminuer la phase de 60° (240-&gt;180°). Plasma +5mm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: 300°. On dirait qu'on est parti dans le mauvais sens. Mauvaise régulation de phase sur Q2. Couplage qui régule pour 1MW.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L'asservissement régule à 0° ?? --&gt; mauvais choc de référence pour Q1 et Q2 qui étaient à 0° dans Xedit !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9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55148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mets 120cm coté droit  sur Q1. Remet à 2kHz sur Q2. Plasma +5mm vers les antennes. Montée en puissance plus douce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Q1:280°. Q2 coupure vide… Q4 limite sur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(0,6-1,0 ohm)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55149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annulé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PCS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08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repeat. On mets les 120cm à gauche. On enlève -5mm plasma et on monte la densité pendant IC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220° Q1. On se rapproche ;)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38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55151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trois antennes ensemble pour la fin, durée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Good. Régulation de la puissance sur le plateau. Q1 entre 50 et 100° !!!</a:t>
                      </a:r>
                      <a:r>
                        <a:rPr lang="fr-F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L'asservissement de phase de Q2 décroche… Consigne de phase étrange en provenance du PCS.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153835" y="143435"/>
            <a:ext cx="45719" cy="1021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53835" y="502024"/>
            <a:ext cx="878541" cy="663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53835" y="833718"/>
            <a:ext cx="1775012" cy="33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6544235" y="13269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Q1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176694" y="46438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Q2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8337230" y="78713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Q4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516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mardi 17/09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277906" y="1067647"/>
            <a:ext cx="8615082" cy="72878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Mesures de tension de Q2 normalisées par rapport à Q4 à partir des mesures réalisées semaine 37 sur des plasmas identiques, phasages antennes identiques.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résistances de couplage de Q2 sont maintenant similaires à celles de Q4 et 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TODO: Discussion des valeurs utilisées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fr-FR" dirty="0" smtClean="0"/>
              <a:t>Une grande des partie des chocs ont été réalisés avec des consignes de phase (SL) à 0</a:t>
            </a:r>
            <a:r>
              <a:rPr lang="fr-FR" dirty="0"/>
              <a:t>° (</a:t>
            </a:r>
            <a:r>
              <a:rPr lang="fr-FR" dirty="0" smtClean="0"/>
              <a:t>55144 à 55147) pour Q1 et Q2 (Q4 OK à 180° consigne)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fr-FR" dirty="0" smtClean="0"/>
              <a:t>On remarque des consignes de phases « oscillantes » </a:t>
            </a:r>
            <a:r>
              <a:rPr lang="fr-FR" dirty="0" smtClean="0">
                <a:sym typeface="Wingdings" panose="05000000000000000000" pitchFamily="2" charset="2"/>
              </a:rPr>
              <a:t> bug dans DFCI identifié le </a:t>
            </a:r>
            <a:r>
              <a:rPr lang="fr-FR" dirty="0">
                <a:sym typeface="Wingdings" panose="05000000000000000000" pitchFamily="2" charset="2"/>
              </a:rPr>
              <a:t>lendemain </a:t>
            </a:r>
            <a:r>
              <a:rPr lang="fr-FR" dirty="0" smtClean="0">
                <a:sym typeface="Wingdings" panose="05000000000000000000" pitchFamily="2" charset="2"/>
              </a:rPr>
              <a:t>(@55163</a:t>
            </a:r>
            <a:r>
              <a:rPr lang="fr-FR" dirty="0">
                <a:sym typeface="Wingdings" panose="05000000000000000000" pitchFamily="2" charset="2"/>
              </a:rPr>
              <a:t>) </a:t>
            </a:r>
            <a:r>
              <a:rPr lang="fr-FR" dirty="0" smtClean="0">
                <a:sym typeface="Wingdings" panose="05000000000000000000" pitchFamily="2" charset="2"/>
              </a:rPr>
              <a:t>(lié à des temps de cycle temps réel, réalisation de plusieurs multiplications à la suite au lieu d’une seule)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On monte la puissance à 1MW pour Q2 et Q4 (55150).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55151 : 3 antennes ensemble (800x3 pour assurer à des </a:t>
            </a:r>
            <a:r>
              <a:rPr lang="fr-FR" dirty="0" err="1" smtClean="0">
                <a:sym typeface="Wingdings" panose="05000000000000000000" pitchFamily="2" charset="2"/>
              </a:rPr>
              <a:t>Rc</a:t>
            </a:r>
            <a:r>
              <a:rPr lang="fr-FR" dirty="0" smtClean="0">
                <a:sym typeface="Wingdings" panose="05000000000000000000" pitchFamily="2" charset="2"/>
              </a:rPr>
              <a:t> modestes), mais la phase de Q1 et Q2 décrochent. Donnés pour </a:t>
            </a:r>
            <a:r>
              <a:rPr lang="fr-FR" dirty="0" err="1" smtClean="0">
                <a:sym typeface="Wingdings" panose="05000000000000000000" pitchFamily="2" charset="2"/>
              </a:rPr>
              <a:t>Prad</a:t>
            </a:r>
            <a:r>
              <a:rPr lang="fr-FR" dirty="0" smtClean="0">
                <a:sym typeface="Wingdings" panose="05000000000000000000" pitchFamily="2" charset="2"/>
              </a:rPr>
              <a:t> vs phase?</a:t>
            </a:r>
            <a:endParaRPr lang="fr-FR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fr-FR" dirty="0" smtClean="0"/>
          </a:p>
          <a:p>
            <a:pPr fontAlgn="ctr"/>
            <a:endParaRPr lang="fr-FR" dirty="0"/>
          </a:p>
          <a:p>
            <a:pPr fontAlgn="ctr"/>
            <a:endParaRPr lang="fr-FR" dirty="0"/>
          </a:p>
          <a:p>
            <a:pPr fontAlgn="ctr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20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flipH="1">
            <a:off x="5502815" y="196179"/>
            <a:ext cx="3345350" cy="379192"/>
          </a:xfrm>
        </p:spPr>
        <p:txBody>
          <a:bodyPr/>
          <a:lstStyle/>
          <a:p>
            <a:r>
              <a:rPr lang="fr-FR" dirty="0" smtClean="0"/>
              <a:t>#55151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4903688" y="1380557"/>
            <a:ext cx="4106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Te </a:t>
            </a:r>
            <a:r>
              <a:rPr lang="fr-FR" sz="1800" dirty="0" err="1" smtClean="0"/>
              <a:t>increase</a:t>
            </a:r>
            <a:r>
              <a:rPr lang="fr-FR" sz="1800" dirty="0" smtClean="0"/>
              <a:t> : 800eV </a:t>
            </a:r>
            <a:r>
              <a:rPr lang="fr-FR" sz="1800" dirty="0" smtClean="0">
                <a:sym typeface="Wingdings" panose="05000000000000000000" pitchFamily="2" charset="2"/>
              </a:rPr>
              <a:t> 1200eV for 2.4MW</a:t>
            </a: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 0.17 keV/MW</a:t>
            </a:r>
            <a:endParaRPr lang="en-GB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4939543" y="2097752"/>
            <a:ext cx="4070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err="1" smtClean="0"/>
              <a:t>Prad</a:t>
            </a:r>
            <a:r>
              <a:rPr lang="fr-FR" sz="1800" dirty="0" smtClean="0"/>
              <a:t> </a:t>
            </a:r>
            <a:r>
              <a:rPr lang="fr-FR" sz="1800" dirty="0" err="1" smtClean="0"/>
              <a:t>increase</a:t>
            </a:r>
            <a:r>
              <a:rPr lang="fr-FR" sz="1800" dirty="0" smtClean="0"/>
              <a:t>: 0.4 </a:t>
            </a:r>
            <a:r>
              <a:rPr lang="fr-FR" sz="1800" dirty="0" smtClean="0">
                <a:sym typeface="Wingdings" panose="05000000000000000000" pitchFamily="2" charset="2"/>
              </a:rPr>
              <a:t> 1.2 MW for 2.4 MW</a:t>
            </a:r>
            <a:br>
              <a:rPr lang="fr-FR" sz="1800" dirty="0" smtClean="0">
                <a:sym typeface="Wingdings" panose="05000000000000000000" pitchFamily="2" charset="2"/>
              </a:rPr>
            </a:br>
            <a:r>
              <a:rPr lang="fr-FR" sz="1800" dirty="0" smtClean="0">
                <a:sym typeface="Wingdings" panose="05000000000000000000" pitchFamily="2" charset="2"/>
              </a:rPr>
              <a:t>50%</a:t>
            </a:r>
          </a:p>
          <a:p>
            <a:pPr algn="l"/>
            <a:r>
              <a:rPr lang="fr-FR" sz="1800" dirty="0" err="1" smtClean="0">
                <a:sym typeface="Wingdings" panose="05000000000000000000" pitchFamily="2" charset="2"/>
              </a:rPr>
              <a:t>Then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increase</a:t>
            </a:r>
            <a:r>
              <a:rPr lang="fr-FR" sz="1800" dirty="0" smtClean="0">
                <a:sym typeface="Wingdings" panose="05000000000000000000" pitchFamily="2" charset="2"/>
              </a:rPr>
              <a:t> as the phase of Q1 and Q2 </a:t>
            </a:r>
            <a:br>
              <a:rPr lang="fr-FR" sz="1800" dirty="0" smtClean="0">
                <a:sym typeface="Wingdings" panose="05000000000000000000" pitchFamily="2" charset="2"/>
              </a:rPr>
            </a:br>
            <a:r>
              <a:rPr lang="fr-FR" sz="1800" dirty="0" err="1" smtClean="0">
                <a:sym typeface="Wingdings" panose="05000000000000000000" pitchFamily="2" charset="2"/>
              </a:rPr>
              <a:t>changed</a:t>
            </a:r>
            <a:r>
              <a:rPr lang="fr-FR" sz="1800" dirty="0" smtClean="0">
                <a:sym typeface="Wingdings" panose="05000000000000000000" pitchFamily="2" charset="2"/>
              </a:rPr>
              <a:t> (</a:t>
            </a:r>
            <a:r>
              <a:rPr lang="fr-FR" sz="1800" dirty="0" err="1" smtClean="0">
                <a:sym typeface="Wingdings" panose="05000000000000000000" pitchFamily="2" charset="2"/>
              </a:rPr>
              <a:t>uncontrolled</a:t>
            </a:r>
            <a:r>
              <a:rPr lang="fr-FR" sz="1800" dirty="0" smtClean="0">
                <a:sym typeface="Wingdings" panose="05000000000000000000" pitchFamily="2" charset="2"/>
              </a:rPr>
              <a:t>)</a:t>
            </a:r>
          </a:p>
          <a:p>
            <a:pPr algn="l"/>
            <a:endParaRPr lang="fr-FR" sz="1800" dirty="0" smtClean="0">
              <a:sym typeface="Wingdings" panose="05000000000000000000" pitchFamily="2" charset="2"/>
            </a:endParaRP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Neutrons </a:t>
            </a:r>
            <a:r>
              <a:rPr lang="fr-FR" sz="1800" dirty="0" err="1" smtClean="0">
                <a:sym typeface="Wingdings" panose="05000000000000000000" pitchFamily="2" charset="2"/>
              </a:rPr>
              <a:t>increase</a:t>
            </a:r>
            <a:r>
              <a:rPr lang="fr-FR" sz="1800" dirty="0" err="1">
                <a:sym typeface="Wingdings" panose="05000000000000000000" pitchFamily="2" charset="2"/>
              </a:rPr>
              <a:t>d</a:t>
            </a:r>
            <a:endParaRPr lang="fr-FR" sz="1800" dirty="0">
              <a:sym typeface="Wingdings" panose="05000000000000000000" pitchFamily="2" charset="2"/>
            </a:endParaRPr>
          </a:p>
          <a:p>
            <a:pPr algn="l"/>
            <a:endParaRPr lang="fr-FR" sz="1800" dirty="0">
              <a:sym typeface="Wingdings" panose="05000000000000000000" pitchFamily="2" charset="2"/>
            </a:endParaRPr>
          </a:p>
          <a:p>
            <a:pPr algn="l"/>
            <a:r>
              <a:rPr lang="fr-FR" sz="1800" dirty="0" err="1" smtClean="0">
                <a:sym typeface="Wingdings" panose="05000000000000000000" pitchFamily="2" charset="2"/>
              </a:rPr>
              <a:t>Rext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shifting</a:t>
            </a:r>
            <a:r>
              <a:rPr lang="fr-FR" sz="1800" dirty="0" smtClean="0">
                <a:sym typeface="Wingdings" panose="05000000000000000000" pitchFamily="2" charset="2"/>
              </a:rPr>
              <a:t> by 10mm </a:t>
            </a:r>
            <a:r>
              <a:rPr lang="fr-FR" sz="1800" dirty="0" err="1" smtClean="0">
                <a:sym typeface="Wingdings" panose="05000000000000000000" pitchFamily="2" charset="2"/>
              </a:rPr>
              <a:t>from</a:t>
            </a:r>
            <a:r>
              <a:rPr lang="fr-FR" sz="1800" dirty="0" smtClean="0">
                <a:sym typeface="Wingdings" panose="05000000000000000000" pitchFamily="2" charset="2"/>
              </a:rPr>
              <a:t> the </a:t>
            </a:r>
            <a:r>
              <a:rPr lang="fr-FR" sz="1800" dirty="0" err="1" smtClean="0">
                <a:sym typeface="Wingdings" panose="05000000000000000000" pitchFamily="2" charset="2"/>
              </a:rPr>
              <a:t>antenna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during</a:t>
            </a:r>
            <a:r>
              <a:rPr lang="fr-FR" sz="1800" dirty="0" smtClean="0">
                <a:sym typeface="Wingdings" panose="05000000000000000000" pitchFamily="2" charset="2"/>
              </a:rPr>
              <a:t> the IC pulse</a:t>
            </a:r>
          </a:p>
          <a:p>
            <a:pPr algn="l"/>
            <a:endParaRPr lang="fr-FR" sz="1800" dirty="0" smtClean="0">
              <a:sym typeface="Wingdings" panose="05000000000000000000" pitchFamily="2" charset="2"/>
            </a:endParaRP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NICE </a:t>
            </a:r>
            <a:r>
              <a:rPr lang="fr-FR" sz="1800" dirty="0" err="1" smtClean="0">
                <a:sym typeface="Wingdings" panose="05000000000000000000" pitchFamily="2" charset="2"/>
              </a:rPr>
              <a:t>Rext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TODO</a:t>
            </a:r>
          </a:p>
          <a:p>
            <a:pPr algn="l"/>
            <a:endParaRPr lang="fr-FR" sz="1800" dirty="0">
              <a:sym typeface="Wingdings" panose="05000000000000000000" pitchFamily="2" charset="2"/>
            </a:endParaRP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Q2 phase control </a:t>
            </a:r>
            <a:r>
              <a:rPr lang="fr-FR" sz="1800" dirty="0" err="1" smtClean="0">
                <a:sym typeface="Wingdings" panose="05000000000000000000" pitchFamily="2" charset="2"/>
              </a:rPr>
              <a:t>failed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after</a:t>
            </a:r>
            <a:r>
              <a:rPr lang="fr-FR" sz="1800" dirty="0" smtClean="0">
                <a:sym typeface="Wingdings" panose="05000000000000000000" pitchFamily="2" charset="2"/>
              </a:rPr>
              <a:t> power trip</a:t>
            </a: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Q1 phase control </a:t>
            </a:r>
            <a:r>
              <a:rPr lang="fr-FR" sz="1800" dirty="0" err="1" smtClean="0">
                <a:sym typeface="Wingdings" panose="05000000000000000000" pitchFamily="2" charset="2"/>
              </a:rPr>
              <a:t>failed</a:t>
            </a:r>
            <a:endParaRPr lang="fr-FR" sz="1800" dirty="0">
              <a:sym typeface="Wingdings" panose="05000000000000000000" pitchFamily="2" charset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8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-71266"/>
            <a:ext cx="7803478" cy="914082"/>
          </a:xfrm>
        </p:spPr>
        <p:txBody>
          <a:bodyPr/>
          <a:lstStyle/>
          <a:p>
            <a:r>
              <a:rPr lang="fr-FR" dirty="0" smtClean="0"/>
              <a:t>Mercredi 18/09/2019</a:t>
            </a:r>
            <a:br>
              <a:rPr lang="fr-FR" dirty="0" smtClean="0"/>
            </a:br>
            <a:r>
              <a:rPr lang="fr-FR" dirty="0" err="1" smtClean="0"/>
              <a:t>Increase</a:t>
            </a:r>
            <a:r>
              <a:rPr lang="fr-FR" dirty="0" smtClean="0"/>
              <a:t> IC Power </a:t>
            </a:r>
            <a:r>
              <a:rPr lang="fr-FR" dirty="0" err="1" smtClean="0"/>
              <a:t>Dedicated</a:t>
            </a:r>
            <a:r>
              <a:rPr lang="fr-FR" dirty="0" smtClean="0"/>
              <a:t> Session (&lt;#55176)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10712"/>
              </p:ext>
            </p:extLst>
          </p:nvPr>
        </p:nvGraphicFramePr>
        <p:xfrm>
          <a:off x="0" y="800758"/>
          <a:ext cx="9144002" cy="5806227"/>
        </p:xfrm>
        <a:graphic>
          <a:graphicData uri="http://schemas.openxmlformats.org/drawingml/2006/table">
            <a:tbl>
              <a:tblPr/>
              <a:tblGrid>
                <a:gridCol w="459049"/>
                <a:gridCol w="459049"/>
                <a:gridCol w="459049"/>
                <a:gridCol w="459049"/>
                <a:gridCol w="459049"/>
                <a:gridCol w="1939865"/>
                <a:gridCol w="2754311"/>
                <a:gridCol w="2154581"/>
              </a:tblGrid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55158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du 55150. on enlève les cables des deux cotés. 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injection d'azote au démarrage, disrupte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55159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consigne SL à 180° AVANT et pendant IC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350°. Toujours des problèmes d'oscillation de phase (consigne) sur les trois antennes pendant le choc. Rc&lt;0.8 ohm pour toutes les antennes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fixe les consignes de phase en hard au générateur. On mets 170cm à gauche.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230°. La phase est mieux régulée sur les Q2 et Q4 (plus ocnstante)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F79646"/>
                          </a:solidFill>
                          <a:effectLst/>
                          <a:latin typeface="Calibri"/>
                        </a:rPr>
                        <a:t>phase fixée au générateur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55161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rajoute +50cm à gauche (220cm total). On supprime la baisse de densité après l'arrêt de Q2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270° (!).  meilleur couplage. Mais du coup disrupte. 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Le problème de phase viendrait de la modif réalisée dans DFCI. Serait dû au temps de cycle, on réappl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55162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repeat. Baisse consigne densité 1s avant fin ICRH. On enlève 100cm à gauche (120cm total). On mets V10 en forward et V11 en feedback (50/50). 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 d'autorisation PCS. La densité monte avec le feedforward jusqu'à nl=6. 3 plongeons de sondes.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55163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repeat.(lower fuelling rate with V10)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choc annulé, PCS planté.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Nouvelle version de DFCI (114)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55164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80-100°. Phase Q2 n'a pas accrochée (à cause du fuelling??). Rc augmente mais marginalement. (diminue sur Q2)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consigne de phase propre maintenant. Problème réglé.</a:t>
                      </a:r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Par contre les calibrations de Q2 sont à nouveau les anciennes, du coup la résistance de couplage de Q2 était plus basse. </a:t>
                      </a:r>
                      <a:endParaRPr lang="fr-FR" sz="6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55165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sans fuelling V10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80-100°. Phase de Q2 controllée. Semble être lié au fuelling devant Q2. Les antennes répondent bien à la consigne de phase DFCI -&gt; validé. Q2 limite en RC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consigne DFCI. </a:t>
                      </a:r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Par contre les calibrations de Q2 sont à nouveau les anciennes, du coup la résistance de couplage de Q2 était plus basse. 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55166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nouveau scenario: 700kA/nl6. On fixe la consigne sur Q1 à une valeur + élevée (6V au lieu de 5,2)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230° pour 6V. 0,5 Ohm pour Q2 et 0.8 pour Q4. Q4 trip vide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Par contre les calibrations de Q2 sont à nouveau les anciennes, du coup la résistance de couplage de Q2 était plus basse. 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55167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consigne de phase à 5.6V. Calibration Q2 corrigées. On avance l'augmentation de densité d'une seconde.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220°…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55168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consigne de phase 5.45V. On augmente la durée de Q1 et la puissance maintenant que la phase est pas trop mal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215… OK, mais la résistance de couplage est toujours &lt;1 ohm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55169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consigne de phase  5.35V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en USN. Q1 à 5.35 V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70 ou 120° ! Q2 coupure vide. 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Q1 trips (V3 chute)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55171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USN. Q1 à 5.45 V. Plasma +5mm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Arret vide Q2. Les +5mm ne sont pas vu sur la réflectométrie…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Q1 trips (V3 chute). Secu VSWR coupe pas ?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55172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USN. Q1 200ms, augmente puissance Q2 et Q4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220°… </a:t>
                      </a:r>
                      <a:r>
                        <a:rPr lang="en-GB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Early disruption at beg of IC…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control de Q2 qui part en couille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Q1 trips (V3 chute) --&gt; correspond au changement de phase… Secu VSWR coupe pas ?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55173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USN à 500 kA/nl 4-4,5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plasma failed (SL)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55174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: 75 and 110°. Q2 coupure TTF et phase pas bien régulée. </a:t>
                      </a:r>
                      <a:r>
                        <a:rPr lang="fr-FR" sz="600" b="0" i="0" u="none" strike="noStrike">
                          <a:solidFill>
                            <a:srgbClr val="9BBB59"/>
                          </a:solidFill>
                          <a:effectLst/>
                          <a:latin typeface="Calibri"/>
                        </a:rPr>
                        <a:t>Q4 super.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Accumulation Ag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55175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en LSN, Q1 seul 200ms 500kW puis les autres 800 et 1500. Q1 phase consigne 5.45 V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à 220°. Rc réduite par rapport au précédent, perte de contrôle de phase de Q2 en cours de choc…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F79646"/>
                          </a:solidFill>
                          <a:effectLst/>
                          <a:latin typeface="Calibri"/>
                        </a:rPr>
                        <a:t>couplage de Q4 // fuelling vanne 11. </a:t>
                      </a:r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Accumulation Ag</a:t>
                      </a:r>
                      <a:endParaRPr lang="fr-FR" sz="600" b="0" i="0" u="none" strike="noStrike">
                        <a:solidFill>
                          <a:srgbClr val="F79646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55176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Arrivée de LH dans le game. LH d'abord puis Q1 200ms/500 kW puis Q2 1s/1MW. Q1 phase consigne à 5.35V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 à 90°. Q2 limite puissance.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55177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à 5.45 V. Q4 1s à la fin de LH. On conserve Q2 1MW 1s après LH.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disruption avant IC (MHD)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55178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of flux pendant le tout début de Q4. Sinon Q4 super bien !!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215157" y="5791198"/>
            <a:ext cx="84178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2913529" y="1067647"/>
            <a:ext cx="5671672" cy="5663820"/>
          </a:xfrm>
        </p:spPr>
        <p:txBody>
          <a:bodyPr/>
          <a:lstStyle/>
          <a:p>
            <a:r>
              <a:rPr lang="fr-FR" dirty="0" smtClean="0"/>
              <a:t>55159 : 500 kA, </a:t>
            </a:r>
            <a:r>
              <a:rPr lang="fr-FR" dirty="0" err="1" smtClean="0"/>
              <a:t>nl</a:t>
            </a:r>
            <a:r>
              <a:rPr lang="fr-FR" dirty="0" smtClean="0"/>
              <a:t> 4-4.5</a:t>
            </a:r>
          </a:p>
          <a:p>
            <a:endParaRPr lang="fr-FR" dirty="0"/>
          </a:p>
          <a:p>
            <a:r>
              <a:rPr lang="en-GB" dirty="0" smtClean="0"/>
              <a:t>55164 : avec fuelling V10, Q2 </a:t>
            </a:r>
            <a:r>
              <a:rPr lang="en-GB" dirty="0" err="1" smtClean="0"/>
              <a:t>pb</a:t>
            </a:r>
            <a:r>
              <a:rPr lang="en-GB" dirty="0" smtClean="0"/>
              <a:t> </a:t>
            </a:r>
            <a:r>
              <a:rPr lang="en-GB" dirty="0" err="1" smtClean="0"/>
              <a:t>controle</a:t>
            </a:r>
            <a:r>
              <a:rPr lang="en-GB" dirty="0" smtClean="0"/>
              <a:t> de phase </a:t>
            </a:r>
          </a:p>
          <a:p>
            <a:r>
              <a:rPr lang="en-GB" dirty="0"/>
              <a:t>55165 </a:t>
            </a:r>
            <a:r>
              <a:rPr lang="en-GB" dirty="0" smtClean="0"/>
              <a:t>: sans fuelling V10, Q2 OK</a:t>
            </a:r>
          </a:p>
          <a:p>
            <a:endParaRPr lang="fr-FR" dirty="0"/>
          </a:p>
          <a:p>
            <a:r>
              <a:rPr lang="en-GB" dirty="0" smtClean="0"/>
              <a:t>55166 : 700 kA, </a:t>
            </a:r>
            <a:r>
              <a:rPr lang="en-GB" dirty="0" err="1" smtClean="0"/>
              <a:t>nl</a:t>
            </a:r>
            <a:r>
              <a:rPr lang="en-GB" dirty="0" smtClean="0"/>
              <a:t> 6. </a:t>
            </a:r>
            <a:r>
              <a:rPr lang="en-GB" dirty="0" err="1" smtClean="0"/>
              <a:t>Couplage</a:t>
            </a:r>
            <a:r>
              <a:rPr lang="en-GB" dirty="0" smtClean="0"/>
              <a:t> pas terrible</a:t>
            </a:r>
          </a:p>
          <a:p>
            <a:r>
              <a:rPr lang="fr-FR" dirty="0" smtClean="0"/>
              <a:t>…</a:t>
            </a:r>
            <a:endParaRPr lang="en-GB" dirty="0" smtClean="0"/>
          </a:p>
          <a:p>
            <a:r>
              <a:rPr lang="fr-FR" dirty="0" smtClean="0"/>
              <a:t>55169 : scenario optimisé, mais couplage pas top</a:t>
            </a:r>
            <a:endParaRPr lang="en-GB" dirty="0"/>
          </a:p>
          <a:p>
            <a:r>
              <a:rPr lang="fr-FR" dirty="0" smtClean="0"/>
              <a:t>55170 : USN à 700 kA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55172 : USN, 700 kA, plasma + près (?)</a:t>
            </a:r>
            <a:endParaRPr lang="fr-FR" dirty="0"/>
          </a:p>
          <a:p>
            <a:r>
              <a:rPr lang="fr-FR" dirty="0" smtClean="0"/>
              <a:t>55174 : USN à 500 kA, meilleur couplage</a:t>
            </a:r>
          </a:p>
          <a:p>
            <a:r>
              <a:rPr lang="fr-FR" dirty="0" smtClean="0"/>
              <a:t>55175 : LSN à 500 kA</a:t>
            </a:r>
          </a:p>
          <a:p>
            <a:r>
              <a:rPr lang="fr-FR" dirty="0" smtClean="0"/>
              <a:t>NB: couplage Q4 // V11 </a:t>
            </a:r>
          </a:p>
          <a:p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11734"/>
              </p:ext>
            </p:extLst>
          </p:nvPr>
        </p:nvGraphicFramePr>
        <p:xfrm>
          <a:off x="252132" y="827649"/>
          <a:ext cx="459049" cy="5772726"/>
        </p:xfrm>
        <a:graphic>
          <a:graphicData uri="http://schemas.openxmlformats.org/drawingml/2006/table">
            <a:tbl>
              <a:tblPr/>
              <a:tblGrid>
                <a:gridCol w="459049"/>
              </a:tblGrid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55158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55159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55161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55162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55163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55164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55165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55166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55167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55168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55169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55171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55172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55173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55174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55175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1810871" y="2339787"/>
            <a:ext cx="98612" cy="98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orme libre 7"/>
          <p:cNvSpPr/>
          <p:nvPr/>
        </p:nvSpPr>
        <p:spPr>
          <a:xfrm>
            <a:off x="1782032" y="1344706"/>
            <a:ext cx="872223" cy="4778188"/>
          </a:xfrm>
          <a:custGeom>
            <a:avLst/>
            <a:gdLst>
              <a:gd name="connsiteX0" fmla="*/ 64697 w 872223"/>
              <a:gd name="connsiteY0" fmla="*/ 0 h 4778188"/>
              <a:gd name="connsiteX1" fmla="*/ 64697 w 872223"/>
              <a:gd name="connsiteY1" fmla="*/ 1559859 h 4778188"/>
              <a:gd name="connsiteX2" fmla="*/ 737050 w 872223"/>
              <a:gd name="connsiteY2" fmla="*/ 1882588 h 4778188"/>
              <a:gd name="connsiteX3" fmla="*/ 826697 w 872223"/>
              <a:gd name="connsiteY3" fmla="*/ 2796988 h 4778188"/>
              <a:gd name="connsiteX4" fmla="*/ 190203 w 872223"/>
              <a:gd name="connsiteY4" fmla="*/ 3003176 h 4778188"/>
              <a:gd name="connsiteX5" fmla="*/ 46768 w 872223"/>
              <a:gd name="connsiteY5" fmla="*/ 3953435 h 4778188"/>
              <a:gd name="connsiteX6" fmla="*/ 55733 w 872223"/>
              <a:gd name="connsiteY6" fmla="*/ 4778188 h 47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223" h="4778188">
                <a:moveTo>
                  <a:pt x="64697" y="0"/>
                </a:moveTo>
                <a:cubicBezTo>
                  <a:pt x="8667" y="623047"/>
                  <a:pt x="-47362" y="1246094"/>
                  <a:pt x="64697" y="1559859"/>
                </a:cubicBezTo>
                <a:cubicBezTo>
                  <a:pt x="176756" y="1873624"/>
                  <a:pt x="610050" y="1676400"/>
                  <a:pt x="737050" y="1882588"/>
                </a:cubicBezTo>
                <a:cubicBezTo>
                  <a:pt x="864050" y="2088776"/>
                  <a:pt x="917838" y="2610223"/>
                  <a:pt x="826697" y="2796988"/>
                </a:cubicBezTo>
                <a:cubicBezTo>
                  <a:pt x="735556" y="2983753"/>
                  <a:pt x="320191" y="2810435"/>
                  <a:pt x="190203" y="3003176"/>
                </a:cubicBezTo>
                <a:cubicBezTo>
                  <a:pt x="60215" y="3195917"/>
                  <a:pt x="69180" y="3657600"/>
                  <a:pt x="46768" y="3953435"/>
                </a:cubicBezTo>
                <a:cubicBezTo>
                  <a:pt x="24356" y="4249270"/>
                  <a:pt x="40044" y="4513729"/>
                  <a:pt x="55733" y="47781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46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18/09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4531202"/>
          </a:xfrm>
        </p:spPr>
        <p:txBody>
          <a:bodyPr/>
          <a:lstStyle/>
          <a:p>
            <a:r>
              <a:rPr lang="fr-FR" dirty="0" smtClean="0"/>
              <a:t>Contrôle de phase de Q1 ne fonctionne pas</a:t>
            </a:r>
          </a:p>
          <a:p>
            <a:r>
              <a:rPr lang="fr-FR" dirty="0" smtClean="0"/>
              <a:t>Contrôle de phase de Q2 pas toujours robuste</a:t>
            </a:r>
          </a:p>
          <a:p>
            <a:r>
              <a:rPr lang="fr-FR" dirty="0" smtClean="0"/>
              <a:t>Hypothèse: cross-talk perturbant la détection de phase?</a:t>
            </a:r>
          </a:p>
          <a:p>
            <a:endParaRPr lang="fr-FR" dirty="0" smtClean="0"/>
          </a:p>
          <a:p>
            <a:r>
              <a:rPr lang="fr-FR" dirty="0" smtClean="0"/>
              <a:t>700kA : pas de changement sur </a:t>
            </a:r>
            <a:r>
              <a:rPr lang="fr-FR" dirty="0" err="1" smtClean="0"/>
              <a:t>Rc</a:t>
            </a:r>
            <a:r>
              <a:rPr lang="fr-FR" dirty="0" smtClean="0"/>
              <a:t> ?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LSN/USN: toujours meilleur en </a:t>
            </a:r>
            <a:r>
              <a:rPr lang="fr-FR" dirty="0" err="1" smtClean="0"/>
              <a:t>Rc</a:t>
            </a:r>
            <a:r>
              <a:rPr lang="fr-FR" dirty="0" smtClean="0"/>
              <a:t> en USN ?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Quel scenario pour max power IC?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Q4 et Ag?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Pb de sécurités: tensions trop faible Q1 et VSWR?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76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1" y="60757"/>
            <a:ext cx="4395374" cy="650036"/>
          </a:xfrm>
        </p:spPr>
        <p:txBody>
          <a:bodyPr/>
          <a:lstStyle/>
          <a:p>
            <a:r>
              <a:rPr lang="fr-FR" dirty="0" smtClean="0"/>
              <a:t>Jeudi 19/09</a:t>
            </a:r>
            <a:br>
              <a:rPr lang="fr-FR" dirty="0" smtClean="0"/>
            </a:br>
            <a:r>
              <a:rPr lang="fr-FR" dirty="0" smtClean="0"/>
              <a:t>High Confinement #1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68574"/>
              </p:ext>
            </p:extLst>
          </p:nvPr>
        </p:nvGraphicFramePr>
        <p:xfrm>
          <a:off x="2" y="770972"/>
          <a:ext cx="9143997" cy="5853383"/>
        </p:xfrm>
        <a:graphic>
          <a:graphicData uri="http://schemas.openxmlformats.org/drawingml/2006/table">
            <a:tbl>
              <a:tblPr/>
              <a:tblGrid>
                <a:gridCol w="459050"/>
                <a:gridCol w="459050"/>
                <a:gridCol w="459050"/>
                <a:gridCol w="459050"/>
                <a:gridCol w="459050"/>
                <a:gridCol w="1939862"/>
                <a:gridCol w="2754308"/>
                <a:gridCol w="2154577"/>
              </a:tblGrid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55192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#54719, pour l'instant sans LH. Q2 et Q4 seuls 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OK. 0.75 Ohm (nl 4). TOS Q2 élevé du coté où la capa est bloquée…Phase Q2 OK, crash Q2 et ne recupère pas sa phase, d'où une augmentation de Prad. Q4 OK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Rapport isotopique plutôt bas 2%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55193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avec LH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disrupte pendant IC. Prad augmente pendant les coupures IC. Cause de la disruption?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Rapport isotopique 4%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55194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antennes OK. Couplage dégradé quand LH baisse, puis revient après (// distance n_co)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Rapport isotopique 5%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55195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Contrôle de phase de Q2 dans les choux ! Q4 OK. Resistance de couplahe bien meilleure pour ce choc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55196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coupling rather low (0,5 à 1,0 ohm). Both antennas OK.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551967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avec Q4 qui démarre avant Q2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disruption before IC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55198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Q4 OK,</a:t>
                      </a:r>
                      <a:r>
                        <a:rPr lang="fr-FR" sz="8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 Q2  démarre en monopole et le plasma disrupte…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55199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en fixant la phase de Q2 coté générateur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Q2 50°. 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consigne de phase de Q2 fixée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+200kW Q4 et déphaseur Q2 90 -&gt; 230°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Q2 OK. Q4 se désadapte légèrement après un arc, ce qui limite la puissance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55201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monte une capa de Q4 (C1  57.08--&gt; 57.19)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disruption avant IC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55202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 et Q4 OK. Petite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regulation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la puissance de Q4 au début. 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9BBB59"/>
                          </a:solidFill>
                          <a:effectLst/>
                          <a:latin typeface="Calibri"/>
                        </a:rPr>
                        <a:t>beau choc mais pas de mode H… </a:t>
                      </a:r>
                      <a:r>
                        <a:rPr lang="fr-FR" sz="8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Cu increase -&gt; loss of LH --&gt; disruption</a:t>
                      </a:r>
                      <a:endParaRPr lang="fr-FR" sz="800" b="0" i="0" u="none" strike="noStrike">
                        <a:solidFill>
                          <a:srgbClr val="9BBB59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03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55203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+200 kW sur Q2 et augmentation P_LH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disruption before IC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55204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Q4 seul / disruption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55205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Ohmic pulse - MHD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55206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Disruption pendant IC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 increase -&gt; loss LH --&gt; disruption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55207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Disruption pendant IC. Plasma gap is increasing…. Then plasma goes aways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VSWR &gt; 8 sur Q2 pendant plus de 2ms… Cu increase -&gt; loss LH --&gt; disruption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55208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repeat. Try to compensate plasma gap and delay Q2 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 d'autorisation PCS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 increase -&gt; loss LH --&gt; disruption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55209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 pendant Q4. Le gap plasma augmente toujours mais - vite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 increase -&gt; loss LH --&gt; disruption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41907"/>
      </p:ext>
    </p:extLst>
  </p:cSld>
  <p:clrMapOvr>
    <a:masterClrMapping/>
  </p:clrMapOvr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2639</TotalTime>
  <Words>2832</Words>
  <Application>Microsoft Office PowerPoint</Application>
  <PresentationFormat>Affichage à l'écran (4:3)</PresentationFormat>
  <Paragraphs>682</Paragraphs>
  <Slides>20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2019-Presentation-PPT-4-3</vt:lpstr>
      <vt:lpstr>Template CEA 2019 Clair</vt:lpstr>
      <vt:lpstr>Template CEA 2019 Bleu</vt:lpstr>
      <vt:lpstr>Feuille de calcul</vt:lpstr>
      <vt:lpstr>Présentation PowerPoint</vt:lpstr>
      <vt:lpstr>Présentation PowerPoint</vt:lpstr>
      <vt:lpstr>Mardi 17/09/2019 – 16h30-18h30</vt:lpstr>
      <vt:lpstr>Bilan mardi 17/09</vt:lpstr>
      <vt:lpstr>#55151</vt:lpstr>
      <vt:lpstr>Mercredi 18/09/2019 Increase IC Power Dedicated Session (&lt;#55176)</vt:lpstr>
      <vt:lpstr>Présentation PowerPoint</vt:lpstr>
      <vt:lpstr>Bilan 18/09</vt:lpstr>
      <vt:lpstr>Jeudi 19/09 High Confinement #1</vt:lpstr>
      <vt:lpstr>Présentation PowerPoint</vt:lpstr>
      <vt:lpstr>Vendredi 20/09</vt:lpstr>
      <vt:lpstr>Vendredi 20/09/2019</vt:lpstr>
      <vt:lpstr>#55215</vt:lpstr>
      <vt:lpstr>Vendredi 20/09/2019</vt:lpstr>
      <vt:lpstr>#55216 – repeat #55215 with 1MW LH background</vt:lpstr>
      <vt:lpstr>LH and IC interactions</vt:lpstr>
      <vt:lpstr>Vendredi 20/09/2019</vt:lpstr>
      <vt:lpstr>Vendredi 20/09/2019</vt:lpstr>
      <vt:lpstr>#55222 – Phase Scan Q4</vt:lpstr>
      <vt:lpstr>#55226 – Phase Scan Q2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51</cp:revision>
  <cp:lastPrinted>2018-12-05T09:44:31Z</cp:lastPrinted>
  <dcterms:created xsi:type="dcterms:W3CDTF">2019-09-09T08:51:38Z</dcterms:created>
  <dcterms:modified xsi:type="dcterms:W3CDTF">2019-10-09T13:03:22Z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