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4"/>
    <p:sldMasterId id="2147483712" r:id="rId5"/>
    <p:sldMasterId id="2147483724" r:id="rId6"/>
  </p:sldMasterIdLst>
  <p:notesMasterIdLst>
    <p:notesMasterId r:id="rId32"/>
  </p:notesMasterIdLst>
  <p:handoutMasterIdLst>
    <p:handoutMasterId r:id="rId33"/>
  </p:handoutMasterIdLst>
  <p:sldIdLst>
    <p:sldId id="273" r:id="rId7"/>
    <p:sldId id="331" r:id="rId8"/>
    <p:sldId id="298" r:id="rId9"/>
    <p:sldId id="301" r:id="rId10"/>
    <p:sldId id="302" r:id="rId11"/>
    <p:sldId id="300" r:id="rId12"/>
    <p:sldId id="285" r:id="rId13"/>
    <p:sldId id="291" r:id="rId14"/>
    <p:sldId id="329" r:id="rId15"/>
    <p:sldId id="336" r:id="rId16"/>
    <p:sldId id="303" r:id="rId17"/>
    <p:sldId id="334" r:id="rId18"/>
    <p:sldId id="330" r:id="rId19"/>
    <p:sldId id="286" r:id="rId20"/>
    <p:sldId id="283" r:id="rId21"/>
    <p:sldId id="288" r:id="rId22"/>
    <p:sldId id="289" r:id="rId23"/>
    <p:sldId id="332" r:id="rId24"/>
    <p:sldId id="290" r:id="rId25"/>
    <p:sldId id="292" r:id="rId26"/>
    <p:sldId id="333" r:id="rId27"/>
    <p:sldId id="294" r:id="rId28"/>
    <p:sldId id="335" r:id="rId29"/>
    <p:sldId id="337" r:id="rId30"/>
    <p:sldId id="338" r:id="rId31"/>
  </p:sldIdLst>
  <p:sldSz cx="9144000" cy="6858000" type="screen4x3"/>
  <p:notesSz cx="7099300" cy="10234613"/>
  <p:defaultTextStyle>
    <a:defPPr>
      <a:defRPr lang="en-US"/>
    </a:defPPr>
    <a:lvl1pPr marL="0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4" orient="horz" pos="3083" userDrawn="1">
          <p15:clr>
            <a:srgbClr val="A4A3A4"/>
          </p15:clr>
        </p15:guide>
        <p15:guide id="5" pos="232" userDrawn="1">
          <p15:clr>
            <a:srgbClr val="A4A3A4"/>
          </p15:clr>
        </p15:guide>
        <p15:guide id="8" orient="horz" pos="2074" userDrawn="1">
          <p15:clr>
            <a:srgbClr val="A4A3A4"/>
          </p15:clr>
        </p15:guide>
        <p15:guide id="11" pos="4151" userDrawn="1">
          <p15:clr>
            <a:srgbClr val="A4A3A4"/>
          </p15:clr>
        </p15:guide>
        <p15:guide id="12" pos="4082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  <p15:guide id="14" orient="horz" pos="4111" userDrawn="1">
          <p15:clr>
            <a:srgbClr val="A4A3A4"/>
          </p15:clr>
        </p15:guide>
        <p15:guide id="15" orient="horz" pos="2765" userDrawn="1">
          <p15:clr>
            <a:srgbClr val="A4A3A4"/>
          </p15:clr>
        </p15:guide>
        <p15:guide id="16" pos="2880" userDrawn="1">
          <p15:clr>
            <a:srgbClr val="A4A3A4"/>
          </p15:clr>
        </p15:guide>
        <p15:guide id="17" pos="309" userDrawn="1">
          <p15:clr>
            <a:srgbClr val="A4A3A4"/>
          </p15:clr>
        </p15:guide>
        <p15:guide id="18" pos="5535" userDrawn="1">
          <p15:clr>
            <a:srgbClr val="A4A3A4"/>
          </p15:clr>
        </p15:guide>
        <p15:guide id="19" pos="54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3D29"/>
    <a:srgbClr val="548235"/>
    <a:srgbClr val="FFCC00"/>
    <a:srgbClr val="A50119"/>
    <a:srgbClr val="71BF44"/>
    <a:srgbClr val="B1021B"/>
    <a:srgbClr val="B9021C"/>
    <a:srgbClr val="C1021D"/>
    <a:srgbClr val="B00A1F"/>
    <a:srgbClr val="B0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2" autoAdjust="0"/>
    <p:restoredTop sz="91345" autoAdjust="0"/>
  </p:normalViewPr>
  <p:slideViewPr>
    <p:cSldViewPr snapToGrid="0" showGuides="1">
      <p:cViewPr varScale="1">
        <p:scale>
          <a:sx n="85" d="100"/>
          <a:sy n="85" d="100"/>
        </p:scale>
        <p:origin x="-1416" y="-86"/>
      </p:cViewPr>
      <p:guideLst>
        <p:guide orient="horz" pos="1620"/>
        <p:guide orient="horz" pos="3083"/>
        <p:guide orient="horz" pos="2074"/>
        <p:guide orient="horz" pos="2160"/>
        <p:guide orient="horz" pos="4111"/>
        <p:guide orient="horz" pos="2765"/>
        <p:guide pos="2160"/>
        <p:guide pos="232"/>
        <p:guide pos="4151"/>
        <p:guide pos="4082"/>
        <p:guide pos="2880"/>
        <p:guide pos="309"/>
        <p:guide pos="5535"/>
        <p:guide pos="54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100" d="100"/>
          <a:sy n="100" d="100"/>
        </p:scale>
        <p:origin x="-3396" y="-7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r">
              <a:defRPr sz="1400"/>
            </a:lvl1pPr>
          </a:lstStyle>
          <a:p>
            <a:fld id="{F481E118-1CEA-43E8-BD51-A8A2CBD62889}" type="datetimeFigureOut">
              <a:rPr lang="fr-FR" smtClean="0"/>
              <a:t>26/09/2019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r">
              <a:defRPr sz="1400"/>
            </a:lvl1pPr>
          </a:lstStyle>
          <a:p>
            <a:fld id="{7CB1C5FA-467D-48F3-9F36-205F533C0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08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r">
              <a:defRPr sz="1400"/>
            </a:lvl1pPr>
          </a:lstStyle>
          <a:p>
            <a:fld id="{F0389419-4E28-4B58-9AA2-383238311FDA}" type="datetimeFigureOut">
              <a:rPr lang="fr-FR" smtClean="0"/>
              <a:t>26/09/2019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277938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20" tIns="47960" rIns="95920" bIns="4796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09930" y="4925410"/>
            <a:ext cx="5679440" cy="4029879"/>
          </a:xfrm>
          <a:prstGeom prst="rect">
            <a:avLst/>
          </a:prstGeom>
        </p:spPr>
        <p:txBody>
          <a:bodyPr vert="horz" lIns="95920" tIns="47960" rIns="95920" bIns="4796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r">
              <a:defRPr sz="1400"/>
            </a:lvl1pPr>
          </a:lstStyle>
          <a:p>
            <a:fld id="{39DC57ED-270C-43E3-91AA-48F4CC1938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1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8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0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3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ED1C4103-FF01-4613-BB77-A54429AC18D2}" type="datetime4">
              <a:rPr lang="fr-FR" noProof="0" smtClean="0"/>
              <a:t>26 septembre 2019</a:t>
            </a:fld>
            <a:endParaRPr lang="fr-FR" noProof="0" dirty="0"/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88946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d'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CDDA024-CC5C-49D4-9EDE-B13C9CE4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76952101-6F0D-4470-B900-D7C009A83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xmlns="" id="{60769C5C-EDFB-44C6-A754-7FD9C1B5A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8242" y="135808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6" name="Espace réservé pour une image  4">
            <a:extLst>
              <a:ext uri="{FF2B5EF4-FFF2-40B4-BE49-F238E27FC236}">
                <a16:creationId xmlns:a16="http://schemas.microsoft.com/office/drawing/2014/main" xmlns="" id="{CE83B8F1-3CFD-4C6F-B77B-684EE09D6F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43696" y="135808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xmlns="" id="{81F07BDA-5AB0-410C-A329-8C06350E1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1227" y="135808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xmlns="" id="{F95E4514-E62C-42B5-BE1E-5F1CD3D2A789}"/>
              </a:ext>
            </a:extLst>
          </p:cNvPr>
          <p:cNvCxnSpPr/>
          <p:nvPr userDrawn="1"/>
        </p:nvCxnSpPr>
        <p:spPr>
          <a:xfrm flipH="1">
            <a:off x="914402" y="233280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xmlns="" id="{5C946E34-2083-434D-8404-8F5AEE71F0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23927" y="135808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xmlns="" id="{6653795C-036F-4780-863C-5F5B75D45AC9}"/>
              </a:ext>
            </a:extLst>
          </p:cNvPr>
          <p:cNvCxnSpPr/>
          <p:nvPr userDrawn="1"/>
        </p:nvCxnSpPr>
        <p:spPr>
          <a:xfrm flipH="1">
            <a:off x="4643696" y="233280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Espace réservé pour une image  4">
            <a:extLst>
              <a:ext uri="{FF2B5EF4-FFF2-40B4-BE49-F238E27FC236}">
                <a16:creationId xmlns:a16="http://schemas.microsoft.com/office/drawing/2014/main" xmlns="" id="{6076C443-2E06-4281-8B05-53A67256EE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98242" y="2628159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4" name="Espace réservé pour une image  4">
            <a:extLst>
              <a:ext uri="{FF2B5EF4-FFF2-40B4-BE49-F238E27FC236}">
                <a16:creationId xmlns:a16="http://schemas.microsoft.com/office/drawing/2014/main" xmlns="" id="{AAFC24E1-75A5-4390-A26C-B3DE9FF20EE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43696" y="2628159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xmlns="" id="{67AD350B-6F89-4863-9328-41F1D93BBC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31227" y="2628160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xmlns="" id="{7B1C8393-42C9-4E5B-B22A-7A1C80B3392B}"/>
              </a:ext>
            </a:extLst>
          </p:cNvPr>
          <p:cNvCxnSpPr/>
          <p:nvPr userDrawn="1"/>
        </p:nvCxnSpPr>
        <p:spPr>
          <a:xfrm flipH="1">
            <a:off x="914402" y="3602884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xmlns="" id="{EADC8B10-F914-44B6-855C-77AEF500D4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23927" y="2634550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xmlns="" id="{6674119E-EE06-45F8-B404-7D969C8F47C0}"/>
              </a:ext>
            </a:extLst>
          </p:cNvPr>
          <p:cNvCxnSpPr/>
          <p:nvPr userDrawn="1"/>
        </p:nvCxnSpPr>
        <p:spPr>
          <a:xfrm flipH="1">
            <a:off x="4643696" y="3602884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Espace réservé pour une image  4">
            <a:extLst>
              <a:ext uri="{FF2B5EF4-FFF2-40B4-BE49-F238E27FC236}">
                <a16:creationId xmlns:a16="http://schemas.microsoft.com/office/drawing/2014/main" xmlns="" id="{2E8B88C5-9DD3-4342-8110-493B6A4046E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398242" y="3878367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0" name="Espace réservé pour une image  4">
            <a:extLst>
              <a:ext uri="{FF2B5EF4-FFF2-40B4-BE49-F238E27FC236}">
                <a16:creationId xmlns:a16="http://schemas.microsoft.com/office/drawing/2014/main" xmlns="" id="{11DFD99F-CCC2-490B-9103-83A0C7B5BF9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43696" y="3878367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xmlns="" id="{105DF51F-34C2-49EC-92D0-D81C49BE61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1227" y="3878368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xmlns="" id="{A75A8DBD-F5B7-405E-B653-6D5F7E42EB8D}"/>
              </a:ext>
            </a:extLst>
          </p:cNvPr>
          <p:cNvCxnSpPr/>
          <p:nvPr userDrawn="1"/>
        </p:nvCxnSpPr>
        <p:spPr>
          <a:xfrm flipH="1">
            <a:off x="914402" y="4853092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xmlns="" id="{A402FF8C-DB59-4608-B517-7FD56431411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23927" y="3866242"/>
            <a:ext cx="2359026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xmlns="" id="{7D552D8A-671C-4599-8FC0-D56624B966E2}"/>
              </a:ext>
            </a:extLst>
          </p:cNvPr>
          <p:cNvCxnSpPr/>
          <p:nvPr userDrawn="1"/>
        </p:nvCxnSpPr>
        <p:spPr>
          <a:xfrm flipH="1">
            <a:off x="4643696" y="4853092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Espace réservé pour une image  4">
            <a:extLst>
              <a:ext uri="{FF2B5EF4-FFF2-40B4-BE49-F238E27FC236}">
                <a16:creationId xmlns:a16="http://schemas.microsoft.com/office/drawing/2014/main" xmlns="" id="{979E6621-7EBD-4E8A-9D3F-98667422C62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398242" y="512857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6" name="Espace réservé pour une image  4">
            <a:extLst>
              <a:ext uri="{FF2B5EF4-FFF2-40B4-BE49-F238E27FC236}">
                <a16:creationId xmlns:a16="http://schemas.microsoft.com/office/drawing/2014/main" xmlns="" id="{4EB9FABD-311A-46B5-803C-4468714878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643696" y="512857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xmlns="" id="{B039882E-C7D2-4A10-8D17-525FEF96661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31227" y="512857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xmlns="" id="{40312D7E-F5FE-4ADB-8526-4D9ED88C5C15}"/>
              </a:ext>
            </a:extLst>
          </p:cNvPr>
          <p:cNvCxnSpPr/>
          <p:nvPr userDrawn="1"/>
        </p:nvCxnSpPr>
        <p:spPr>
          <a:xfrm flipH="1">
            <a:off x="914402" y="610329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xmlns="" id="{6AD72B51-7D15-4502-B762-932C85FC894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23927" y="512857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xmlns="" id="{13D9F259-C0D9-40E4-B155-CD1D47C48F43}"/>
              </a:ext>
            </a:extLst>
          </p:cNvPr>
          <p:cNvCxnSpPr/>
          <p:nvPr userDrawn="1"/>
        </p:nvCxnSpPr>
        <p:spPr>
          <a:xfrm flipH="1">
            <a:off x="4643696" y="610329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18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269974" y="2277417"/>
            <a:ext cx="4765976" cy="62477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5792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400" kern="12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</a:lstStyle>
          <a:p>
            <a:r>
              <a:rPr lang="fr-FR" noProof="0" dirty="0"/>
              <a:t>Merci de votre attention</a:t>
            </a:r>
          </a:p>
        </p:txBody>
      </p:sp>
      <p:sp>
        <p:nvSpPr>
          <p:cNvPr id="10" name="Espace réservé du texte 18"/>
          <p:cNvSpPr>
            <a:spLocks noGrp="1"/>
          </p:cNvSpPr>
          <p:nvPr>
            <p:ph type="body" sz="quarter" idx="10" hasCustomPrompt="1"/>
          </p:nvPr>
        </p:nvSpPr>
        <p:spPr>
          <a:xfrm>
            <a:off x="991769" y="4403563"/>
            <a:ext cx="6848148" cy="267471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z="1000" b="1" noProof="0" dirty="0">
                <a:solidFill>
                  <a:schemeClr val="tx1"/>
                </a:solidFill>
                <a:latin typeface="Calibri"/>
                <a:cs typeface="Calibri"/>
              </a:rPr>
              <a:t>Crédits photos </a:t>
            </a:r>
            <a:r>
              <a:rPr lang="fr-FR" sz="1000" noProof="0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11" name="Espace réservé du texte 20"/>
          <p:cNvSpPr>
            <a:spLocks noGrp="1"/>
          </p:cNvSpPr>
          <p:nvPr>
            <p:ph type="body" sz="quarter" idx="12" hasCustomPrompt="1"/>
          </p:nvPr>
        </p:nvSpPr>
        <p:spPr>
          <a:xfrm>
            <a:off x="3269974" y="3140287"/>
            <a:ext cx="4714240" cy="405970"/>
          </a:xfrm>
        </p:spPr>
        <p:txBody>
          <a:bodyPr>
            <a:spAutoFit/>
          </a:bodyPr>
          <a:lstStyle>
            <a:lvl1pPr marL="0" indent="0">
              <a:buFontTx/>
              <a:buNone/>
              <a:defRPr lang="fr-FR" sz="2000" kern="1200" smtClean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fr-FR" sz="2000" kern="1200" noProof="0" dirty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Mise à jour 20 mai 2019</a:t>
            </a:r>
            <a:endParaRPr lang="fr-FR" noProof="0" dirty="0"/>
          </a:p>
        </p:txBody>
      </p:sp>
      <p:sp>
        <p:nvSpPr>
          <p:cNvPr id="12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pic>
        <p:nvPicPr>
          <p:cNvPr id="13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4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54937" y="3564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97718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e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80"/>
            <a:ext cx="9144000" cy="5998464"/>
          </a:xfrm>
          <a:prstGeom prst="rect">
            <a:avLst/>
          </a:prstGeom>
        </p:spPr>
      </p:pic>
      <p:pic>
        <p:nvPicPr>
          <p:cNvPr id="13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6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Annexes</a:t>
            </a:r>
          </a:p>
        </p:txBody>
      </p:sp>
      <p:sp>
        <p:nvSpPr>
          <p:cNvPr id="19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20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13 mai 2019</a:t>
            </a:r>
          </a:p>
        </p:txBody>
      </p:sp>
    </p:spTree>
    <p:extLst>
      <p:ext uri="{BB962C8B-B14F-4D97-AF65-F5344CB8AC3E}">
        <p14:creationId xmlns:p14="http://schemas.microsoft.com/office/powerpoint/2010/main" val="93149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26 septembre 2019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699585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673908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dirty="0"/>
              <a:t>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323489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xmlns="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xmlns="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0038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465543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26 septembre 2019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85783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90667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26 septembre 2019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42050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dirty="0"/>
              <a:t>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427964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xmlns="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xmlns="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48433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4134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528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513944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77697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8A0520F-F2B4-4144-B2A0-D31492DE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990C283F-3F6C-463B-B6FF-C5A1120E75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xmlns="" id="{EA0235D1-1CA4-4813-8F9E-8EA6F5F924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27" name="Titre 4">
            <a:extLst>
              <a:ext uri="{FF2B5EF4-FFF2-40B4-BE49-F238E27FC236}">
                <a16:creationId xmlns:a16="http://schemas.microsoft.com/office/drawing/2014/main" xmlns="" id="{9EB6429C-6B7C-4EE1-B9DC-E41E0338FCE4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Espace réservé pour une image  28">
            <a:extLst>
              <a:ext uri="{FF2B5EF4-FFF2-40B4-BE49-F238E27FC236}">
                <a16:creationId xmlns:a16="http://schemas.microsoft.com/office/drawing/2014/main" xmlns="" id="{00B39465-DFB6-4F0B-AD93-34B67A43F556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31444" y="1835212"/>
            <a:ext cx="1521946" cy="1950713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1" name="Espace réservé pour une image  30">
            <a:extLst>
              <a:ext uri="{FF2B5EF4-FFF2-40B4-BE49-F238E27FC236}">
                <a16:creationId xmlns:a16="http://schemas.microsoft.com/office/drawing/2014/main" xmlns="" id="{05215E8A-C584-469C-8777-F84DF88AD457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752037" y="1835212"/>
            <a:ext cx="1478663" cy="119856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3" name="Espace réservé pour une image  32">
            <a:extLst>
              <a:ext uri="{FF2B5EF4-FFF2-40B4-BE49-F238E27FC236}">
                <a16:creationId xmlns:a16="http://schemas.microsoft.com/office/drawing/2014/main" xmlns="" id="{F295F236-0258-44BD-A085-BC26E990060E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334674" y="1835151"/>
            <a:ext cx="1178590" cy="1280980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5" name="Espace réservé pour une image  34">
            <a:extLst>
              <a:ext uri="{FF2B5EF4-FFF2-40B4-BE49-F238E27FC236}">
                <a16:creationId xmlns:a16="http://schemas.microsoft.com/office/drawing/2014/main" xmlns="" id="{10F23775-F583-446B-ADBA-A32E31D6D2F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328279" y="3298825"/>
            <a:ext cx="1184516" cy="1138108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7" name="Espace réservé pour une image  36">
            <a:extLst>
              <a:ext uri="{FF2B5EF4-FFF2-40B4-BE49-F238E27FC236}">
                <a16:creationId xmlns:a16="http://schemas.microsoft.com/office/drawing/2014/main" xmlns="" id="{CBB53359-B79D-4793-A0BA-531D16C92DB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1757364" y="3201989"/>
            <a:ext cx="1466941" cy="58393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9" name="Espace réservé pour une image  38">
            <a:extLst>
              <a:ext uri="{FF2B5EF4-FFF2-40B4-BE49-F238E27FC236}">
                <a16:creationId xmlns:a16="http://schemas.microsoft.com/office/drawing/2014/main" xmlns="" id="{7629CC81-1DE8-42E7-8943-496B487C7A15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31763" y="3968619"/>
            <a:ext cx="1517650" cy="52718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1" name="Espace réservé pour une image  40">
            <a:extLst>
              <a:ext uri="{FF2B5EF4-FFF2-40B4-BE49-F238E27FC236}">
                <a16:creationId xmlns:a16="http://schemas.microsoft.com/office/drawing/2014/main" xmlns="" id="{3D9A0616-6187-42B8-A49C-5704495AFA0F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31763" y="4673601"/>
            <a:ext cx="1517650" cy="60564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3" name="Espace réservé pour une image  42">
            <a:extLst>
              <a:ext uri="{FF2B5EF4-FFF2-40B4-BE49-F238E27FC236}">
                <a16:creationId xmlns:a16="http://schemas.microsoft.com/office/drawing/2014/main" xmlns="" id="{10BA3FEF-381F-4AA8-9215-136F5361141D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1752037" y="3968619"/>
            <a:ext cx="1466850" cy="1310624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5" name="Espace réservé pour une image  44">
            <a:extLst>
              <a:ext uri="{FF2B5EF4-FFF2-40B4-BE49-F238E27FC236}">
                <a16:creationId xmlns:a16="http://schemas.microsoft.com/office/drawing/2014/main" xmlns="" id="{8FD27BC5-345B-4477-941A-3575E8185B4F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319464" y="4619627"/>
            <a:ext cx="1193800" cy="65961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42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xmlns="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xmlns="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838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0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1107440" y="196178"/>
            <a:ext cx="8229600" cy="379192"/>
          </a:xfrm>
          <a:prstGeom prst="rect">
            <a:avLst/>
          </a:prstGeom>
        </p:spPr>
        <p:txBody>
          <a:bodyPr vert="horz" lIns="127723" tIns="50285" rIns="127723" bIns="50285" rtlCol="0" anchor="ctr">
            <a:spAutoFit/>
          </a:bodyPr>
          <a:lstStyle>
            <a:lvl1pPr>
              <a:defRPr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7691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1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26 septembre 2019</a:t>
            </a:r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676001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 err="1" smtClean="0">
                <a:latin typeface="Calibri" panose="020F0502020204030204" pitchFamily="34" charset="0"/>
              </a:rPr>
              <a:t>J.Hillairet</a:t>
            </a:r>
            <a:endParaRPr lang="fr-FR" sz="1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84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04" r:id="rId2"/>
    <p:sldLayoutId id="2147483705" r:id="rId3"/>
    <p:sldLayoutId id="2147483706" r:id="rId4"/>
    <p:sldLayoutId id="2147483709" r:id="rId5"/>
    <p:sldLayoutId id="2147483710" r:id="rId6"/>
    <p:sldLayoutId id="2147483711" r:id="rId7"/>
    <p:sldLayoutId id="2147483708" r:id="rId8"/>
    <p:sldLayoutId id="2147483707" r:id="rId9"/>
    <p:sldLayoutId id="2147483732" r:id="rId10"/>
    <p:sldLayoutId id="2147483701" r:id="rId11"/>
    <p:sldLayoutId id="2147483702" r:id="rId12"/>
  </p:sldLayoutIdLst>
  <p:timing>
    <p:tnLst>
      <p:par>
        <p:cTn id="1" dur="indefinite" restart="never" nodeType="tmRoot"/>
      </p:par>
    </p:tnLst>
  </p:timing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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26 septembre 2019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61946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9" r:id="rId3"/>
    <p:sldLayoutId id="2147483717" r:id="rId4"/>
    <p:sldLayoutId id="2147483718" r:id="rId5"/>
  </p:sldLayoutIdLst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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26 septembre 2019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20076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31" r:id="rId3"/>
    <p:sldLayoutId id="2147483729" r:id="rId4"/>
    <p:sldLayoutId id="2147483730" r:id="rId5"/>
  </p:sldLayoutIdLst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u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etelgeuse.intra.cea.fr/share/page/repository?file=Faraday%20Screen#filter=path%7C%2FProjets%2F_WEST%2F5_TOKAMAK%2520PLATFORM%2520PROJECT%2F5.4_ICRH%2520SYSTEM%2F5.4.1%2520Antennas%2520%2526%2520Sub-Systems%2F3_Technical%2520Tasks%2FAntenna%2520Front%2520Face%2FFaraday%2520Screen%7C&amp;page=1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843277" y="4141470"/>
            <a:ext cx="7827194" cy="1015368"/>
          </a:xfrm>
        </p:spPr>
        <p:txBody>
          <a:bodyPr/>
          <a:lstStyle/>
          <a:p>
            <a:r>
              <a:rPr lang="fr-FR" sz="3200" dirty="0" smtClean="0"/>
              <a:t>Status of the ICRH System in WEST C4 (</a:t>
            </a:r>
            <a:r>
              <a:rPr lang="fr-FR" sz="3200" dirty="0" err="1" smtClean="0"/>
              <a:t>preliminary</a:t>
            </a:r>
            <a:r>
              <a:rPr lang="fr-FR" sz="3200" dirty="0" smtClean="0"/>
              <a:t>)</a:t>
            </a:r>
            <a:endParaRPr lang="fr-FR" sz="32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/>
              <a:t>WEST </a:t>
            </a:r>
            <a:r>
              <a:rPr lang="fr-FR" dirty="0" err="1" smtClean="0"/>
              <a:t>Task</a:t>
            </a:r>
            <a:r>
              <a:rPr lang="fr-FR" dirty="0" smtClean="0"/>
              <a:t> Force Meeting – 26/09/2019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834776" y="5469234"/>
            <a:ext cx="6724263" cy="378270"/>
          </a:xfrm>
        </p:spPr>
        <p:txBody>
          <a:bodyPr/>
          <a:lstStyle/>
          <a:p>
            <a:r>
              <a:rPr lang="fr-FR" dirty="0" err="1"/>
              <a:t>J.Hillairet</a:t>
            </a:r>
            <a:r>
              <a:rPr lang="fr-FR" dirty="0"/>
              <a:t>, </a:t>
            </a:r>
            <a:r>
              <a:rPr lang="fr-FR" dirty="0" err="1" smtClean="0"/>
              <a:t>P.Mollard</a:t>
            </a:r>
            <a:r>
              <a:rPr lang="fr-FR" dirty="0"/>
              <a:t>, </a:t>
            </a:r>
            <a:r>
              <a:rPr lang="fr-FR" dirty="0" err="1" smtClean="0"/>
              <a:t>G.Lombard</a:t>
            </a:r>
            <a:r>
              <a:rPr lang="fr-FR" dirty="0" smtClean="0"/>
              <a:t>, </a:t>
            </a:r>
            <a:r>
              <a:rPr lang="fr-FR" dirty="0" err="1" smtClean="0"/>
              <a:t>F.Durand</a:t>
            </a:r>
            <a:r>
              <a:rPr lang="fr-FR" dirty="0" smtClean="0"/>
              <a:t>, </a:t>
            </a:r>
            <a:r>
              <a:rPr lang="fr-FR" dirty="0" err="1" smtClean="0"/>
              <a:t>L.Colas</a:t>
            </a:r>
            <a:r>
              <a:rPr lang="fr-FR" dirty="0"/>
              <a:t>, </a:t>
            </a:r>
            <a:r>
              <a:rPr lang="fr-FR" dirty="0" err="1"/>
              <a:t>J-M.Bernard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660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H218595\Documents\WEST_C4\shot_figures\WEST_IC_54719_Rex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69" y="1813774"/>
            <a:ext cx="583565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7441" y="60757"/>
            <a:ext cx="4395374" cy="650036"/>
          </a:xfrm>
        </p:spPr>
        <p:txBody>
          <a:bodyPr/>
          <a:lstStyle/>
          <a:p>
            <a:r>
              <a:rPr lang="fr-FR" dirty="0" smtClean="0"/>
              <a:t>Radial position drifts </a:t>
            </a:r>
            <a:r>
              <a:rPr lang="fr-FR" dirty="0" err="1" smtClean="0"/>
              <a:t>with</a:t>
            </a:r>
            <a:r>
              <a:rPr lang="fr-FR" dirty="0" smtClean="0"/>
              <a:t> time </a:t>
            </a:r>
            <a:br>
              <a:rPr lang="fr-FR" dirty="0" smtClean="0"/>
            </a:br>
            <a:r>
              <a:rPr lang="fr-FR" dirty="0" smtClean="0"/>
              <a:t>ex: </a:t>
            </a:r>
            <a:r>
              <a:rPr lang="fr-FR" dirty="0" smtClean="0"/>
              <a:t>#54719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10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7243" y="858361"/>
            <a:ext cx="7886700" cy="1390855"/>
          </a:xfrm>
        </p:spPr>
        <p:txBody>
          <a:bodyPr/>
          <a:lstStyle/>
          <a:p>
            <a:r>
              <a:rPr lang="fr-FR" dirty="0" smtClean="0"/>
              <a:t>Plasma LCFS moves </a:t>
            </a:r>
            <a:r>
              <a:rPr lang="fr-FR" dirty="0" err="1" smtClean="0"/>
              <a:t>away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antennas</a:t>
            </a:r>
            <a:endParaRPr lang="fr-FR" dirty="0" smtClean="0"/>
          </a:p>
          <a:p>
            <a:pPr lvl="1"/>
            <a:r>
              <a:rPr lang="fr-FR" dirty="0" err="1" smtClean="0"/>
              <a:t>Coupling</a:t>
            </a:r>
            <a:r>
              <a:rPr lang="fr-FR" dirty="0" smtClean="0"/>
              <a:t> </a:t>
            </a:r>
            <a:r>
              <a:rPr lang="fr-FR" dirty="0" err="1" smtClean="0"/>
              <a:t>resistances</a:t>
            </a:r>
            <a:r>
              <a:rPr lang="fr-FR" dirty="0" smtClean="0"/>
              <a:t> drop</a:t>
            </a:r>
          </a:p>
          <a:p>
            <a:pPr lvl="1"/>
            <a:r>
              <a:rPr lang="fr-FR" dirty="0" smtClean="0"/>
              <a:t>Leads to power </a:t>
            </a:r>
            <a:r>
              <a:rPr lang="fr-FR" dirty="0" err="1" smtClean="0"/>
              <a:t>regulation</a:t>
            </a:r>
            <a:r>
              <a:rPr lang="fr-FR" dirty="0"/>
              <a:t> </a:t>
            </a:r>
            <a:r>
              <a:rPr lang="fr-FR" dirty="0" smtClean="0"/>
              <a:t>and/or trips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Corrections in </a:t>
            </a:r>
            <a:r>
              <a:rPr lang="fr-FR" dirty="0" err="1" smtClean="0"/>
              <a:t>progress</a:t>
            </a:r>
            <a:r>
              <a:rPr lang="fr-FR" dirty="0" smtClean="0"/>
              <a:t> (</a:t>
            </a:r>
            <a:r>
              <a:rPr lang="fr-FR" dirty="0" err="1" smtClean="0"/>
              <a:t>week</a:t>
            </a:r>
            <a:r>
              <a:rPr lang="fr-FR" dirty="0" smtClean="0"/>
              <a:t> 38)</a:t>
            </a:r>
            <a:endParaRPr lang="en-GB" dirty="0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6247730" y="5285924"/>
            <a:ext cx="2479853" cy="1463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6191894" y="5695002"/>
            <a:ext cx="2479853" cy="1463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6687671" y="5331459"/>
            <a:ext cx="0" cy="363543"/>
          </a:xfrm>
          <a:prstGeom prst="straightConnector1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805032" y="4949563"/>
            <a:ext cx="2546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smtClean="0"/>
              <a:t>&gt;10 mm shift </a:t>
            </a:r>
            <a:r>
              <a:rPr lang="fr-FR" sz="1800" dirty="0" err="1" smtClean="0"/>
              <a:t>toward</a:t>
            </a:r>
            <a:r>
              <a:rPr lang="fr-FR" sz="1800" dirty="0" smtClean="0"/>
              <a:t> HFS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29920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7441" y="60757"/>
            <a:ext cx="4395374" cy="650036"/>
          </a:xfrm>
        </p:spPr>
        <p:txBody>
          <a:bodyPr/>
          <a:lstStyle/>
          <a:p>
            <a:r>
              <a:rPr lang="fr-FR" dirty="0" smtClean="0"/>
              <a:t>Radial position drifts </a:t>
            </a:r>
            <a:r>
              <a:rPr lang="fr-FR" dirty="0" err="1" smtClean="0"/>
              <a:t>with</a:t>
            </a:r>
            <a:r>
              <a:rPr lang="fr-FR" dirty="0" smtClean="0"/>
              <a:t> time </a:t>
            </a:r>
            <a:br>
              <a:rPr lang="fr-FR" dirty="0" smtClean="0"/>
            </a:br>
            <a:r>
              <a:rPr lang="fr-FR" dirty="0" smtClean="0"/>
              <a:t>ex: #55015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11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13784" y="1630411"/>
            <a:ext cx="7886700" cy="1390855"/>
          </a:xfrm>
        </p:spPr>
        <p:txBody>
          <a:bodyPr/>
          <a:lstStyle/>
          <a:p>
            <a:r>
              <a:rPr lang="fr-FR" dirty="0" smtClean="0"/>
              <a:t>Plasma LCFS moves </a:t>
            </a:r>
            <a:r>
              <a:rPr lang="fr-FR" dirty="0" err="1" smtClean="0"/>
              <a:t>away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antennas</a:t>
            </a:r>
            <a:endParaRPr lang="fr-FR" dirty="0" smtClean="0"/>
          </a:p>
          <a:p>
            <a:pPr lvl="1"/>
            <a:r>
              <a:rPr lang="fr-FR" dirty="0" err="1" smtClean="0"/>
              <a:t>Coupling</a:t>
            </a:r>
            <a:r>
              <a:rPr lang="fr-FR" dirty="0" smtClean="0"/>
              <a:t> </a:t>
            </a:r>
            <a:r>
              <a:rPr lang="fr-FR" dirty="0" err="1" smtClean="0"/>
              <a:t>resistances</a:t>
            </a:r>
            <a:r>
              <a:rPr lang="fr-FR" dirty="0" smtClean="0"/>
              <a:t> drop</a:t>
            </a:r>
          </a:p>
          <a:p>
            <a:pPr lvl="1"/>
            <a:r>
              <a:rPr lang="fr-FR" dirty="0" smtClean="0"/>
              <a:t>Leads to power </a:t>
            </a:r>
            <a:r>
              <a:rPr lang="fr-FR" dirty="0" err="1" smtClean="0"/>
              <a:t>regulation</a:t>
            </a:r>
            <a:r>
              <a:rPr lang="fr-FR" dirty="0"/>
              <a:t> </a:t>
            </a:r>
            <a:r>
              <a:rPr lang="fr-FR" dirty="0" smtClean="0"/>
              <a:t>and/or trips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Corrections in </a:t>
            </a:r>
            <a:r>
              <a:rPr lang="fr-FR" dirty="0" err="1" smtClean="0"/>
              <a:t>progress</a:t>
            </a:r>
            <a:r>
              <a:rPr lang="fr-FR" dirty="0" smtClean="0"/>
              <a:t> (</a:t>
            </a:r>
            <a:r>
              <a:rPr lang="fr-FR" dirty="0" err="1" smtClean="0"/>
              <a:t>week</a:t>
            </a:r>
            <a:r>
              <a:rPr lang="fr-FR" dirty="0" smtClean="0"/>
              <a:t> 38)</a:t>
            </a:r>
            <a:endParaRPr lang="en-GB" dirty="0"/>
          </a:p>
        </p:txBody>
      </p:sp>
      <p:pic>
        <p:nvPicPr>
          <p:cNvPr id="6" name="Picture 3" descr="C:\Users\JH218595\Documents\WEST_C4\shot_figures\WEST_IC_55015_Rext_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232" y="811305"/>
            <a:ext cx="3966768" cy="564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eur droit 6"/>
          <p:cNvCxnSpPr/>
          <p:nvPr/>
        </p:nvCxnSpPr>
        <p:spPr>
          <a:xfrm flipV="1">
            <a:off x="6373241" y="2233168"/>
            <a:ext cx="2479853" cy="1463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6373241" y="2942742"/>
            <a:ext cx="2479853" cy="14630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7221804" y="2299004"/>
            <a:ext cx="14630" cy="643738"/>
          </a:xfrm>
          <a:prstGeom prst="straightConnector1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7470521" y="227706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smtClean="0"/>
              <a:t>-14mm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18039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107441" y="196179"/>
            <a:ext cx="7794512" cy="379192"/>
          </a:xfrm>
        </p:spPr>
        <p:txBody>
          <a:bodyPr/>
          <a:lstStyle/>
          <a:p>
            <a:r>
              <a:rPr lang="fr-FR" dirty="0" err="1" smtClean="0"/>
              <a:t>Boronization</a:t>
            </a:r>
            <a:r>
              <a:rPr lang="fr-FR" dirty="0" smtClean="0"/>
              <a:t> </a:t>
            </a:r>
            <a:r>
              <a:rPr lang="fr-FR" dirty="0" err="1" smtClean="0"/>
              <a:t>helps</a:t>
            </a:r>
            <a:r>
              <a:rPr lang="fr-FR" dirty="0" smtClean="0"/>
              <a:t> </a:t>
            </a:r>
            <a:r>
              <a:rPr lang="fr-FR" dirty="0" err="1" smtClean="0"/>
              <a:t>reducing</a:t>
            </a:r>
            <a:r>
              <a:rPr lang="fr-FR" dirty="0" smtClean="0"/>
              <a:t> </a:t>
            </a:r>
            <a:r>
              <a:rPr lang="fr-FR" dirty="0" err="1" smtClean="0"/>
              <a:t>radiated</a:t>
            </a:r>
            <a:r>
              <a:rPr lang="fr-FR" dirty="0" smtClean="0"/>
              <a:t> fraction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12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C:\Users\JH218595\Documents\WEST_C4\WEST_C4_impact_bo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835" y="1515343"/>
            <a:ext cx="8524487" cy="511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5265420" y="2078938"/>
            <a:ext cx="112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err="1" smtClean="0"/>
              <a:t>f</a:t>
            </a:r>
            <a:r>
              <a:rPr lang="fr-FR" sz="1800" baseline="-25000" dirty="0" err="1" smtClean="0"/>
              <a:t>rad</a:t>
            </a:r>
            <a:r>
              <a:rPr lang="fr-FR" sz="1800" dirty="0" smtClean="0"/>
              <a:t>=100%</a:t>
            </a:r>
            <a:endParaRPr lang="en-GB" sz="1800" dirty="0"/>
          </a:p>
        </p:txBody>
      </p:sp>
      <p:sp>
        <p:nvSpPr>
          <p:cNvPr id="6" name="ZoneTexte 5"/>
          <p:cNvSpPr txBox="1"/>
          <p:nvPr/>
        </p:nvSpPr>
        <p:spPr>
          <a:xfrm>
            <a:off x="6987540" y="2078938"/>
            <a:ext cx="97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err="1" smtClean="0">
                <a:solidFill>
                  <a:schemeClr val="bg2">
                    <a:lumMod val="50000"/>
                  </a:schemeClr>
                </a:solidFill>
              </a:rPr>
              <a:t>f</a:t>
            </a:r>
            <a:r>
              <a:rPr lang="fr-FR" sz="1800" baseline="-25000" dirty="0" err="1" smtClean="0">
                <a:solidFill>
                  <a:schemeClr val="bg2">
                    <a:lumMod val="50000"/>
                  </a:schemeClr>
                </a:solidFill>
              </a:rPr>
              <a:t>rad</a:t>
            </a:r>
            <a:r>
              <a:rPr lang="fr-FR" sz="1800" dirty="0" smtClean="0">
                <a:solidFill>
                  <a:schemeClr val="bg2">
                    <a:lumMod val="50000"/>
                  </a:schemeClr>
                </a:solidFill>
              </a:rPr>
              <a:t>=60</a:t>
            </a:r>
            <a:r>
              <a:rPr lang="fr-FR" sz="1800" dirty="0" smtClean="0"/>
              <a:t>%</a:t>
            </a:r>
            <a:endParaRPr lang="en-GB" sz="1800" dirty="0"/>
          </a:p>
        </p:txBody>
      </p:sp>
      <p:sp>
        <p:nvSpPr>
          <p:cNvPr id="7" name="ZoneTexte 6"/>
          <p:cNvSpPr txBox="1"/>
          <p:nvPr/>
        </p:nvSpPr>
        <p:spPr>
          <a:xfrm>
            <a:off x="7474244" y="3122878"/>
            <a:ext cx="97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f</a:t>
            </a:r>
            <a:r>
              <a:rPr lang="fr-FR" sz="1800" baseline="-25000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rad</a:t>
            </a:r>
            <a:r>
              <a:rPr lang="fr-FR" sz="1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=50%</a:t>
            </a:r>
            <a:endParaRPr lang="en-GB" sz="1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2339340" y="2766060"/>
            <a:ext cx="914400" cy="1242060"/>
          </a:xfrm>
          <a:prstGeom prst="ellipse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ZoneTexte 7"/>
          <p:cNvSpPr txBox="1"/>
          <p:nvPr/>
        </p:nvSpPr>
        <p:spPr>
          <a:xfrm>
            <a:off x="2534522" y="2392680"/>
            <a:ext cx="889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smtClean="0">
                <a:solidFill>
                  <a:schemeClr val="accent3"/>
                </a:solidFill>
              </a:rPr>
              <a:t>Phase tests</a:t>
            </a:r>
            <a:endParaRPr lang="en-GB" sz="1200" dirty="0">
              <a:solidFill>
                <a:schemeClr val="accent3"/>
              </a:solidFill>
            </a:endParaRP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2"/>
          </p:nvPr>
        </p:nvSpPr>
        <p:spPr>
          <a:xfrm>
            <a:off x="80682" y="834565"/>
            <a:ext cx="8441766" cy="922009"/>
          </a:xfrm>
        </p:spPr>
        <p:txBody>
          <a:bodyPr/>
          <a:lstStyle/>
          <a:p>
            <a:pPr lvl="1"/>
            <a:r>
              <a:rPr lang="fr-FR" dirty="0" err="1" smtClean="0"/>
              <a:t>Borononization</a:t>
            </a:r>
            <a:r>
              <a:rPr lang="fr-FR" dirty="0" smtClean="0"/>
              <a:t> </a:t>
            </a:r>
            <a:r>
              <a:rPr lang="fr-FR" dirty="0" err="1" smtClean="0"/>
              <a:t>performed</a:t>
            </a:r>
            <a:r>
              <a:rPr lang="fr-FR" dirty="0" smtClean="0"/>
              <a:t> on </a:t>
            </a:r>
            <a:r>
              <a:rPr lang="fr-FR" dirty="0" err="1" smtClean="0"/>
              <a:t>Mondays</a:t>
            </a:r>
            <a:endParaRPr lang="fr-FR" dirty="0" smtClean="0"/>
          </a:p>
          <a:p>
            <a:pPr lvl="1"/>
            <a:r>
              <a:rPr lang="fr-FR" dirty="0" smtClean="0"/>
              <a:t>IC sessions on Tuesday and Friday </a:t>
            </a:r>
            <a:r>
              <a:rPr lang="fr-FR" dirty="0" err="1" smtClean="0"/>
              <a:t>evenings</a:t>
            </a:r>
            <a:r>
              <a:rPr lang="fr-FR" dirty="0" smtClean="0"/>
              <a:t>: </a:t>
            </a:r>
            <a:r>
              <a:rPr lang="fr-FR" dirty="0" err="1" smtClean="0"/>
              <a:t>some</a:t>
            </a:r>
            <a:r>
              <a:rPr lang="fr-FR" dirty="0" smtClean="0"/>
              <a:t> data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compared</a:t>
            </a:r>
            <a:endParaRPr lang="fr-FR" dirty="0" smtClean="0"/>
          </a:p>
          <a:p>
            <a:pPr lvl="1"/>
            <a:r>
              <a:rPr lang="fr-FR" dirty="0" err="1" smtClean="0"/>
              <a:t>Caveat</a:t>
            </a:r>
            <a:r>
              <a:rPr lang="fr-FR" dirty="0" smtClean="0"/>
              <a:t>: </a:t>
            </a:r>
            <a:r>
              <a:rPr lang="fr-FR" dirty="0" err="1" smtClean="0"/>
              <a:t>results</a:t>
            </a:r>
            <a:r>
              <a:rPr lang="fr-FR" dirty="0" smtClean="0"/>
              <a:t> </a:t>
            </a:r>
            <a:r>
              <a:rPr lang="fr-FR" dirty="0" err="1" smtClean="0"/>
              <a:t>heavily</a:t>
            </a:r>
            <a:r>
              <a:rPr lang="fr-FR" dirty="0" smtClean="0"/>
              <a:t> </a:t>
            </a:r>
            <a:r>
              <a:rPr lang="fr-FR" dirty="0" err="1" smtClean="0"/>
              <a:t>depend</a:t>
            </a:r>
            <a:r>
              <a:rPr lang="fr-FR" dirty="0" smtClean="0"/>
              <a:t> on </a:t>
            </a:r>
            <a:r>
              <a:rPr lang="fr-FR" dirty="0" err="1" smtClean="0"/>
              <a:t>antennas</a:t>
            </a:r>
            <a:r>
              <a:rPr lang="fr-FR" dirty="0" smtClean="0"/>
              <a:t> </a:t>
            </a:r>
            <a:r>
              <a:rPr lang="fr-FR" dirty="0" err="1" smtClean="0"/>
              <a:t>phasing</a:t>
            </a:r>
            <a:r>
              <a:rPr lang="fr-FR" dirty="0" smtClean="0"/>
              <a:t>, but </a:t>
            </a:r>
            <a:r>
              <a:rPr lang="fr-FR" dirty="0" err="1" smtClean="0"/>
              <a:t>anyway</a:t>
            </a:r>
            <a:r>
              <a:rPr lang="fr-FR" dirty="0" smtClean="0"/>
              <a:t>, a </a:t>
            </a:r>
            <a:r>
              <a:rPr lang="fr-FR" dirty="0" err="1" smtClean="0"/>
              <a:t>clear</a:t>
            </a:r>
            <a:r>
              <a:rPr lang="fr-FR" dirty="0" smtClean="0"/>
              <a:t> </a:t>
            </a:r>
            <a:r>
              <a:rPr lang="fr-FR" dirty="0" err="1" smtClean="0"/>
              <a:t>tendency</a:t>
            </a:r>
            <a:r>
              <a:rPr lang="fr-FR" dirty="0" smtClean="0"/>
              <a:t> </a:t>
            </a:r>
            <a:r>
              <a:rPr lang="fr-FR" dirty="0" err="1" smtClean="0"/>
              <a:t>appears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768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13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845677" y="4129089"/>
            <a:ext cx="7114982" cy="1475276"/>
          </a:xfrm>
        </p:spPr>
        <p:txBody>
          <a:bodyPr/>
          <a:lstStyle/>
          <a:p>
            <a:r>
              <a:rPr lang="fr-FR" sz="3200" dirty="0" smtClean="0"/>
              <a:t>Q2 </a:t>
            </a:r>
            <a:r>
              <a:rPr lang="fr-FR" sz="3200" dirty="0" err="1" smtClean="0"/>
              <a:t>Coupling</a:t>
            </a:r>
            <a:r>
              <a:rPr lang="fr-FR" sz="3200" dirty="0" smtClean="0"/>
              <a:t> </a:t>
            </a:r>
            <a:r>
              <a:rPr lang="fr-FR" sz="3200" dirty="0" err="1" smtClean="0"/>
              <a:t>Resistance</a:t>
            </a:r>
            <a:endParaRPr lang="fr-FR" sz="3200" dirty="0" smtClean="0"/>
          </a:p>
          <a:p>
            <a:endParaRPr lang="fr-FR" sz="3200" dirty="0" smtClean="0"/>
          </a:p>
          <a:p>
            <a:r>
              <a:rPr lang="en-GB" sz="2400" dirty="0"/>
              <a:t>Will the mystery come to an end?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62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H218595\Documents\WEST_C3\WEST_C3b_Rc_vs_gap_median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2" t="6019" r="8222"/>
          <a:stretch/>
        </p:blipFill>
        <p:spPr bwMode="auto">
          <a:xfrm>
            <a:off x="8485" y="1158240"/>
            <a:ext cx="5035955" cy="327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107440" y="196179"/>
            <a:ext cx="7528559" cy="379192"/>
          </a:xfrm>
        </p:spPr>
        <p:txBody>
          <a:bodyPr/>
          <a:lstStyle/>
          <a:p>
            <a:r>
              <a:rPr lang="en-US" dirty="0" smtClean="0"/>
              <a:t>Q2 Coupling Resistance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304800" y="843281"/>
            <a:ext cx="8656320" cy="5668949"/>
          </a:xfrm>
        </p:spPr>
        <p:txBody>
          <a:bodyPr/>
          <a:lstStyle/>
          <a:p>
            <a:r>
              <a:rPr lang="en-US" dirty="0" smtClean="0"/>
              <a:t>Q2 coupling resistance has been found different from Q1 during the C3 campaign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>
                <a:sym typeface="Wingdings" panose="05000000000000000000" pitchFamily="2" charset="2"/>
              </a:rPr>
              <a:t>Coupling resistance is deduced from voltages and power measurements</a:t>
            </a:r>
          </a:p>
          <a:p>
            <a:pPr marL="478963" lvl="1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 Power measurements recalibrated during </a:t>
            </a:r>
            <a:r>
              <a:rPr lang="en-US" sz="1800" dirty="0" smtClean="0">
                <a:sym typeface="Wingdings" panose="05000000000000000000" pitchFamily="2" charset="2"/>
              </a:rPr>
              <a:t>S3, still difference clearly remains.</a:t>
            </a:r>
            <a:endParaRPr lang="en-US" sz="1800" dirty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r>
              <a:rPr lang="en-US" dirty="0" smtClean="0"/>
              <a:t>In C4, the coupling of Q1 and Q4 has been found equivalent.</a:t>
            </a:r>
          </a:p>
          <a:p>
            <a:pPr marL="478963" lvl="1" indent="0">
              <a:buNone/>
            </a:pPr>
            <a:r>
              <a:rPr lang="en-US" sz="1800" dirty="0" smtClean="0">
                <a:sym typeface="Wingdings" panose="05000000000000000000" pitchFamily="2" charset="2"/>
              </a:rPr>
              <a:t></a:t>
            </a:r>
            <a:r>
              <a:rPr lang="en-US" sz="1800" dirty="0" smtClean="0"/>
              <a:t> seems to indicate a peculiarity of Q2</a:t>
            </a:r>
          </a:p>
          <a:p>
            <a:endParaRPr lang="en-US" dirty="0"/>
          </a:p>
          <a:p>
            <a:r>
              <a:rPr lang="en-US" u="sng" dirty="0" smtClean="0">
                <a:sym typeface="Wingdings" panose="05000000000000000000" pitchFamily="2" charset="2"/>
              </a:rPr>
              <a:t>Conclusion</a:t>
            </a:r>
            <a:r>
              <a:rPr lang="en-US" dirty="0" smtClean="0">
                <a:sym typeface="Wingdings" panose="05000000000000000000" pitchFamily="2" charset="2"/>
              </a:rPr>
              <a:t>: difference in Q2 voltage probe calibration as most probable explanation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44440" y="1582537"/>
            <a:ext cx="4099560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9481" lvl="0" indent="-239481" defTabSz="957925">
              <a:buClr>
                <a:srgbClr val="548235"/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GB" sz="1800" b="1" dirty="0" smtClean="0">
                <a:solidFill>
                  <a:srgbClr val="E7E6E6">
                    <a:lumMod val="50000"/>
                  </a:srgbClr>
                </a:solidFill>
                <a:latin typeface="Calibri" charset="0"/>
              </a:rPr>
              <a:t>Such behaviour could </a:t>
            </a:r>
            <a:r>
              <a:rPr lang="en-GB" sz="1800" b="1" dirty="0">
                <a:solidFill>
                  <a:srgbClr val="E7E6E6">
                    <a:lumMod val="50000"/>
                  </a:srgbClr>
                </a:solidFill>
                <a:latin typeface="Calibri" charset="0"/>
              </a:rPr>
              <a:t>be explained by a </a:t>
            </a:r>
            <a:r>
              <a:rPr lang="en-GB" sz="1800" b="1" dirty="0" smtClean="0">
                <a:solidFill>
                  <a:srgbClr val="E7E6E6">
                    <a:lumMod val="50000"/>
                  </a:srgbClr>
                </a:solidFill>
                <a:latin typeface="Calibri" charset="0"/>
              </a:rPr>
              <a:t>dist. diff. to LCFS ~ 10-15 mm</a:t>
            </a:r>
            <a:endParaRPr lang="en-GB" sz="1800" b="1" dirty="0">
              <a:solidFill>
                <a:srgbClr val="E7E6E6">
                  <a:lumMod val="50000"/>
                </a:srgbClr>
              </a:solidFill>
              <a:latin typeface="Calibri" charset="0"/>
            </a:endParaRPr>
          </a:p>
          <a:p>
            <a:pPr marL="239481" lvl="0" indent="-239481" defTabSz="957925">
              <a:buClr>
                <a:srgbClr val="548235"/>
              </a:buClr>
              <a:buSzPct val="80000"/>
              <a:buFont typeface="Wingdings 3" panose="05040102010807070707" pitchFamily="18" charset="2"/>
              <a:buChar char=""/>
            </a:pPr>
            <a:endParaRPr lang="en-US" sz="1800" b="1" dirty="0" smtClean="0">
              <a:solidFill>
                <a:srgbClr val="E7E6E6">
                  <a:lumMod val="50000"/>
                </a:srgbClr>
              </a:solidFill>
              <a:latin typeface="Calibri" charset="0"/>
            </a:endParaRPr>
          </a:p>
          <a:p>
            <a:pPr lvl="0" defTabSz="957925">
              <a:lnSpc>
                <a:spcPct val="150000"/>
              </a:lnSpc>
              <a:buClr>
                <a:srgbClr val="548235"/>
              </a:buClr>
              <a:buSzPct val="80000"/>
            </a:pPr>
            <a:r>
              <a:rPr lang="en-US" sz="1800" dirty="0" smtClean="0">
                <a:solidFill>
                  <a:srgbClr val="E7E6E6">
                    <a:lumMod val="50000"/>
                  </a:srgbClr>
                </a:solidFill>
                <a:latin typeface="Calibri" charset="0"/>
                <a:sym typeface="Wingdings" panose="05000000000000000000" pitchFamily="2" charset="2"/>
              </a:rPr>
              <a:t> </a:t>
            </a:r>
            <a:r>
              <a:rPr lang="en-US" sz="1600" dirty="0" smtClean="0">
                <a:solidFill>
                  <a:srgbClr val="E7E6E6">
                    <a:lumMod val="50000"/>
                  </a:srgbClr>
                </a:solidFill>
                <a:latin typeface="Calibri" charset="0"/>
              </a:rPr>
              <a:t>Can’t </a:t>
            </a:r>
            <a:r>
              <a:rPr lang="en-US" sz="1600" dirty="0">
                <a:solidFill>
                  <a:srgbClr val="E7E6E6">
                    <a:lumMod val="50000"/>
                  </a:srgbClr>
                </a:solidFill>
                <a:latin typeface="Calibri" charset="0"/>
              </a:rPr>
              <a:t>be explained </a:t>
            </a:r>
            <a:r>
              <a:rPr lang="en-US" sz="1600" dirty="0" smtClean="0">
                <a:solidFill>
                  <a:srgbClr val="E7E6E6">
                    <a:lumMod val="50000"/>
                  </a:srgbClr>
                </a:solidFill>
                <a:latin typeface="Calibri" charset="0"/>
              </a:rPr>
              <a:t>by mechanical differences (</a:t>
            </a:r>
            <a:r>
              <a:rPr lang="en-US" sz="1600" dirty="0" smtClean="0">
                <a:solidFill>
                  <a:srgbClr val="E7E6E6">
                    <a:lumMod val="50000"/>
                  </a:srgbClr>
                </a:solidFill>
                <a:latin typeface="Calibri" charset="0"/>
                <a:hlinkClick r:id="rId3"/>
              </a:rPr>
              <a:t>cf</a:t>
            </a:r>
            <a:r>
              <a:rPr lang="en-US" sz="1600" dirty="0">
                <a:solidFill>
                  <a:srgbClr val="E7E6E6">
                    <a:lumMod val="50000"/>
                  </a:srgbClr>
                </a:solidFill>
                <a:latin typeface="Calibri" charset="0"/>
                <a:hlinkClick r:id="rId3"/>
              </a:rPr>
              <a:t>. </a:t>
            </a:r>
            <a:r>
              <a:rPr lang="en-US" sz="1600" dirty="0" smtClean="0">
                <a:solidFill>
                  <a:srgbClr val="E7E6E6">
                    <a:lumMod val="50000"/>
                  </a:srgbClr>
                </a:solidFill>
                <a:latin typeface="Calibri" charset="0"/>
                <a:hlinkClick r:id="rId3"/>
              </a:rPr>
              <a:t>measures</a:t>
            </a:r>
            <a:r>
              <a:rPr lang="en-US" sz="1600" dirty="0" smtClean="0">
                <a:solidFill>
                  <a:srgbClr val="E7E6E6">
                    <a:lumMod val="50000"/>
                  </a:srgbClr>
                </a:solidFill>
                <a:latin typeface="Calibri" charset="0"/>
              </a:rPr>
              <a:t>), since:</a:t>
            </a:r>
          </a:p>
          <a:p>
            <a:pPr lvl="0" defTabSz="957925">
              <a:lnSpc>
                <a:spcPct val="150000"/>
              </a:lnSpc>
              <a:buClr>
                <a:srgbClr val="548235"/>
              </a:buClr>
              <a:buSzPct val="80000"/>
            </a:pPr>
            <a:r>
              <a:rPr lang="en-US" sz="1600" dirty="0" smtClean="0">
                <a:solidFill>
                  <a:srgbClr val="E7E6E6">
                    <a:lumMod val="50000"/>
                  </a:srgbClr>
                </a:solidFill>
                <a:latin typeface="Calibri" charset="0"/>
              </a:rPr>
              <a:t>- </a:t>
            </a:r>
            <a:r>
              <a:rPr lang="fr-FR" sz="1600" dirty="0" err="1" smtClean="0">
                <a:solidFill>
                  <a:srgbClr val="E7E6E6">
                    <a:lumMod val="50000"/>
                  </a:srgbClr>
                </a:solidFill>
                <a:latin typeface="Calibri" charset="0"/>
              </a:rPr>
              <a:t>strap</a:t>
            </a:r>
            <a:r>
              <a:rPr lang="fr-FR" sz="1600" dirty="0" smtClean="0">
                <a:solidFill>
                  <a:srgbClr val="E7E6E6">
                    <a:lumMod val="50000"/>
                  </a:srgbClr>
                </a:solidFill>
                <a:latin typeface="Calibri" charset="0"/>
              </a:rPr>
              <a:t>/FS distance </a:t>
            </a:r>
            <a:r>
              <a:rPr lang="fr-FR" sz="1600" dirty="0" err="1" smtClean="0">
                <a:solidFill>
                  <a:srgbClr val="E7E6E6">
                    <a:lumMod val="50000"/>
                  </a:srgbClr>
                </a:solidFill>
                <a:latin typeface="Calibri" charset="0"/>
              </a:rPr>
              <a:t>is</a:t>
            </a:r>
            <a:r>
              <a:rPr lang="fr-FR" sz="1600" dirty="0" smtClean="0">
                <a:solidFill>
                  <a:srgbClr val="E7E6E6">
                    <a:lumMod val="50000"/>
                  </a:srgbClr>
                </a:solidFill>
                <a:latin typeface="Calibri" charset="0"/>
              </a:rPr>
              <a:t> </a:t>
            </a:r>
            <a:r>
              <a:rPr lang="en-US" sz="1600" dirty="0" smtClean="0">
                <a:solidFill>
                  <a:srgbClr val="E7E6E6">
                    <a:lumMod val="50000"/>
                  </a:srgbClr>
                </a:solidFill>
                <a:latin typeface="Calibri" charset="0"/>
              </a:rPr>
              <a:t>30.5 mm (-1.6/ +2.2)</a:t>
            </a:r>
          </a:p>
          <a:p>
            <a:pPr lvl="0" defTabSz="957925">
              <a:lnSpc>
                <a:spcPct val="150000"/>
              </a:lnSpc>
              <a:buClr>
                <a:srgbClr val="548235"/>
              </a:buClr>
              <a:buSzPct val="80000"/>
            </a:pPr>
            <a:r>
              <a:rPr lang="en-US" sz="1600" baseline="30000" dirty="0" smtClean="0">
                <a:solidFill>
                  <a:srgbClr val="E7E6E6">
                    <a:lumMod val="50000"/>
                  </a:srgbClr>
                </a:solidFill>
                <a:latin typeface="Calibri" charset="0"/>
              </a:rPr>
              <a:t>-</a:t>
            </a:r>
            <a:r>
              <a:rPr lang="en-US" sz="1600" dirty="0" smtClean="0">
                <a:solidFill>
                  <a:srgbClr val="E7E6E6">
                    <a:lumMod val="50000"/>
                  </a:srgbClr>
                </a:solidFill>
                <a:latin typeface="Calibri" charset="0"/>
              </a:rPr>
              <a:t> Antenna radial positions checked during S3</a:t>
            </a:r>
            <a:endParaRPr lang="en-US" sz="1600" baseline="30000" dirty="0">
              <a:solidFill>
                <a:srgbClr val="E7E6E6">
                  <a:lumMod val="50000"/>
                </a:srgbClr>
              </a:solidFill>
              <a:latin typeface="Calibri" charset="0"/>
            </a:endParaRPr>
          </a:p>
          <a:p>
            <a:pPr lvl="0" defTabSz="957925">
              <a:buClr>
                <a:srgbClr val="548235"/>
              </a:buClr>
              <a:buSzPct val="80000"/>
            </a:pPr>
            <a:endParaRPr lang="en-US" sz="1600" b="1" dirty="0">
              <a:solidFill>
                <a:srgbClr val="E7E6E6">
                  <a:lumMod val="50000"/>
                </a:srgbClr>
              </a:solidFill>
              <a:latin typeface="Calibri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8680" y="1395214"/>
            <a:ext cx="3359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b="1" dirty="0">
                <a:solidFill>
                  <a:srgbClr val="E7E6E6">
                    <a:lumMod val="50000"/>
                  </a:srgbClr>
                </a:solidFill>
                <a:latin typeface="Calibri" charset="0"/>
              </a:rPr>
              <a:t>C3b: </a:t>
            </a:r>
            <a:r>
              <a:rPr lang="en-GB" sz="1800" b="1" dirty="0" err="1">
                <a:solidFill>
                  <a:srgbClr val="E7E6E6">
                    <a:lumMod val="50000"/>
                  </a:srgbClr>
                </a:solidFill>
                <a:latin typeface="Calibri" charset="0"/>
              </a:rPr>
              <a:t>Rc</a:t>
            </a:r>
            <a:r>
              <a:rPr lang="en-GB" sz="1800" b="1" dirty="0">
                <a:solidFill>
                  <a:srgbClr val="E7E6E6">
                    <a:lumMod val="50000"/>
                  </a:srgbClr>
                </a:solidFill>
                <a:latin typeface="Calibri" charset="0"/>
              </a:rPr>
              <a:t> vs distance antenna/LCFS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493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 descr="C:\Users\JH218595\Documents\WEST_C4\shot_figures\WEST_IC_probe_coupling_vs_dep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346" y="1751613"/>
            <a:ext cx="4653734" cy="346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107440" y="196179"/>
            <a:ext cx="7528559" cy="379192"/>
          </a:xfrm>
        </p:spPr>
        <p:txBody>
          <a:bodyPr/>
          <a:lstStyle/>
          <a:p>
            <a:r>
              <a:rPr lang="en-US" dirty="0" smtClean="0"/>
              <a:t>WEST Antenna voltage </a:t>
            </a:r>
            <a:r>
              <a:rPr lang="en-US" dirty="0"/>
              <a:t>probe calibration procedure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660824" y="949691"/>
            <a:ext cx="7886700" cy="1236967"/>
          </a:xfrm>
        </p:spPr>
        <p:txBody>
          <a:bodyPr/>
          <a:lstStyle/>
          <a:p>
            <a:r>
              <a:rPr lang="en-US" dirty="0" smtClean="0"/>
              <a:t>Probes are calibrated at low frequency (~1 MHz)</a:t>
            </a:r>
          </a:p>
          <a:p>
            <a:r>
              <a:rPr lang="en-US" dirty="0" smtClean="0"/>
              <a:t>Calibration data are then extrapolated to nominal </a:t>
            </a:r>
            <a:r>
              <a:rPr lang="en-US" dirty="0"/>
              <a:t>frequencies </a:t>
            </a:r>
            <a:r>
              <a:rPr lang="en-US" dirty="0" smtClean="0"/>
              <a:t>(48 to 63 MHz)</a:t>
            </a:r>
          </a:p>
          <a:p>
            <a:r>
              <a:rPr lang="en-US" dirty="0" smtClean="0"/>
              <a:t>Probe coupling is *very* sensitive to its depth in its port</a:t>
            </a:r>
          </a:p>
          <a:p>
            <a:endParaRPr lang="en-US" dirty="0" smtClean="0"/>
          </a:p>
        </p:txBody>
      </p:sp>
      <p:sp>
        <p:nvSpPr>
          <p:cNvPr id="35" name="ZoneTexte 34"/>
          <p:cNvSpPr txBox="1"/>
          <p:nvPr/>
        </p:nvSpPr>
        <p:spPr>
          <a:xfrm>
            <a:off x="4639310" y="2263519"/>
            <a:ext cx="2599690" cy="584775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800" dirty="0" smtClean="0"/>
              <a:t>~ 3.3 dB/mm </a:t>
            </a:r>
            <a:br>
              <a:rPr lang="fr-FR" sz="1800" dirty="0" smtClean="0"/>
            </a:br>
            <a:r>
              <a:rPr lang="fr-FR" sz="1400" dirty="0" err="1" smtClean="0"/>
              <a:t>from</a:t>
            </a:r>
            <a:r>
              <a:rPr lang="fr-FR" sz="1400" dirty="0" smtClean="0"/>
              <a:t> </a:t>
            </a:r>
            <a:r>
              <a:rPr lang="fr-FR" sz="1400" dirty="0" err="1" smtClean="0"/>
              <a:t>modelling</a:t>
            </a:r>
            <a:r>
              <a:rPr lang="fr-FR" sz="1400" dirty="0" smtClean="0"/>
              <a:t> &amp; </a:t>
            </a:r>
            <a:r>
              <a:rPr lang="fr-FR" sz="1400" dirty="0" err="1" smtClean="0"/>
              <a:t>measurements</a:t>
            </a:r>
            <a:endParaRPr lang="en-GB" sz="1400" dirty="0"/>
          </a:p>
        </p:txBody>
      </p:sp>
      <p:sp>
        <p:nvSpPr>
          <p:cNvPr id="4" name="Rectangle 3"/>
          <p:cNvSpPr/>
          <p:nvPr/>
        </p:nvSpPr>
        <p:spPr>
          <a:xfrm>
            <a:off x="325120" y="5313430"/>
            <a:ext cx="87477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57925">
              <a:buClr>
                <a:srgbClr val="548235"/>
              </a:buClr>
              <a:buSzPct val="80000"/>
            </a:pPr>
            <a:endParaRPr lang="en-US" sz="1800" b="1" dirty="0">
              <a:solidFill>
                <a:srgbClr val="E7E6E6">
                  <a:lumMod val="50000"/>
                </a:srgbClr>
              </a:solidFill>
              <a:latin typeface="Calibri" charset="0"/>
            </a:endParaRPr>
          </a:p>
          <a:p>
            <a:pPr marL="239481" lvl="0" indent="-239481" defTabSz="957925">
              <a:buClr>
                <a:srgbClr val="548235"/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sz="1800" b="1" dirty="0">
                <a:solidFill>
                  <a:srgbClr val="E7E6E6">
                    <a:lumMod val="50000"/>
                  </a:srgbClr>
                </a:solidFill>
                <a:latin typeface="Calibri" charset="0"/>
              </a:rPr>
              <a:t>Q2 was the first antenna to be </a:t>
            </a:r>
            <a:r>
              <a:rPr lang="en-US" sz="1800" b="1" dirty="0" smtClean="0">
                <a:solidFill>
                  <a:srgbClr val="E7E6E6">
                    <a:lumMod val="50000"/>
                  </a:srgbClr>
                </a:solidFill>
                <a:latin typeface="Calibri" charset="0"/>
              </a:rPr>
              <a:t>assembled and calibrated</a:t>
            </a:r>
            <a:endParaRPr lang="en-US" sz="1800" b="1" dirty="0">
              <a:solidFill>
                <a:srgbClr val="E7E6E6">
                  <a:lumMod val="50000"/>
                </a:srgbClr>
              </a:solidFill>
              <a:latin typeface="Calibri" charset="0"/>
            </a:endParaRPr>
          </a:p>
          <a:p>
            <a:pPr marL="718444" lvl="1" indent="-239481" defTabSz="957925">
              <a:buClr>
                <a:srgbClr val="548235"/>
              </a:buClr>
              <a:buFont typeface="Calibri" panose="020F0502020204030204" pitchFamily="34" charset="0"/>
              <a:buChar char="-"/>
            </a:pPr>
            <a:r>
              <a:rPr lang="en-US" sz="1600" dirty="0">
                <a:solidFill>
                  <a:srgbClr val="E7E6E6">
                    <a:lumMod val="50000"/>
                  </a:srgbClr>
                </a:solidFill>
                <a:latin typeface="Calibri" charset="0"/>
              </a:rPr>
              <a:t>Probes have been disassembled then reinstalled *after* the </a:t>
            </a:r>
            <a:r>
              <a:rPr lang="en-US" sz="1600" dirty="0" smtClean="0">
                <a:solidFill>
                  <a:srgbClr val="E7E6E6">
                    <a:lumMod val="50000"/>
                  </a:srgbClr>
                </a:solidFill>
                <a:latin typeface="Calibri" charset="0"/>
              </a:rPr>
              <a:t>calibration (for welding access) </a:t>
            </a:r>
            <a:br>
              <a:rPr lang="en-US" sz="1600" dirty="0" smtClean="0">
                <a:solidFill>
                  <a:srgbClr val="E7E6E6">
                    <a:lumMod val="50000"/>
                  </a:srgbClr>
                </a:solidFill>
                <a:latin typeface="Calibri" charset="0"/>
              </a:rPr>
            </a:br>
            <a:r>
              <a:rPr lang="en-US" sz="1600" dirty="0" smtClean="0">
                <a:solidFill>
                  <a:srgbClr val="E7E6E6">
                    <a:lumMod val="50000"/>
                  </a:srgbClr>
                </a:solidFill>
                <a:latin typeface="Calibri" charset="0"/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rgbClr val="E7E6E6">
                    <a:lumMod val="50000"/>
                  </a:srgbClr>
                </a:solidFill>
                <a:latin typeface="Calibri" charset="0"/>
                <a:sym typeface="Wingdings" panose="05000000000000000000" pitchFamily="2" charset="2"/>
              </a:rPr>
              <a:t>mechanical error </a:t>
            </a:r>
            <a:r>
              <a:rPr lang="en-US" sz="1600" dirty="0" smtClean="0">
                <a:solidFill>
                  <a:srgbClr val="E7E6E6">
                    <a:lumMod val="50000"/>
                  </a:srgbClr>
                </a:solidFill>
                <a:latin typeface="Calibri" charset="0"/>
                <a:sym typeface="Wingdings" panose="05000000000000000000" pitchFamily="2" charset="2"/>
              </a:rPr>
              <a:t>between 1</a:t>
            </a:r>
            <a:r>
              <a:rPr lang="en-US" sz="1600" baseline="30000" dirty="0" smtClean="0">
                <a:solidFill>
                  <a:srgbClr val="E7E6E6">
                    <a:lumMod val="50000"/>
                  </a:srgbClr>
                </a:solidFill>
                <a:latin typeface="Calibri" charset="0"/>
                <a:sym typeface="Wingdings" panose="05000000000000000000" pitchFamily="2" charset="2"/>
              </a:rPr>
              <a:t>st</a:t>
            </a:r>
            <a:r>
              <a:rPr lang="en-US" sz="1600" dirty="0" smtClean="0">
                <a:solidFill>
                  <a:srgbClr val="E7E6E6">
                    <a:lumMod val="50000"/>
                  </a:srgbClr>
                </a:solidFill>
                <a:latin typeface="Calibri" charset="0"/>
                <a:sym typeface="Wingdings" panose="05000000000000000000" pitchFamily="2" charset="2"/>
              </a:rPr>
              <a:t> and 2</a:t>
            </a:r>
            <a:r>
              <a:rPr lang="en-US" sz="1600" baseline="30000" dirty="0" smtClean="0">
                <a:solidFill>
                  <a:srgbClr val="E7E6E6">
                    <a:lumMod val="50000"/>
                  </a:srgbClr>
                </a:solidFill>
                <a:latin typeface="Calibri" charset="0"/>
                <a:sym typeface="Wingdings" panose="05000000000000000000" pitchFamily="2" charset="2"/>
              </a:rPr>
              <a:t>nd</a:t>
            </a:r>
            <a:r>
              <a:rPr lang="en-US" sz="1600" dirty="0" smtClean="0">
                <a:solidFill>
                  <a:srgbClr val="E7E6E6">
                    <a:lumMod val="50000"/>
                  </a:srgbClr>
                </a:solidFill>
                <a:latin typeface="Calibri" charset="0"/>
                <a:sym typeface="Wingdings" panose="05000000000000000000" pitchFamily="2" charset="2"/>
              </a:rPr>
              <a:t> assembly?</a:t>
            </a:r>
            <a:endParaRPr lang="en-US" sz="1600" dirty="0">
              <a:solidFill>
                <a:srgbClr val="E7E6E6">
                  <a:lumMod val="50000"/>
                </a:srgbClr>
              </a:solidFill>
              <a:latin typeface="Calibri" charset="0"/>
              <a:sym typeface="Wingdings" panose="05000000000000000000" pitchFamily="2" charset="2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7" t="12065" r="10931" b="4702"/>
          <a:stretch/>
        </p:blipFill>
        <p:spPr bwMode="auto">
          <a:xfrm>
            <a:off x="523240" y="2204864"/>
            <a:ext cx="3103880" cy="2953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Connecteur droit avec flèche 11"/>
          <p:cNvCxnSpPr/>
          <p:nvPr/>
        </p:nvCxnSpPr>
        <p:spPr>
          <a:xfrm>
            <a:off x="1249680" y="2194560"/>
            <a:ext cx="0" cy="44294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815340" y="2637507"/>
            <a:ext cx="5715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1386839" y="2089448"/>
            <a:ext cx="10278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900" dirty="0" smtClean="0">
                <a:solidFill>
                  <a:schemeClr val="accent1"/>
                </a:solidFill>
              </a:rPr>
              <a:t>Probe </a:t>
            </a:r>
            <a:r>
              <a:rPr lang="fr-FR" sz="900" dirty="0" err="1" smtClean="0">
                <a:solidFill>
                  <a:schemeClr val="accent1"/>
                </a:solidFill>
              </a:rPr>
              <a:t>head</a:t>
            </a:r>
            <a:r>
              <a:rPr lang="fr-FR" sz="900" dirty="0" smtClean="0">
                <a:solidFill>
                  <a:schemeClr val="accent1"/>
                </a:solidFill>
              </a:rPr>
              <a:t> </a:t>
            </a:r>
            <a:r>
              <a:rPr lang="fr-FR" sz="900" dirty="0" err="1" smtClean="0">
                <a:solidFill>
                  <a:schemeClr val="accent1"/>
                </a:solidFill>
              </a:rPr>
              <a:t>depth</a:t>
            </a:r>
            <a:endParaRPr lang="en-GB" sz="900" dirty="0">
              <a:solidFill>
                <a:schemeClr val="accent1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1348740" y="2521597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900" dirty="0" smtClean="0">
                <a:solidFill>
                  <a:schemeClr val="accent1"/>
                </a:solidFill>
              </a:rPr>
              <a:t>0</a:t>
            </a:r>
            <a:endParaRPr lang="en-GB" sz="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7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7440" y="221441"/>
            <a:ext cx="7955279" cy="328666"/>
          </a:xfrm>
        </p:spPr>
        <p:txBody>
          <a:bodyPr/>
          <a:lstStyle/>
          <a:p>
            <a:r>
              <a:rPr lang="en-US" sz="1800" dirty="0" smtClean="0"/>
              <a:t>How Q2 voltage probe calibration should be modified to match Q1 and Q4?</a:t>
            </a:r>
            <a:endParaRPr lang="en-US" sz="1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en-US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16</a:t>
            </a:fld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86871" y="848091"/>
            <a:ext cx="8773309" cy="1206189"/>
          </a:xfrm>
        </p:spPr>
        <p:txBody>
          <a:bodyPr/>
          <a:lstStyle/>
          <a:p>
            <a:r>
              <a:rPr lang="en-US" dirty="0" smtClean="0"/>
              <a:t>From reproducible shots from Friday 13/09</a:t>
            </a:r>
          </a:p>
          <a:p>
            <a:endParaRPr lang="en-US" dirty="0" smtClean="0"/>
          </a:p>
          <a:p>
            <a:r>
              <a:rPr lang="en-US" dirty="0" smtClean="0"/>
              <a:t>Voltages averaged btw Q2 and Q4</a:t>
            </a:r>
          </a:p>
          <a:p>
            <a:pPr lvl="1"/>
            <a:r>
              <a:rPr lang="en-US" dirty="0" smtClean="0"/>
              <a:t>Caveat: VSWR not exactly identical (some frozen capacitor positions at that time)</a:t>
            </a:r>
            <a:endParaRPr lang="en-US" dirty="0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187865"/>
              </p:ext>
            </p:extLst>
          </p:nvPr>
        </p:nvGraphicFramePr>
        <p:xfrm>
          <a:off x="600638" y="2380392"/>
          <a:ext cx="4312023" cy="192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706"/>
                <a:gridCol w="793119"/>
                <a:gridCol w="948099"/>
                <a:gridCol w="948099"/>
              </a:tblGrid>
              <a:tr h="40117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</a:t>
                      </a:r>
                      <a:r>
                        <a:rPr lang="fr-FR" baseline="-25000" dirty="0" smtClean="0"/>
                        <a:t>Q2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</a:t>
                      </a:r>
                      <a:r>
                        <a:rPr lang="fr-FR" baseline="-25000" dirty="0" smtClean="0"/>
                        <a:t>Q4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</a:t>
                      </a:r>
                      <a:r>
                        <a:rPr lang="fr-FR" baseline="-25000" dirty="0" smtClean="0"/>
                        <a:t>Q2</a:t>
                      </a:r>
                      <a:r>
                        <a:rPr lang="fr-FR" dirty="0" smtClean="0"/>
                        <a:t>/V</a:t>
                      </a:r>
                      <a:r>
                        <a:rPr lang="fr-FR" baseline="-25000" dirty="0" smtClean="0"/>
                        <a:t>Q4</a:t>
                      </a:r>
                      <a:endParaRPr lang="en-GB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Left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err="1" smtClean="0"/>
                        <a:t>Upper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11.95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3"/>
                          </a:solidFill>
                        </a:rPr>
                        <a:t>1.25</a:t>
                      </a:r>
                      <a:endParaRPr lang="en-GB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Left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Bottom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19.9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16.1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3"/>
                          </a:solidFill>
                        </a:rPr>
                        <a:t>1.23</a:t>
                      </a:r>
                      <a:endParaRPr lang="en-GB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Right </a:t>
                      </a:r>
                      <a:r>
                        <a:rPr lang="fr-FR" dirty="0" err="1" smtClean="0"/>
                        <a:t>Upper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16.7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12.3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accent3"/>
                          </a:solidFill>
                        </a:rPr>
                        <a:t>1.35</a:t>
                      </a:r>
                      <a:endParaRPr lang="en-GB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Right </a:t>
                      </a:r>
                      <a:r>
                        <a:rPr lang="fr-FR" dirty="0" err="1" smtClean="0"/>
                        <a:t>Lower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13.9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16.5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0.84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Espace réservé du texte 3"/>
          <p:cNvSpPr txBox="1">
            <a:spLocks/>
          </p:cNvSpPr>
          <p:nvPr/>
        </p:nvSpPr>
        <p:spPr>
          <a:xfrm>
            <a:off x="5149327" y="3032576"/>
            <a:ext cx="3198374" cy="658860"/>
          </a:xfrm>
          <a:prstGeom prst="rect">
            <a:avLst/>
          </a:prstGeom>
          <a:solidFill>
            <a:schemeClr val="bg2">
              <a:alpha val="80000"/>
            </a:schemeClr>
          </a:solidFill>
        </p:spPr>
        <p:txBody>
          <a:bodyPr vert="horz" wrap="square" lIns="127723" tIns="63862" rIns="127723" bIns="63862" rtlCol="0">
            <a:spAutoFit/>
          </a:bodyPr>
          <a:lstStyle>
            <a:lvl1pPr marL="0" indent="0" algn="l" defTabSz="957925" rtl="0" eaLnBrk="1" latinLnBrk="0" hangingPunct="1">
              <a:lnSpc>
                <a:spcPct val="90000"/>
              </a:lnSpc>
              <a:spcBef>
                <a:spcPts val="1048"/>
              </a:spcBef>
              <a:buClr>
                <a:srgbClr val="548235"/>
              </a:buClr>
              <a:buSzPct val="80000"/>
              <a:buFontTx/>
              <a:buNone/>
              <a:defRPr sz="1800" b="1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18444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97407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76370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155332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634295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220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1183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V</a:t>
            </a:r>
            <a:r>
              <a:rPr lang="en-US" baseline="-25000" dirty="0" smtClean="0"/>
              <a:t>Q2</a:t>
            </a:r>
            <a:r>
              <a:rPr lang="en-US" dirty="0" smtClean="0"/>
              <a:t> ~ 1.25 x V</a:t>
            </a:r>
            <a:r>
              <a:rPr lang="en-US" baseline="-25000" dirty="0" smtClean="0"/>
              <a:t>Q4</a:t>
            </a:r>
            <a:r>
              <a:rPr lang="en-US" dirty="0" smtClean="0"/>
              <a:t> for 3 probes</a:t>
            </a:r>
          </a:p>
          <a:p>
            <a:pPr algn="ctr"/>
            <a:r>
              <a:rPr lang="en-US" sz="1100" dirty="0" smtClean="0"/>
              <a:t>NB: 20log</a:t>
            </a:r>
            <a:r>
              <a:rPr lang="en-US" sz="1100" baseline="-25000" dirty="0" smtClean="0"/>
              <a:t>10</a:t>
            </a:r>
            <a:r>
              <a:rPr lang="en-US" sz="1100" dirty="0" smtClean="0"/>
              <a:t>(1.25) = 1.94 dB</a:t>
            </a:r>
          </a:p>
        </p:txBody>
      </p:sp>
      <p:sp>
        <p:nvSpPr>
          <p:cNvPr id="10" name="Espace réservé du texte 3"/>
          <p:cNvSpPr txBox="1">
            <a:spLocks/>
          </p:cNvSpPr>
          <p:nvPr/>
        </p:nvSpPr>
        <p:spPr>
          <a:xfrm>
            <a:off x="1425389" y="4853648"/>
            <a:ext cx="6113930" cy="1133349"/>
          </a:xfrm>
          <a:prstGeom prst="rect">
            <a:avLst/>
          </a:prstGeom>
          <a:solidFill>
            <a:schemeClr val="bg2">
              <a:alpha val="80000"/>
            </a:schemeClr>
          </a:solidFill>
        </p:spPr>
        <p:txBody>
          <a:bodyPr vert="horz" wrap="square" lIns="127723" tIns="63862" rIns="127723" bIns="63862" rtlCol="0">
            <a:spAutoFit/>
          </a:bodyPr>
          <a:lstStyle>
            <a:lvl1pPr marL="0" indent="0" algn="l" defTabSz="957925" rtl="0" eaLnBrk="1" latinLnBrk="0" hangingPunct="1">
              <a:lnSpc>
                <a:spcPct val="90000"/>
              </a:lnSpc>
              <a:spcBef>
                <a:spcPts val="1048"/>
              </a:spcBef>
              <a:buClr>
                <a:srgbClr val="548235"/>
              </a:buClr>
              <a:buSzPct val="80000"/>
              <a:buFontTx/>
              <a:buNone/>
              <a:defRPr sz="1800" b="1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18444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97407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76370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155332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634295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220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1183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Proposed correction until end of C4: </a:t>
            </a:r>
            <a:r>
              <a:rPr lang="en-US" dirty="0" smtClean="0">
                <a:sym typeface="Wingdings" panose="05000000000000000000" pitchFamily="2" charset="2"/>
              </a:rPr>
              <a:t>-1.94 dB for 3 probes</a:t>
            </a:r>
          </a:p>
          <a:p>
            <a:pPr marL="285750" indent="-285750">
              <a:buFont typeface="Wingdings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Equivalent to a positioning error ~ 0.6 mm (credible)</a:t>
            </a:r>
          </a:p>
          <a:p>
            <a:pPr marL="285750" indent="-285750">
              <a:buFont typeface="Wingdings"/>
              <a:buChar char="à"/>
            </a:pPr>
            <a:r>
              <a:rPr lang="en-US" b="0" dirty="0" smtClean="0">
                <a:sym typeface="Wingdings" panose="05000000000000000000" pitchFamily="2" charset="2"/>
              </a:rPr>
              <a:t>Additional investigations during next shutdown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345178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7440" y="196179"/>
            <a:ext cx="7823199" cy="379192"/>
          </a:xfrm>
        </p:spPr>
        <p:txBody>
          <a:bodyPr/>
          <a:lstStyle/>
          <a:p>
            <a:r>
              <a:rPr lang="en-US" dirty="0" smtClean="0"/>
              <a:t>Test of the proposed modification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en-US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17</a:t>
            </a:fld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4437283" y="999067"/>
            <a:ext cx="4706717" cy="3923856"/>
          </a:xfrm>
        </p:spPr>
        <p:txBody>
          <a:bodyPr/>
          <a:lstStyle/>
          <a:p>
            <a:r>
              <a:rPr lang="en-US" dirty="0" smtClean="0"/>
              <a:t>#55144 vs #55145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ym typeface="Wingdings" panose="05000000000000000000" pitchFamily="2" charset="2"/>
              </a:rPr>
              <a:t> Q2 </a:t>
            </a:r>
            <a:r>
              <a:rPr lang="en-US" sz="1600" dirty="0" err="1" smtClean="0">
                <a:sym typeface="Wingdings" panose="05000000000000000000" pitchFamily="2" charset="2"/>
              </a:rPr>
              <a:t>Rc</a:t>
            </a:r>
            <a:r>
              <a:rPr lang="en-US" sz="1600" dirty="0" smtClean="0">
                <a:sym typeface="Wingdings" panose="05000000000000000000" pitchFamily="2" charset="2"/>
              </a:rPr>
              <a:t> increase </a:t>
            </a:r>
            <a:r>
              <a:rPr lang="en-US" sz="1400" dirty="0" smtClean="0">
                <a:sym typeface="Wingdings" panose="05000000000000000000" pitchFamily="2" charset="2"/>
              </a:rPr>
              <a:t>(consequence of reduced voltages)</a:t>
            </a:r>
            <a:r>
              <a:rPr lang="en-US" sz="1600" dirty="0" smtClean="0">
                <a:sym typeface="Wingdings" panose="05000000000000000000" pitchFamily="2" charset="2"/>
              </a:rPr>
              <a:t/>
            </a:r>
            <a:br>
              <a:rPr lang="en-US" sz="1600" dirty="0" smtClean="0">
                <a:sym typeface="Wingdings" panose="05000000000000000000" pitchFamily="2" charset="2"/>
              </a:rPr>
            </a:br>
            <a:r>
              <a:rPr lang="en-US" sz="1600" dirty="0" smtClean="0">
                <a:sym typeface="Wingdings" panose="05000000000000000000" pitchFamily="2" charset="2"/>
              </a:rPr>
              <a:t> No more power regulation and power ~ Q4</a:t>
            </a:r>
          </a:p>
          <a:p>
            <a:pPr>
              <a:lnSpc>
                <a:spcPct val="150000"/>
              </a:lnSpc>
            </a:pP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Risks: </a:t>
            </a:r>
            <a:r>
              <a:rPr lang="en-US" sz="1400" b="0" dirty="0" smtClean="0"/>
              <a:t>If the cause of voltage differences between Q2 and other antennas is different than a pure calibration problem, it may increase capacitor voltages and currents to: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27 kV </a:t>
            </a:r>
            <a:r>
              <a:rPr lang="en-US" sz="1400" dirty="0" smtClean="0">
                <a:sym typeface="Wingdings" panose="05000000000000000000" pitchFamily="2" charset="2"/>
              </a:rPr>
              <a:t>x 1.25 = 33.8 kV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 915 A x 1.25 = 1143.8 A</a:t>
            </a:r>
            <a:endParaRPr lang="en-US" b="0" dirty="0" smtClean="0"/>
          </a:p>
          <a:p>
            <a:pPr lvl="0"/>
            <a:r>
              <a:rPr lang="en-US" sz="1600" b="0" dirty="0" smtClean="0">
                <a:solidFill>
                  <a:srgbClr val="E7E6E6">
                    <a:lumMod val="50000"/>
                  </a:srgbClr>
                </a:solidFill>
              </a:rPr>
              <a:t>Risk considered acceptable until the end of C4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00100"/>
            <a:ext cx="4257560" cy="6057900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 flipV="1">
            <a:off x="2621280" y="4853940"/>
            <a:ext cx="0" cy="2057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2705100" y="3322320"/>
            <a:ext cx="0" cy="2057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3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18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845677" y="4801464"/>
            <a:ext cx="5698558" cy="443198"/>
          </a:xfrm>
        </p:spPr>
        <p:txBody>
          <a:bodyPr/>
          <a:lstStyle/>
          <a:p>
            <a:r>
              <a:rPr lang="fr-FR" sz="3200" dirty="0" err="1" smtClean="0"/>
              <a:t>Toroidal</a:t>
            </a:r>
            <a:r>
              <a:rPr lang="fr-FR" sz="3200" dirty="0" smtClean="0"/>
              <a:t> Phase Control</a:t>
            </a:r>
            <a:endParaRPr lang="en-GB" sz="320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06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52400" y="870204"/>
            <a:ext cx="5204460" cy="312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64381" y="938202"/>
            <a:ext cx="4791646" cy="287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7440" y="199577"/>
            <a:ext cx="6543039" cy="372396"/>
          </a:xfrm>
        </p:spPr>
        <p:txBody>
          <a:bodyPr/>
          <a:lstStyle/>
          <a:p>
            <a:r>
              <a:rPr lang="en-US" dirty="0" smtClean="0"/>
              <a:t>WEST Antenna Toroidal Phase Automatic Regulation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en-US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19</a:t>
            </a:fld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403860" y="4320271"/>
            <a:ext cx="8128424" cy="2406518"/>
          </a:xfrm>
        </p:spPr>
        <p:txBody>
          <a:bodyPr/>
          <a:lstStyle/>
          <a:p>
            <a:r>
              <a:rPr lang="en-US" dirty="0" smtClean="0"/>
              <a:t>Phase control started since #54626 </a:t>
            </a:r>
            <a:r>
              <a:rPr lang="en-US" b="0" dirty="0" smtClean="0"/>
              <a:t>(but not on all antennas/at the same time)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OK for Q4 (quite resilient)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Better control for Q2 (but get easily distracted)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Does not work on Q1 yet</a:t>
            </a:r>
          </a:p>
          <a:p>
            <a:pPr lvl="1"/>
            <a:endParaRPr lang="en-US" dirty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Conclusions</a:t>
            </a:r>
            <a:r>
              <a:rPr lang="en-US" b="0" dirty="0" smtClean="0">
                <a:solidFill>
                  <a:schemeClr val="tx1"/>
                </a:solidFill>
              </a:rPr>
              <a:t>: </a:t>
            </a:r>
          </a:p>
          <a:p>
            <a:pPr lvl="1"/>
            <a:r>
              <a:rPr lang="en-US" b="0" dirty="0" smtClean="0">
                <a:solidFill>
                  <a:schemeClr val="tx1"/>
                </a:solidFill>
              </a:rPr>
              <a:t>Still margin for improvements (for sure).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Investigations ongoing. </a:t>
            </a:r>
            <a:r>
              <a:rPr lang="en-US" b="0" dirty="0" smtClean="0">
                <a:solidFill>
                  <a:schemeClr val="tx1"/>
                </a:solidFill>
              </a:rPr>
              <a:t>Need to update hardware (tbc).</a:t>
            </a:r>
          </a:p>
          <a:p>
            <a:pPr lvl="1"/>
            <a:endParaRPr lang="en-US" b="0" dirty="0">
              <a:solidFill>
                <a:schemeClr val="tx1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64381" y="938201"/>
            <a:ext cx="4791646" cy="287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>
            <a:off x="2052918" y="1604682"/>
            <a:ext cx="0" cy="510989"/>
          </a:xfrm>
          <a:prstGeom prst="straightConnector1">
            <a:avLst/>
          </a:prstGeom>
          <a:ln w="28575">
            <a:solidFill>
              <a:srgbClr val="543D2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64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2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845677" y="4129089"/>
            <a:ext cx="7114982" cy="1475276"/>
          </a:xfrm>
        </p:spPr>
        <p:txBody>
          <a:bodyPr/>
          <a:lstStyle/>
          <a:p>
            <a:r>
              <a:rPr lang="en-US" sz="3200" dirty="0"/>
              <a:t>Main C4 Results 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2400" dirty="0" smtClean="0"/>
              <a:t>(</a:t>
            </a:r>
            <a:r>
              <a:rPr lang="en-US" sz="2400" dirty="0"/>
              <a:t>so </a:t>
            </a:r>
            <a:r>
              <a:rPr lang="en-US" sz="2400" dirty="0" smtClean="0"/>
              <a:t>far!)</a:t>
            </a:r>
            <a:endParaRPr lang="en-US" sz="240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80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7440" y="64156"/>
            <a:ext cx="7861299" cy="643239"/>
          </a:xfrm>
        </p:spPr>
        <p:txBody>
          <a:bodyPr/>
          <a:lstStyle/>
          <a:p>
            <a:r>
              <a:rPr lang="fr-FR" dirty="0" err="1" smtClean="0"/>
              <a:t>Impurity</a:t>
            </a:r>
            <a:r>
              <a:rPr lang="fr-FR" dirty="0" smtClean="0"/>
              <a:t> production vs </a:t>
            </a:r>
            <a:r>
              <a:rPr lang="fr-FR" dirty="0"/>
              <a:t>phase</a:t>
            </a:r>
            <a:br>
              <a:rPr lang="fr-FR" dirty="0"/>
            </a:br>
            <a:r>
              <a:rPr lang="fr-FR" dirty="0"/>
              <a:t>WEST #</a:t>
            </a:r>
            <a:r>
              <a:rPr lang="fr-FR" dirty="0" smtClean="0"/>
              <a:t>55192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20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Espace réservé du contenu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589" y="3488540"/>
            <a:ext cx="3295971" cy="2432320"/>
          </a:xfrm>
          <a:prstGeom prst="rect">
            <a:avLst/>
          </a:prstGeom>
        </p:spPr>
      </p:pic>
      <p:pic>
        <p:nvPicPr>
          <p:cNvPr id="7" name="Espace réservé du contenu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88" y="796102"/>
            <a:ext cx="3598747" cy="2655759"/>
          </a:xfrm>
          <a:prstGeom prst="rect">
            <a:avLst/>
          </a:prstGeom>
        </p:spPr>
      </p:pic>
      <p:pic>
        <p:nvPicPr>
          <p:cNvPr id="8" name="Espace réservé du contenu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909" y="789839"/>
            <a:ext cx="3607233" cy="2662022"/>
          </a:xfrm>
          <a:prstGeom prst="rect">
            <a:avLst/>
          </a:prstGeom>
        </p:spPr>
      </p:pic>
      <p:pic>
        <p:nvPicPr>
          <p:cNvPr id="9" name="Espace réservé du contenu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88" y="3488540"/>
            <a:ext cx="3295972" cy="2432320"/>
          </a:xfrm>
          <a:prstGeom prst="rect">
            <a:avLst/>
          </a:prstGeom>
        </p:spPr>
      </p:pic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98788" y="5836260"/>
            <a:ext cx="7886700" cy="898413"/>
          </a:xfrm>
        </p:spPr>
        <p:txBody>
          <a:bodyPr/>
          <a:lstStyle/>
          <a:p>
            <a:r>
              <a:rPr lang="fr-FR" dirty="0" err="1"/>
              <a:t>F</a:t>
            </a:r>
            <a:r>
              <a:rPr lang="fr-FR" dirty="0" err="1" smtClean="0"/>
              <a:t>ailure</a:t>
            </a:r>
            <a:r>
              <a:rPr lang="fr-FR" dirty="0" smtClean="0"/>
              <a:t> </a:t>
            </a:r>
            <a:r>
              <a:rPr lang="fr-FR" dirty="0"/>
              <a:t>in Q2 phase control leads </a:t>
            </a:r>
            <a:r>
              <a:rPr lang="fr-FR" dirty="0" smtClean="0"/>
              <a:t>to:</a:t>
            </a:r>
          </a:p>
          <a:p>
            <a:pPr lvl="1"/>
            <a:r>
              <a:rPr lang="fr-FR" dirty="0" err="1" smtClean="0"/>
              <a:t>Radiated</a:t>
            </a:r>
            <a:r>
              <a:rPr lang="fr-FR" dirty="0" smtClean="0"/>
              <a:t> power </a:t>
            </a:r>
            <a:r>
              <a:rPr lang="fr-FR" dirty="0" err="1" smtClean="0"/>
              <a:t>increase</a:t>
            </a:r>
            <a:endParaRPr lang="fr-FR" dirty="0" smtClean="0"/>
          </a:p>
          <a:p>
            <a:pPr lvl="1"/>
            <a:r>
              <a:rPr lang="fr-FR" dirty="0" smtClean="0"/>
              <a:t>WI </a:t>
            </a:r>
            <a:r>
              <a:rPr lang="fr-FR" dirty="0"/>
              <a:t>radiance </a:t>
            </a:r>
            <a:r>
              <a:rPr lang="fr-FR" dirty="0" err="1"/>
              <a:t>increase</a:t>
            </a:r>
            <a:r>
              <a:rPr lang="fr-FR" dirty="0"/>
              <a:t> </a:t>
            </a:r>
            <a:r>
              <a:rPr lang="fr-FR" dirty="0" smtClean="0"/>
              <a:t>on </a:t>
            </a:r>
            <a:r>
              <a:rPr lang="fr-FR" dirty="0" err="1" smtClean="0"/>
              <a:t>lateral</a:t>
            </a:r>
            <a:r>
              <a:rPr lang="fr-FR" dirty="0" smtClean="0"/>
              <a:t> </a:t>
            </a:r>
            <a:r>
              <a:rPr lang="fr-FR" dirty="0" err="1" smtClean="0"/>
              <a:t>limiters</a:t>
            </a:r>
            <a:r>
              <a:rPr lang="fr-FR" dirty="0" smtClean="0"/>
              <a:t> but not on divertor</a:t>
            </a:r>
            <a:endParaRPr lang="en-GB" dirty="0"/>
          </a:p>
        </p:txBody>
      </p:sp>
      <p:sp>
        <p:nvSpPr>
          <p:cNvPr id="5" name="ZoneTexte 4"/>
          <p:cNvSpPr txBox="1"/>
          <p:nvPr/>
        </p:nvSpPr>
        <p:spPr>
          <a:xfrm>
            <a:off x="7530353" y="6087035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err="1" smtClean="0"/>
              <a:t>From</a:t>
            </a:r>
            <a:r>
              <a:rPr lang="fr-FR" sz="1800" dirty="0" smtClean="0"/>
              <a:t> </a:t>
            </a:r>
            <a:r>
              <a:rPr lang="fr-FR" sz="1800" dirty="0" err="1" smtClean="0"/>
              <a:t>L.Colas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24118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21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502024" y="4111159"/>
            <a:ext cx="8489575" cy="1309076"/>
          </a:xfrm>
        </p:spPr>
        <p:txBody>
          <a:bodyPr/>
          <a:lstStyle/>
          <a:p>
            <a:r>
              <a:rPr lang="fr-FR" sz="2800" dirty="0" smtClean="0"/>
              <a:t>IC and LH</a:t>
            </a:r>
          </a:p>
          <a:p>
            <a:endParaRPr lang="fr-FR" sz="2800" dirty="0"/>
          </a:p>
          <a:p>
            <a:r>
              <a:rPr lang="fr-FR" sz="2000" dirty="0" smtClean="0"/>
              <a:t>Status: </a:t>
            </a:r>
            <a:r>
              <a:rPr lang="fr-FR" sz="2000" dirty="0" err="1" smtClean="0"/>
              <a:t>from</a:t>
            </a:r>
            <a:r>
              <a:rPr lang="fr-FR" sz="2000" dirty="0" smtClean="0"/>
              <a:t> « </a:t>
            </a:r>
            <a:r>
              <a:rPr lang="fr-FR" sz="2000" dirty="0" err="1" smtClean="0"/>
              <a:t>it’s</a:t>
            </a:r>
            <a:r>
              <a:rPr lang="fr-FR" sz="2000" dirty="0" smtClean="0"/>
              <a:t> </a:t>
            </a:r>
            <a:r>
              <a:rPr lang="fr-FR" sz="2000" dirty="0" err="1" smtClean="0"/>
              <a:t>complicated</a:t>
            </a:r>
            <a:r>
              <a:rPr lang="fr-FR" sz="2000" dirty="0" smtClean="0"/>
              <a:t> » to « </a:t>
            </a:r>
            <a:r>
              <a:rPr lang="en-GB" sz="2000" dirty="0" smtClean="0"/>
              <a:t>it's </a:t>
            </a:r>
            <a:r>
              <a:rPr lang="en-GB" sz="2000" dirty="0"/>
              <a:t>getting better and </a:t>
            </a:r>
            <a:r>
              <a:rPr lang="en-GB" sz="2000" dirty="0" smtClean="0"/>
              <a:t>better</a:t>
            </a:r>
            <a:r>
              <a:rPr lang="fr-FR" sz="2000" dirty="0" smtClean="0"/>
              <a:t> »</a:t>
            </a:r>
            <a:endParaRPr lang="en-GB" sz="200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78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5140" y="1769237"/>
            <a:ext cx="7972213" cy="478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5140" y="1769237"/>
            <a:ext cx="7972213" cy="478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7440" y="199577"/>
            <a:ext cx="7569199" cy="372396"/>
          </a:xfrm>
        </p:spPr>
        <p:txBody>
          <a:bodyPr/>
          <a:lstStyle/>
          <a:p>
            <a:r>
              <a:rPr lang="fr-FR" dirty="0" err="1" smtClean="0"/>
              <a:t>Effect</a:t>
            </a:r>
            <a:r>
              <a:rPr lang="fr-FR" dirty="0" smtClean="0"/>
              <a:t> of LH on IC </a:t>
            </a:r>
            <a:r>
              <a:rPr lang="fr-FR" dirty="0" err="1" smtClean="0"/>
              <a:t>Coupling</a:t>
            </a:r>
            <a:r>
              <a:rPr lang="fr-FR" dirty="0" smtClean="0"/>
              <a:t> </a:t>
            </a:r>
            <a:r>
              <a:rPr lang="fr-FR" dirty="0" err="1" smtClean="0"/>
              <a:t>Resistance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22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Espace réservé du contenu 13"/>
          <p:cNvSpPr txBox="1">
            <a:spLocks/>
          </p:cNvSpPr>
          <p:nvPr/>
        </p:nvSpPr>
        <p:spPr>
          <a:xfrm>
            <a:off x="485140" y="935310"/>
            <a:ext cx="8128424" cy="1667854"/>
          </a:xfrm>
          <a:prstGeom prst="rect">
            <a:avLst/>
          </a:prstGeom>
        </p:spPr>
        <p:txBody>
          <a:bodyPr/>
          <a:lstStyle>
            <a:lvl1pPr marL="239481" indent="-239481" algn="l" defTabSz="957925" rtl="0" eaLnBrk="1" latinLnBrk="0" hangingPunct="1">
              <a:lnSpc>
                <a:spcPct val="90000"/>
              </a:lnSpc>
              <a:spcBef>
                <a:spcPts val="1048"/>
              </a:spcBef>
              <a:buClr>
                <a:srgbClr val="548235"/>
              </a:buClr>
              <a:buSzPct val="80000"/>
              <a:buFont typeface="Wingdings 3" panose="05040102010807070707" pitchFamily="18" charset="2"/>
              <a:buChar char=""/>
              <a:defRPr sz="1800" b="1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18444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97407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76370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155332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634295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220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1183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LH power increases the </a:t>
            </a:r>
            <a:r>
              <a:rPr lang="en-GB" dirty="0" err="1"/>
              <a:t>Rc</a:t>
            </a:r>
            <a:r>
              <a:rPr lang="en-GB" dirty="0"/>
              <a:t> average by </a:t>
            </a:r>
            <a:r>
              <a:rPr lang="en-GB" dirty="0" smtClean="0"/>
              <a:t>~0.25 </a:t>
            </a:r>
            <a:r>
              <a:rPr lang="en-GB" dirty="0"/>
              <a:t>ohm</a:t>
            </a:r>
          </a:p>
          <a:p>
            <a:pPr lvl="1"/>
            <a:r>
              <a:rPr lang="en-GB" dirty="0"/>
              <a:t>But </a:t>
            </a:r>
            <a:r>
              <a:rPr lang="en-GB" dirty="0" smtClean="0"/>
              <a:t>important dispersion: </a:t>
            </a:r>
            <a:r>
              <a:rPr lang="en-GB" dirty="0"/>
              <a:t>sometime opposite </a:t>
            </a:r>
            <a:r>
              <a:rPr lang="en-GB" dirty="0" smtClean="0"/>
              <a:t>effects measured</a:t>
            </a:r>
            <a:endParaRPr lang="en-GB" dirty="0"/>
          </a:p>
          <a:p>
            <a:pPr lvl="1"/>
            <a:r>
              <a:rPr lang="en-GB" dirty="0" smtClean="0"/>
              <a:t>Database </a:t>
            </a:r>
            <a:r>
              <a:rPr lang="en-GB" dirty="0"/>
              <a:t>biased: few shot with LH and </a:t>
            </a:r>
            <a:r>
              <a:rPr lang="en-GB" dirty="0" smtClean="0"/>
              <a:t>Q2</a:t>
            </a:r>
            <a:endParaRPr lang="en-GB" dirty="0"/>
          </a:p>
        </p:txBody>
      </p:sp>
      <p:cxnSp>
        <p:nvCxnSpPr>
          <p:cNvPr id="5" name="Connecteur droit avec flèche 4"/>
          <p:cNvCxnSpPr/>
          <p:nvPr/>
        </p:nvCxnSpPr>
        <p:spPr>
          <a:xfrm flipV="1">
            <a:off x="2922514" y="4160901"/>
            <a:ext cx="0" cy="536605"/>
          </a:xfrm>
          <a:prstGeom prst="straightConnector1">
            <a:avLst/>
          </a:prstGeom>
          <a:ln w="57150">
            <a:solidFill>
              <a:srgbClr val="543D2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7413831" y="4607859"/>
            <a:ext cx="8965" cy="446958"/>
          </a:xfrm>
          <a:prstGeom prst="straightConnector1">
            <a:avLst/>
          </a:prstGeom>
          <a:ln w="57150">
            <a:solidFill>
              <a:srgbClr val="543D2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V="1">
            <a:off x="5150007" y="4697506"/>
            <a:ext cx="8965" cy="357311"/>
          </a:xfrm>
          <a:prstGeom prst="straightConnector1">
            <a:avLst/>
          </a:prstGeom>
          <a:ln w="57150">
            <a:solidFill>
              <a:srgbClr val="543D2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41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7441" y="64156"/>
            <a:ext cx="7767618" cy="643239"/>
          </a:xfrm>
        </p:spPr>
        <p:txBody>
          <a:bodyPr/>
          <a:lstStyle/>
          <a:p>
            <a:r>
              <a:rPr lang="fr-FR" dirty="0" smtClean="0"/>
              <a:t>Copper </a:t>
            </a:r>
            <a:r>
              <a:rPr lang="fr-FR" dirty="0" err="1" smtClean="0"/>
              <a:t>Impurities</a:t>
            </a:r>
            <a:r>
              <a:rPr lang="fr-FR" dirty="0" smtClean="0"/>
              <a:t> (</a:t>
            </a:r>
            <a:r>
              <a:rPr lang="fr-FR" dirty="0" err="1" smtClean="0"/>
              <a:t>only</a:t>
            </a:r>
            <a:r>
              <a:rPr lang="fr-FR" dirty="0" smtClean="0"/>
              <a:t>?)</a:t>
            </a:r>
            <a:br>
              <a:rPr lang="fr-FR" dirty="0" smtClean="0"/>
            </a:br>
            <a:r>
              <a:rPr lang="fr-FR" dirty="0" err="1" smtClean="0"/>
              <a:t>currently</a:t>
            </a:r>
            <a:r>
              <a:rPr lang="fr-FR" dirty="0" smtClean="0"/>
              <a:t> </a:t>
            </a:r>
            <a:r>
              <a:rPr lang="fr-FR" dirty="0" err="1" smtClean="0"/>
              <a:t>limiting</a:t>
            </a:r>
            <a:r>
              <a:rPr lang="fr-FR" dirty="0" smtClean="0"/>
              <a:t> the High Confinement Scenario 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23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660824" y="1067646"/>
            <a:ext cx="8876015" cy="392551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122" name="Picture 2" descr="C:\Users\JH218595\Documents\WEST_C4\shot_figures\WEST_IC_55202_gene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4" y="788894"/>
            <a:ext cx="4325377" cy="601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JH218595\Documents\WEST_C4\shot_figures\WEST_IC_55202_general_zo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153" y="788893"/>
            <a:ext cx="4325377" cy="601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009749" y="887505"/>
            <a:ext cx="251032" cy="5549153"/>
          </a:xfrm>
          <a:prstGeom prst="rect">
            <a:avLst/>
          </a:prstGeom>
          <a:solidFill>
            <a:schemeClr val="tx1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260781" y="3388658"/>
            <a:ext cx="381569" cy="0"/>
          </a:xfrm>
          <a:prstGeom prst="straightConnector1">
            <a:avLst/>
          </a:prstGeom>
          <a:ln w="38100">
            <a:solidFill>
              <a:srgbClr val="543D2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7189694" y="887505"/>
            <a:ext cx="0" cy="5549153"/>
          </a:xfrm>
          <a:prstGeom prst="line">
            <a:avLst/>
          </a:prstGeom>
          <a:ln>
            <a:solidFill>
              <a:srgbClr val="543D2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7368988" y="887505"/>
            <a:ext cx="0" cy="5549153"/>
          </a:xfrm>
          <a:prstGeom prst="line">
            <a:avLst/>
          </a:prstGeom>
          <a:ln>
            <a:solidFill>
              <a:srgbClr val="543D2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5190565" y="4455459"/>
            <a:ext cx="3729317" cy="0"/>
          </a:xfrm>
          <a:prstGeom prst="line">
            <a:avLst/>
          </a:prstGeom>
          <a:ln>
            <a:solidFill>
              <a:srgbClr val="543D2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7449671" y="887504"/>
            <a:ext cx="0" cy="5549153"/>
          </a:xfrm>
          <a:prstGeom prst="line">
            <a:avLst/>
          </a:prstGeom>
          <a:ln>
            <a:solidFill>
              <a:srgbClr val="543D2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501142" y="3133619"/>
            <a:ext cx="1508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 smtClean="0"/>
              <a:t>61% of IC </a:t>
            </a:r>
            <a:r>
              <a:rPr lang="fr-FR" sz="1200" dirty="0" err="1" smtClean="0"/>
              <a:t>radiated</a:t>
            </a:r>
            <a:endParaRPr lang="en-GB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311574" y="2729769"/>
            <a:ext cx="846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smtClean="0"/>
              <a:t>49% of LH </a:t>
            </a:r>
            <a:br>
              <a:rPr lang="fr-FR" sz="1200" dirty="0" smtClean="0"/>
            </a:br>
            <a:r>
              <a:rPr lang="fr-FR" sz="1200" dirty="0" err="1" smtClean="0"/>
              <a:t>radiated</a:t>
            </a:r>
            <a:endParaRPr lang="en-GB" sz="1200" dirty="0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2070847" y="2926993"/>
            <a:ext cx="555812" cy="67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3731949" y="2850777"/>
            <a:ext cx="277800" cy="2828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2893064" y="5240324"/>
            <a:ext cx="1508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 smtClean="0"/>
              <a:t>2.2 MW IC</a:t>
            </a:r>
            <a:endParaRPr lang="en-GB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2752174" y="4693478"/>
            <a:ext cx="1508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 smtClean="0"/>
              <a:t>4.2MW LH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54195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24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845677" y="4801464"/>
            <a:ext cx="4542111" cy="443198"/>
          </a:xfrm>
        </p:spPr>
        <p:txBody>
          <a:bodyPr/>
          <a:lstStyle/>
          <a:p>
            <a:r>
              <a:rPr lang="fr-FR" sz="3200" dirty="0" smtClean="0"/>
              <a:t>(</a:t>
            </a:r>
            <a:r>
              <a:rPr lang="fr-FR" sz="3200" dirty="0" err="1" smtClean="0"/>
              <a:t>Preliminary</a:t>
            </a:r>
            <a:r>
              <a:rPr lang="fr-FR" sz="3200" dirty="0" smtClean="0"/>
              <a:t>) </a:t>
            </a:r>
            <a:r>
              <a:rPr lang="fr-FR" sz="3200" dirty="0" err="1" smtClean="0"/>
              <a:t>Summary</a:t>
            </a:r>
            <a:endParaRPr lang="en-GB" sz="32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16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107441" y="60758"/>
            <a:ext cx="7722794" cy="650036"/>
          </a:xfrm>
        </p:spPr>
        <p:txBody>
          <a:bodyPr/>
          <a:lstStyle/>
          <a:p>
            <a:r>
              <a:rPr lang="en-US" dirty="0" smtClean="0"/>
              <a:t>Status of the ICRH System during C4</a:t>
            </a:r>
            <a:br>
              <a:rPr lang="en-US" dirty="0" smtClean="0"/>
            </a:br>
            <a:r>
              <a:rPr lang="en-US" dirty="0" smtClean="0"/>
              <a:t>(preliminary) summary</a:t>
            </a:r>
            <a:endParaRPr lang="en-US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en-US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25</a:t>
            </a:fld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368379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All 3 ICRH antennas available on plasma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IC power alone on specific scenarios :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4.2 MW peak achieved on USN plasma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Coupling different in 500kA USN vs LSN. Investigations ongoing.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H-mode scenario: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Low density and coupling resistance, meaning ~1 MW/ant </a:t>
            </a:r>
          </a:p>
          <a:p>
            <a:pPr lvl="1">
              <a:lnSpc>
                <a:spcPct val="150000"/>
              </a:lnSpc>
            </a:pPr>
            <a:r>
              <a:rPr lang="en-US" b="0" dirty="0" smtClean="0"/>
              <a:t>Max so far: 2.2 MW IC with 2 antennas in // with 4.2 MW LH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Toroidal phase control progress, but still work to do to make it reliable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3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WEST C4 Statistics (preliminary)</a:t>
            </a:r>
            <a:endParaRPr lang="en-US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en-US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3</a:t>
            </a:fld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62560" y="914401"/>
            <a:ext cx="8727440" cy="2283407"/>
          </a:xfrm>
        </p:spPr>
        <p:txBody>
          <a:bodyPr/>
          <a:lstStyle/>
          <a:p>
            <a:r>
              <a:rPr lang="en-US" dirty="0" smtClean="0"/>
              <a:t>Main C4 Results (so far)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RF plant reliable due to good maintenance during shutdown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All </a:t>
            </a:r>
            <a:r>
              <a:rPr lang="en-US" dirty="0"/>
              <a:t>three antennas operational simultaneously on </a:t>
            </a:r>
            <a:r>
              <a:rPr lang="en-US" dirty="0" smtClean="0"/>
              <a:t>plasma </a:t>
            </a:r>
            <a:br>
              <a:rPr lang="en-US" dirty="0" smtClean="0"/>
            </a:br>
            <a:r>
              <a:rPr lang="en-US" dirty="0"/>
              <a:t>few times 3 MW/few seconds, </a:t>
            </a:r>
            <a:r>
              <a:rPr lang="en-US" dirty="0" smtClean="0"/>
              <a:t>4.2 </a:t>
            </a:r>
            <a:r>
              <a:rPr lang="en-US" dirty="0"/>
              <a:t>MW peak.</a:t>
            </a:r>
          </a:p>
          <a:p>
            <a:pPr marL="0" indent="0">
              <a:buNone/>
            </a:pPr>
            <a:endParaRPr lang="en-US" dirty="0"/>
          </a:p>
          <a:p>
            <a:pPr marL="478963" lvl="1" indent="0">
              <a:buNone/>
            </a:pPr>
            <a:r>
              <a:rPr lang="en-US" dirty="0">
                <a:sym typeface="Wingdings" panose="05000000000000000000" pitchFamily="2" charset="2"/>
              </a:rPr>
              <a:t/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/>
          </a:p>
        </p:txBody>
      </p:sp>
      <p:pic>
        <p:nvPicPr>
          <p:cNvPr id="1026" name="Picture 2" descr="C:\Users\JH218595\Documents\WEST_C4\shot_figures\WEST_IC_5522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205" y="3422030"/>
            <a:ext cx="4582795" cy="299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H218595\Documents\WEST_C4\shot_figures\WEST_IC_550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87" y="3352800"/>
            <a:ext cx="4287773" cy="321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46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H218595\Documents\WEST_C4\shot_figures\WEST_IC_5520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046"/>
          <a:stretch/>
        </p:blipFill>
        <p:spPr bwMode="auto">
          <a:xfrm>
            <a:off x="0" y="3027185"/>
            <a:ext cx="9144000" cy="346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WEST C4 Statistics (preliminary)</a:t>
            </a:r>
            <a:endParaRPr lang="en-US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en-US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4</a:t>
            </a:fld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62560" y="914401"/>
            <a:ext cx="8727440" cy="2652739"/>
          </a:xfrm>
        </p:spPr>
        <p:txBody>
          <a:bodyPr/>
          <a:lstStyle/>
          <a:p>
            <a:r>
              <a:rPr lang="en-US" dirty="0" smtClean="0"/>
              <a:t>Main C4 </a:t>
            </a:r>
            <a:r>
              <a:rPr lang="en-US" dirty="0"/>
              <a:t>Results (so far</a:t>
            </a:r>
            <a:r>
              <a:rPr lang="en-US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RF plant reliable due to good maintenance during shutdown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All </a:t>
            </a:r>
            <a:r>
              <a:rPr lang="en-US" dirty="0"/>
              <a:t>three antennas operational simultaneously on </a:t>
            </a:r>
            <a:r>
              <a:rPr lang="en-US" dirty="0" smtClean="0"/>
              <a:t>plasma </a:t>
            </a:r>
            <a:br>
              <a:rPr lang="en-US" dirty="0" smtClean="0"/>
            </a:br>
            <a:r>
              <a:rPr lang="en-US" dirty="0" smtClean="0"/>
              <a:t>few times 3 MW/few seconds, 4.2 MW peak.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Up to 2.4 MW (2 antennas) in // with LH (but impurity problem limits duration)</a:t>
            </a:r>
          </a:p>
          <a:p>
            <a:pPr marL="0" indent="0">
              <a:buNone/>
            </a:pPr>
            <a:endParaRPr lang="en-US" dirty="0"/>
          </a:p>
          <a:p>
            <a:pPr marL="478963" lvl="1" indent="0">
              <a:buNone/>
            </a:pPr>
            <a:r>
              <a:rPr lang="en-US" dirty="0">
                <a:sym typeface="Wingdings" panose="05000000000000000000" pitchFamily="2" charset="2"/>
              </a:rPr>
              <a:t/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27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H218595\Documents\WEST_C4\shot_figures\WEST_IC_54719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5"/>
          <a:stretch/>
        </p:blipFill>
        <p:spPr bwMode="auto">
          <a:xfrm>
            <a:off x="894080" y="2885440"/>
            <a:ext cx="6688768" cy="367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WEST C4 Statistics (preliminary)</a:t>
            </a:r>
            <a:endParaRPr lang="en-US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en-US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5</a:t>
            </a:fld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62560" y="914400"/>
            <a:ext cx="7630160" cy="3022071"/>
          </a:xfrm>
        </p:spPr>
        <p:txBody>
          <a:bodyPr/>
          <a:lstStyle/>
          <a:p>
            <a:r>
              <a:rPr lang="en-US" dirty="0" smtClean="0"/>
              <a:t>Main C4 </a:t>
            </a:r>
            <a:r>
              <a:rPr lang="en-US" dirty="0"/>
              <a:t>Results (so far</a:t>
            </a:r>
            <a:r>
              <a:rPr lang="en-US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RF plant reliable due to good maintenance during shutdown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All </a:t>
            </a:r>
            <a:r>
              <a:rPr lang="en-US" dirty="0"/>
              <a:t>three antennas operational simultaneously on </a:t>
            </a:r>
            <a:r>
              <a:rPr lang="en-US" dirty="0" smtClean="0"/>
              <a:t>plasma </a:t>
            </a:r>
            <a:br>
              <a:rPr lang="en-US" dirty="0" smtClean="0"/>
            </a:br>
            <a:r>
              <a:rPr lang="en-US" dirty="0"/>
              <a:t>few times 3 MW/few seconds, 4.2 MW peak.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Up to 2.4 MW (2 antennas) in // with LH (but impurity </a:t>
            </a:r>
            <a:r>
              <a:rPr lang="en-US" dirty="0"/>
              <a:t>problem limits duration)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Load resilience confirmed</a:t>
            </a:r>
          </a:p>
          <a:p>
            <a:endParaRPr lang="en-US" dirty="0"/>
          </a:p>
          <a:p>
            <a:pPr marL="478963" lvl="1" indent="0">
              <a:buNone/>
            </a:pPr>
            <a:r>
              <a:rPr lang="en-US" dirty="0">
                <a:sym typeface="Wingdings" panose="05000000000000000000" pitchFamily="2" charset="2"/>
              </a:rPr>
              <a:t/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5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WEST C4 Statistics (preliminary)</a:t>
            </a:r>
            <a:endParaRPr lang="en-US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en-US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6</a:t>
            </a:fld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62560" y="914400"/>
            <a:ext cx="7630160" cy="6253725"/>
          </a:xfrm>
        </p:spPr>
        <p:txBody>
          <a:bodyPr/>
          <a:lstStyle/>
          <a:p>
            <a:r>
              <a:rPr lang="en-US" dirty="0" smtClean="0"/>
              <a:t>Main C4 Results (so far)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RF plant reliable due to good maintenance during shutdown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All </a:t>
            </a:r>
            <a:r>
              <a:rPr lang="en-US" dirty="0"/>
              <a:t>three antennas operational simultaneously on </a:t>
            </a:r>
            <a:r>
              <a:rPr lang="en-US" dirty="0" smtClean="0"/>
              <a:t>plasma </a:t>
            </a:r>
            <a:br>
              <a:rPr lang="en-US" dirty="0" smtClean="0"/>
            </a:br>
            <a:r>
              <a:rPr lang="en-US" dirty="0"/>
              <a:t>few times 3 MW/few seconds, 4.2 MW peak.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Up to 2.4 MW (2 antennas) in // with LH (but impurity </a:t>
            </a:r>
            <a:r>
              <a:rPr lang="en-US" dirty="0"/>
              <a:t>problem limits duration)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Load resilience confirmed</a:t>
            </a:r>
          </a:p>
          <a:p>
            <a:endParaRPr lang="en-US" dirty="0"/>
          </a:p>
          <a:p>
            <a:r>
              <a:rPr lang="en-US" dirty="0" smtClean="0"/>
              <a:t>Incidents: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Regular maintenance performed on </a:t>
            </a:r>
            <a:r>
              <a:rPr lang="en-US" dirty="0" smtClean="0">
                <a:sym typeface="Wingdings" panose="05000000000000000000" pitchFamily="2" charset="2"/>
              </a:rPr>
              <a:t>plant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Delay on Q4 startup due to cabling defects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Few </a:t>
            </a:r>
            <a:r>
              <a:rPr lang="en-US" dirty="0">
                <a:sym typeface="Wingdings" panose="05000000000000000000" pitchFamily="2" charset="2"/>
              </a:rPr>
              <a:t>problems with the hydraulic system (cylinders, position encoder)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 All solved during maintenance 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/>
              <a:t>One voltage probe out of order on Q1 (cable?)</a:t>
            </a:r>
            <a:br>
              <a:rPr lang="en-US" dirty="0" smtClean="0"/>
            </a:br>
            <a:r>
              <a:rPr lang="en-US" b="1" dirty="0" smtClean="0">
                <a:sym typeface="Wingdings" panose="05000000000000000000" pitchFamily="2" charset="2"/>
              </a:rPr>
              <a:t>Investigations during S4</a:t>
            </a:r>
            <a:r>
              <a:rPr lang="en-US" dirty="0" smtClean="0">
                <a:sym typeface="Wingdings" panose="05000000000000000000" pitchFamily="2" charset="2"/>
              </a:rPr>
              <a:t/>
            </a:r>
            <a:br>
              <a:rPr lang="en-US" dirty="0" smtClean="0">
                <a:sym typeface="Wingdings" panose="05000000000000000000" pitchFamily="2" charset="2"/>
              </a:rPr>
            </a:br>
            <a:endParaRPr lang="en-US" dirty="0" smtClean="0"/>
          </a:p>
          <a:p>
            <a:pPr lvl="1"/>
            <a:r>
              <a:rPr lang="en-US" dirty="0" smtClean="0"/>
              <a:t>One capacitor of Q2 can’t move since its </a:t>
            </a:r>
            <a:r>
              <a:rPr lang="en-US" dirty="0" err="1" smtClean="0"/>
              <a:t>servopack</a:t>
            </a:r>
            <a:r>
              <a:rPr lang="en-US" dirty="0" smtClean="0"/>
              <a:t> is out of order. Obsolete component, bought online second hand.</a:t>
            </a:r>
            <a:br>
              <a:rPr lang="en-US" dirty="0" smtClean="0"/>
            </a:br>
            <a:r>
              <a:rPr lang="en-US" b="1" dirty="0" smtClean="0">
                <a:sym typeface="Wingdings" panose="05000000000000000000" pitchFamily="2" charset="2"/>
              </a:rPr>
              <a:t> Full update of the servomotors and control systems during S4</a:t>
            </a:r>
          </a:p>
          <a:p>
            <a:pPr marL="478963" lvl="1" indent="0">
              <a:buNone/>
            </a:pPr>
            <a:r>
              <a:rPr lang="en-US" dirty="0">
                <a:sym typeface="Wingdings" panose="05000000000000000000" pitchFamily="2" charset="2"/>
              </a:rPr>
              <a:t/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4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58762" y="2947036"/>
            <a:ext cx="5740396" cy="344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6685" y="2997518"/>
            <a:ext cx="4457698" cy="334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107440" y="64156"/>
            <a:ext cx="7894319" cy="643239"/>
          </a:xfrm>
        </p:spPr>
        <p:txBody>
          <a:bodyPr/>
          <a:lstStyle/>
          <a:p>
            <a:r>
              <a:rPr lang="fr-FR" dirty="0" smtClean="0"/>
              <a:t>ICRF </a:t>
            </a:r>
            <a:r>
              <a:rPr lang="fr-FR" dirty="0" err="1" smtClean="0"/>
              <a:t>Coupling</a:t>
            </a:r>
            <a:r>
              <a:rPr lang="fr-FR" dirty="0" smtClean="0"/>
              <a:t> </a:t>
            </a:r>
            <a:r>
              <a:rPr lang="fr-FR" dirty="0" err="1" smtClean="0"/>
              <a:t>during</a:t>
            </a:r>
            <a:r>
              <a:rPr lang="fr-FR" dirty="0" smtClean="0"/>
              <a:t> C4 (</a:t>
            </a:r>
            <a:r>
              <a:rPr lang="fr-FR" dirty="0" err="1" smtClean="0"/>
              <a:t>preliminary</a:t>
            </a:r>
            <a:r>
              <a:rPr lang="fr-FR" dirty="0" smtClean="0"/>
              <a:t>)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7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660824" y="894081"/>
            <a:ext cx="7886700" cy="1698632"/>
          </a:xfrm>
        </p:spPr>
        <p:txBody>
          <a:bodyPr/>
          <a:lstStyle/>
          <a:p>
            <a:r>
              <a:rPr lang="fr-FR" dirty="0" err="1" smtClean="0"/>
              <a:t>Average</a:t>
            </a:r>
            <a:r>
              <a:rPr lang="fr-FR" dirty="0" smtClean="0"/>
              <a:t> </a:t>
            </a:r>
            <a:r>
              <a:rPr lang="fr-FR" dirty="0" err="1" smtClean="0"/>
              <a:t>coupling</a:t>
            </a:r>
            <a:r>
              <a:rPr lang="fr-FR" dirty="0" smtClean="0"/>
              <a:t> </a:t>
            </a:r>
            <a:r>
              <a:rPr lang="fr-FR" dirty="0" err="1" smtClean="0"/>
              <a:t>resistance</a:t>
            </a:r>
            <a:r>
              <a:rPr lang="fr-FR" dirty="0" smtClean="0"/>
              <a:t> for WEST C4 </a:t>
            </a:r>
            <a:r>
              <a:rPr lang="fr-FR" dirty="0" err="1" smtClean="0"/>
              <a:t>is</a:t>
            </a:r>
            <a:endParaRPr lang="fr-FR" dirty="0" smtClean="0"/>
          </a:p>
          <a:p>
            <a:pPr lvl="1"/>
            <a:r>
              <a:rPr lang="fr-FR" dirty="0" err="1" smtClean="0"/>
              <a:t>between</a:t>
            </a:r>
            <a:r>
              <a:rPr lang="fr-FR" dirty="0" smtClean="0"/>
              <a:t> 0.8 -1.0 </a:t>
            </a:r>
            <a:r>
              <a:rPr lang="el-GR" dirty="0" smtClean="0"/>
              <a:t>Ω</a:t>
            </a:r>
            <a:r>
              <a:rPr lang="fr-FR" dirty="0" smtClean="0"/>
              <a:t> for Q1 and Q4</a:t>
            </a:r>
          </a:p>
          <a:p>
            <a:pPr lvl="1"/>
            <a:r>
              <a:rPr lang="fr-FR" dirty="0" err="1" smtClean="0"/>
              <a:t>Closer</a:t>
            </a:r>
            <a:r>
              <a:rPr lang="fr-FR" dirty="0" smtClean="0"/>
              <a:t> to 0.6 for Q2</a:t>
            </a:r>
          </a:p>
          <a:p>
            <a:pPr lvl="1"/>
            <a:endParaRPr lang="fr-FR" dirty="0" smtClean="0"/>
          </a:p>
          <a:p>
            <a:r>
              <a:rPr lang="fr-FR" dirty="0" err="1" smtClean="0"/>
              <a:t>Clear</a:t>
            </a:r>
            <a:r>
              <a:rPr lang="fr-FR" dirty="0" smtClean="0"/>
              <a:t> </a:t>
            </a:r>
            <a:r>
              <a:rPr lang="fr-FR" dirty="0" err="1" smtClean="0"/>
              <a:t>difference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LSN and USN plasmas </a:t>
            </a:r>
            <a:br>
              <a:rPr lang="fr-FR" dirty="0" smtClean="0"/>
            </a:br>
            <a:r>
              <a:rPr lang="fr-FR" dirty="0" smtClean="0"/>
              <a:t>for all </a:t>
            </a:r>
            <a:r>
              <a:rPr lang="fr-FR" dirty="0" err="1" smtClean="0"/>
              <a:t>antennas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380480" y="853440"/>
            <a:ext cx="2621280" cy="833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Still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clear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difference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with</a:t>
            </a:r>
            <a:r>
              <a:rPr lang="fr-FR" dirty="0" smtClean="0">
                <a:solidFill>
                  <a:schemeClr val="tx1"/>
                </a:solidFill>
              </a:rPr>
              <a:t> Q2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80480" y="1961516"/>
            <a:ext cx="2621280" cy="833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Plasma control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6685" y="2997518"/>
            <a:ext cx="4457698" cy="334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00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7441" y="64156"/>
            <a:ext cx="7238700" cy="643239"/>
          </a:xfrm>
        </p:spPr>
        <p:txBody>
          <a:bodyPr/>
          <a:lstStyle/>
          <a:p>
            <a:r>
              <a:rPr lang="en-US" dirty="0" smtClean="0"/>
              <a:t>Higher Coupling found in USN </a:t>
            </a:r>
            <a:br>
              <a:rPr lang="en-US" dirty="0" smtClean="0"/>
            </a:br>
            <a:r>
              <a:rPr lang="en-US" dirty="0" smtClean="0"/>
              <a:t>Uncertainties on plasma frontier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en-US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8</a:t>
            </a:fld>
            <a:endParaRPr lang="en-US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681144" y="858251"/>
            <a:ext cx="7886700" cy="1175412"/>
          </a:xfrm>
        </p:spPr>
        <p:txBody>
          <a:bodyPr/>
          <a:lstStyle/>
          <a:p>
            <a:r>
              <a:rPr lang="en-US" dirty="0" smtClean="0"/>
              <a:t>Comparison btw VACTH and EQUINOX equilibrium (500kA/3.6T plasmas)  </a:t>
            </a:r>
          </a:p>
          <a:p>
            <a:pPr lvl="1"/>
            <a:r>
              <a:rPr lang="en-US" dirty="0" smtClean="0"/>
              <a:t>In USN, difference on </a:t>
            </a:r>
            <a:r>
              <a:rPr lang="en-US" dirty="0" err="1" smtClean="0"/>
              <a:t>Rext</a:t>
            </a:r>
            <a:r>
              <a:rPr lang="en-US" dirty="0" smtClean="0"/>
              <a:t> is of the order of 15mm</a:t>
            </a:r>
          </a:p>
          <a:p>
            <a:pPr lvl="1"/>
            <a:r>
              <a:rPr lang="en-US" dirty="0" smtClean="0"/>
              <a:t>In LSN, difference on </a:t>
            </a:r>
            <a:r>
              <a:rPr lang="en-US" dirty="0" err="1" smtClean="0"/>
              <a:t>Rext</a:t>
            </a:r>
            <a:r>
              <a:rPr lang="en-US" dirty="0" smtClean="0"/>
              <a:t> can reach 40 to 60 mm… 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Would explain coupling difference measured btw LSN and USN?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0" y="6378448"/>
            <a:ext cx="7924376" cy="295171"/>
          </a:xfrm>
        </p:spPr>
        <p:txBody>
          <a:bodyPr/>
          <a:lstStyle/>
          <a:p>
            <a:r>
              <a:rPr lang="en-US" sz="1200" dirty="0" smtClean="0"/>
              <a:t>From N. FEDORCZAK and </a:t>
            </a:r>
            <a:r>
              <a:rPr lang="fr-FR" sz="1200" dirty="0" smtClean="0"/>
              <a:t>Jorge MORALES</a:t>
            </a:r>
            <a:endParaRPr lang="en-US" sz="1200" dirty="0"/>
          </a:p>
        </p:txBody>
      </p:sp>
      <p:pic>
        <p:nvPicPr>
          <p:cNvPr id="8194" name="Imag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2085975"/>
            <a:ext cx="6553200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contenu 3"/>
          <p:cNvSpPr txBox="1">
            <a:spLocks/>
          </p:cNvSpPr>
          <p:nvPr/>
        </p:nvSpPr>
        <p:spPr>
          <a:xfrm>
            <a:off x="681144" y="5968731"/>
            <a:ext cx="7886700" cy="405970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 marL="239481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SzPct val="80000"/>
              <a:buFont typeface="Wingdings 3" panose="05040102010807070707" pitchFamily="18" charset="2"/>
              <a:buChar char=""/>
              <a:defRPr sz="1800" b="1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18444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97407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76370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155332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634295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220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1183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Conclusion: </a:t>
            </a:r>
            <a:r>
              <a:rPr lang="en-US" b="0" dirty="0" smtClean="0"/>
              <a:t>probably margin for coupling improvements in C5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6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H218595\Documents\WEST_C4\shot_figures\WEST_IC_54903_vs_54902_Rext_Dc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780" y="3894409"/>
            <a:ext cx="3951812" cy="296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JH218595\Documents\WEST_C4\shot_figures\WEST_IC_54902_Dc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96"/>
          <a:stretch/>
        </p:blipFill>
        <p:spPr bwMode="auto">
          <a:xfrm>
            <a:off x="0" y="793186"/>
            <a:ext cx="4715560" cy="301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JH218595\Documents\WEST_C4\shot_figures\WEST_IC_54903_Dco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3609"/>
          <a:stretch/>
        </p:blipFill>
        <p:spPr bwMode="auto">
          <a:xfrm>
            <a:off x="4491772" y="793186"/>
            <a:ext cx="4461725" cy="301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7440" y="-71266"/>
            <a:ext cx="7911053" cy="914082"/>
          </a:xfrm>
        </p:spPr>
        <p:txBody>
          <a:bodyPr/>
          <a:lstStyle/>
          <a:p>
            <a:r>
              <a:rPr lang="en-US" dirty="0"/>
              <a:t>Higher Coupling found in </a:t>
            </a:r>
            <a:r>
              <a:rPr lang="en-US" dirty="0" smtClean="0"/>
              <a:t>USN</a:t>
            </a:r>
            <a:br>
              <a:rPr lang="en-US" dirty="0" smtClean="0"/>
            </a:br>
            <a:r>
              <a:rPr lang="en-US" dirty="0" smtClean="0"/>
              <a:t>Distance to cut-off density is lower in USN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9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660825" y="726977"/>
            <a:ext cx="7924376" cy="378270"/>
          </a:xfrm>
        </p:spPr>
        <p:txBody>
          <a:bodyPr/>
          <a:lstStyle/>
          <a:p>
            <a:r>
              <a:rPr lang="fr-FR" dirty="0"/>
              <a:t># 54902 (USN) vs </a:t>
            </a:r>
            <a:r>
              <a:rPr lang="fr-FR" dirty="0" smtClean="0"/>
              <a:t>54903 (LSN): 500 kA, </a:t>
            </a:r>
            <a:r>
              <a:rPr lang="fr-FR" dirty="0" err="1" smtClean="0"/>
              <a:t>nl</a:t>
            </a:r>
            <a:r>
              <a:rPr lang="fr-FR" dirty="0"/>
              <a:t> </a:t>
            </a:r>
            <a:r>
              <a:rPr lang="fr-FR" dirty="0" smtClean="0"/>
              <a:t>4.10</a:t>
            </a:r>
            <a:r>
              <a:rPr lang="fr-FR" baseline="30000" dirty="0" smtClean="0"/>
              <a:t>19 </a:t>
            </a:r>
            <a:r>
              <a:rPr lang="fr-FR" dirty="0" smtClean="0"/>
              <a:t>m</a:t>
            </a:r>
            <a:r>
              <a:rPr lang="fr-FR" baseline="30000" dirty="0" smtClean="0"/>
              <a:t>-3</a:t>
            </a:r>
            <a:endParaRPr lang="en-GB" baseline="30000" dirty="0"/>
          </a:p>
        </p:txBody>
      </p:sp>
      <p:sp>
        <p:nvSpPr>
          <p:cNvPr id="9" name="ZoneTexte 8"/>
          <p:cNvSpPr txBox="1"/>
          <p:nvPr/>
        </p:nvSpPr>
        <p:spPr>
          <a:xfrm>
            <a:off x="2357780" y="3265221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dirty="0" smtClean="0"/>
              <a:t>1.5 </a:t>
            </a:r>
            <a:r>
              <a:rPr lang="el-GR" sz="1400" dirty="0" smtClean="0"/>
              <a:t>Ω</a:t>
            </a:r>
            <a:endParaRPr lang="en-GB" sz="1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6722635" y="3265221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dirty="0" smtClean="0"/>
              <a:t>0.5 </a:t>
            </a:r>
            <a:r>
              <a:rPr lang="el-GR" sz="1400" dirty="0" smtClean="0"/>
              <a:t>Ω</a:t>
            </a:r>
            <a:endParaRPr lang="en-GB" sz="1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6166817" y="5222315"/>
            <a:ext cx="2457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dirty="0" err="1" smtClean="0"/>
              <a:t>R</a:t>
            </a:r>
            <a:r>
              <a:rPr lang="fr-FR" sz="1400" baseline="-25000" dirty="0" err="1" smtClean="0"/>
              <a:t>ext</a:t>
            </a:r>
            <a:r>
              <a:rPr lang="fr-FR" sz="1400" dirty="0" smtClean="0"/>
              <a:t> </a:t>
            </a:r>
            <a:r>
              <a:rPr lang="fr-FR" sz="1400" dirty="0" err="1" smtClean="0"/>
              <a:t>is</a:t>
            </a:r>
            <a:r>
              <a:rPr lang="fr-FR" sz="1400" dirty="0" smtClean="0"/>
              <a:t> (</a:t>
            </a:r>
            <a:r>
              <a:rPr lang="fr-FR" sz="1400" dirty="0" err="1" smtClean="0"/>
              <a:t>supposed</a:t>
            </a:r>
            <a:r>
              <a:rPr lang="fr-FR" sz="1400" dirty="0" smtClean="0"/>
              <a:t> to </a:t>
            </a:r>
            <a:r>
              <a:rPr lang="fr-FR" sz="1400" dirty="0" err="1" smtClean="0"/>
              <a:t>be</a:t>
            </a:r>
            <a:r>
              <a:rPr lang="fr-FR" sz="1400" dirty="0" smtClean="0"/>
              <a:t>) </a:t>
            </a:r>
            <a:r>
              <a:rPr lang="fr-FR" sz="1400" dirty="0" err="1" smtClean="0"/>
              <a:t>similar</a:t>
            </a:r>
            <a:endParaRPr lang="en-GB" sz="1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6166817" y="5975348"/>
            <a:ext cx="2933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dirty="0" smtClean="0"/>
              <a:t>Cut-off distance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different</a:t>
            </a:r>
            <a:r>
              <a:rPr lang="fr-FR" sz="1400" dirty="0" smtClean="0"/>
              <a:t> : ~ 20 mm</a:t>
            </a:r>
            <a:br>
              <a:rPr lang="fr-FR" sz="1400" dirty="0" smtClean="0"/>
            </a:br>
            <a:r>
              <a:rPr lang="fr-FR" sz="1400" dirty="0" smtClean="0"/>
              <a:t>(</a:t>
            </a:r>
            <a:r>
              <a:rPr lang="fr-FR" sz="1400" dirty="0" err="1" smtClean="0"/>
              <a:t>from</a:t>
            </a:r>
            <a:r>
              <a:rPr lang="fr-FR" sz="1400" dirty="0" smtClean="0"/>
              <a:t> </a:t>
            </a:r>
            <a:r>
              <a:rPr lang="fr-FR" sz="1400" dirty="0" err="1" smtClean="0"/>
              <a:t>reflectometry</a:t>
            </a:r>
            <a:r>
              <a:rPr lang="fr-FR" sz="1400" dirty="0" smtClean="0"/>
              <a:t>)</a:t>
            </a:r>
            <a:endParaRPr lang="en-GB" sz="1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3442509" y="5821459"/>
            <a:ext cx="110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dirty="0" smtClean="0">
                <a:solidFill>
                  <a:schemeClr val="accent2"/>
                </a:solidFill>
              </a:rPr>
              <a:t>43</a:t>
            </a:r>
            <a:r>
              <a:rPr lang="fr-FR" sz="1400" dirty="0" smtClean="0"/>
              <a:t> vs </a:t>
            </a:r>
            <a:r>
              <a:rPr lang="fr-FR" sz="1400" dirty="0" smtClean="0">
                <a:solidFill>
                  <a:schemeClr val="accent4">
                    <a:lumMod val="75000"/>
                  </a:schemeClr>
                </a:solidFill>
              </a:rPr>
              <a:t>19 </a:t>
            </a:r>
            <a:r>
              <a:rPr lang="fr-FR" sz="1400" dirty="0" smtClean="0"/>
              <a:t>mm</a:t>
            </a:r>
            <a:endParaRPr lang="en-GB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877714" y="5005671"/>
            <a:ext cx="110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dirty="0" smtClean="0">
                <a:solidFill>
                  <a:schemeClr val="accent2"/>
                </a:solidFill>
              </a:rPr>
              <a:t>18</a:t>
            </a:r>
            <a:r>
              <a:rPr lang="fr-FR" sz="1400" dirty="0" smtClean="0"/>
              <a:t> vs </a:t>
            </a:r>
            <a:r>
              <a:rPr lang="fr-FR" sz="1400" dirty="0" smtClean="0">
                <a:solidFill>
                  <a:schemeClr val="accent4">
                    <a:lumMod val="75000"/>
                  </a:schemeClr>
                </a:solidFill>
              </a:rPr>
              <a:t>14 </a:t>
            </a:r>
            <a:r>
              <a:rPr lang="fr-FR" sz="1400" dirty="0" smtClean="0"/>
              <a:t>mm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887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2019-Presentation-PPT-4-3">
  <a:themeElements>
    <a:clrScheme name="CEA Défaut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92D050"/>
      </a:accent1>
      <a:accent2>
        <a:srgbClr val="008BBC"/>
      </a:accent2>
      <a:accent3>
        <a:srgbClr val="D81142"/>
      </a:accent3>
      <a:accent4>
        <a:srgbClr val="FFC000"/>
      </a:accent4>
      <a:accent5>
        <a:srgbClr val="218380"/>
      </a:accent5>
      <a:accent6>
        <a:srgbClr val="8F2D56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 PP CEA 4-3.pptx" id="{017B0BBD-D478-416D-9408-C3E5553B88B8}" vid="{9A88B8C1-4942-46D3-9391-C2B501F07E87}"/>
    </a:ext>
  </a:extLst>
</a:theme>
</file>

<file path=ppt/theme/theme2.xml><?xml version="1.0" encoding="utf-8"?>
<a:theme xmlns:a="http://schemas.openxmlformats.org/drawingml/2006/main" name="Template CEA 2019 Clair">
  <a:themeElements>
    <a:clrScheme name="CEA Défaut 2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FFBC42"/>
      </a:accent1>
      <a:accent2>
        <a:srgbClr val="D81159"/>
      </a:accent2>
      <a:accent3>
        <a:srgbClr val="8F2D56"/>
      </a:accent3>
      <a:accent4>
        <a:srgbClr val="689B42"/>
      </a:accent4>
      <a:accent5>
        <a:srgbClr val="218380"/>
      </a:accent5>
      <a:accent6>
        <a:srgbClr val="FFD29F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 PP CEA 4-3.pptx" id="{017B0BBD-D478-416D-9408-C3E5553B88B8}" vid="{52A1E219-64F3-4477-912D-9636D70C98A7}"/>
    </a:ext>
  </a:extLst>
</a:theme>
</file>

<file path=ppt/theme/theme3.xml><?xml version="1.0" encoding="utf-8"?>
<a:theme xmlns:a="http://schemas.openxmlformats.org/drawingml/2006/main" name="Template CEA 2019 Bleu">
  <a:themeElements>
    <a:clrScheme name="CEA Bleu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49728C"/>
      </a:accent1>
      <a:accent2>
        <a:srgbClr val="689BA6"/>
      </a:accent2>
      <a:accent3>
        <a:srgbClr val="C2F2F2"/>
      </a:accent3>
      <a:accent4>
        <a:srgbClr val="273D40"/>
      </a:accent4>
      <a:accent5>
        <a:srgbClr val="0084B4"/>
      </a:accent5>
      <a:accent6>
        <a:srgbClr val="93E2FF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 PP CEA 4-3.pptx" id="{017B0BBD-D478-416D-9408-C3E5553B88B8}" vid="{0799EC0F-9A1D-48A9-9692-520D5CEBB494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2F2A79C4BED747976EC3AD530384C1" ma:contentTypeVersion="0" ma:contentTypeDescription="Crée un document." ma:contentTypeScope="" ma:versionID="9ea4ffbb61354172aceb879db3e265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B0D5B4-4CC6-4497-9BFB-91C4C64EBEC9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B95E45C-96CD-4B8B-A608-7C5E76B37C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6C4233-EA21-4292-B391-09F7550CF5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2019-Presentation-PPT-4-3</Template>
  <TotalTime>2318</TotalTime>
  <Words>987</Words>
  <Application>Microsoft Office PowerPoint</Application>
  <PresentationFormat>Affichage à l'écran (4:3)</PresentationFormat>
  <Paragraphs>224</Paragraphs>
  <Slides>25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25</vt:i4>
      </vt:variant>
    </vt:vector>
  </HeadingPairs>
  <TitlesOfParts>
    <vt:vector size="28" baseType="lpstr">
      <vt:lpstr>2019-Presentation-PPT-4-3</vt:lpstr>
      <vt:lpstr>Template CEA 2019 Clair</vt:lpstr>
      <vt:lpstr>Template CEA 2019 Bleu</vt:lpstr>
      <vt:lpstr>Présentation PowerPoint</vt:lpstr>
      <vt:lpstr>Présentation PowerPoint</vt:lpstr>
      <vt:lpstr>WEST C4 Statistics (preliminary)</vt:lpstr>
      <vt:lpstr>WEST C4 Statistics (preliminary)</vt:lpstr>
      <vt:lpstr>WEST C4 Statistics (preliminary)</vt:lpstr>
      <vt:lpstr>WEST C4 Statistics (preliminary)</vt:lpstr>
      <vt:lpstr>ICRF Coupling during C4 (preliminary)</vt:lpstr>
      <vt:lpstr>Higher Coupling found in USN  Uncertainties on plasma frontier</vt:lpstr>
      <vt:lpstr>Higher Coupling found in USN Distance to cut-off density is lower in USN</vt:lpstr>
      <vt:lpstr>Radial position drifts with time  ex: #54719</vt:lpstr>
      <vt:lpstr>Radial position drifts with time  ex: #55015</vt:lpstr>
      <vt:lpstr>Boronization helps reducing radiated fraction</vt:lpstr>
      <vt:lpstr>Présentation PowerPoint</vt:lpstr>
      <vt:lpstr>Q2 Coupling Resistance</vt:lpstr>
      <vt:lpstr>WEST Antenna voltage probe calibration procedure</vt:lpstr>
      <vt:lpstr>How Q2 voltage probe calibration should be modified to match Q1 and Q4?</vt:lpstr>
      <vt:lpstr>Test of the proposed modification</vt:lpstr>
      <vt:lpstr>Présentation PowerPoint</vt:lpstr>
      <vt:lpstr>WEST Antenna Toroidal Phase Automatic Regulation</vt:lpstr>
      <vt:lpstr>Impurity production vs phase WEST #55192</vt:lpstr>
      <vt:lpstr>Présentation PowerPoint</vt:lpstr>
      <vt:lpstr>Effect of LH on IC Coupling Resistance</vt:lpstr>
      <vt:lpstr>Copper Impurities (only?) currently limiting the High Confinement Scenario </vt:lpstr>
      <vt:lpstr>Présentation PowerPoint</vt:lpstr>
      <vt:lpstr>Status of the ICRH System during C4 (preliminary) summary</vt:lpstr>
    </vt:vector>
  </TitlesOfParts>
  <Company>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HILLAIRET Julien 218595</dc:creator>
  <cp:lastModifiedBy>HILLAIRET Julien 218595</cp:lastModifiedBy>
  <cp:revision>80</cp:revision>
  <cp:lastPrinted>2018-12-05T09:44:31Z</cp:lastPrinted>
  <dcterms:created xsi:type="dcterms:W3CDTF">2019-09-09T08:51:38Z</dcterms:created>
  <dcterms:modified xsi:type="dcterms:W3CDTF">2019-09-26T07:41:40Z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0x010100362F2A79C4BED747976EC3AD530384C1</vt:lpwstr>
  </property>
  <property fmtid="{D5CDD505-2E9C-101B-9397-08002B2CF9AE}" pid="3" name="I2ICODE">
    <vt:lpwstr>WEB</vt:lpwstr>
  </property>
  <property fmtid="{D5CDD505-2E9C-101B-9397-08002B2CF9AE}" pid="4" name="WebApplicationID">
    <vt:lpwstr>3f72b11a-dedf-47a1-b48a-dfd7b45017bd</vt:lpwstr>
  </property>
  <property fmtid="{D5CDD505-2E9C-101B-9397-08002B2CF9AE}" pid="5" name="I2ISITECODE">
    <vt:lpwstr/>
  </property>
</Properties>
</file>