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60" r:id="rId6"/>
    <p:sldId id="258" r:id="rId7"/>
    <p:sldId id="259" r:id="rId8"/>
    <p:sldId id="268" r:id="rId9"/>
    <p:sldId id="272" r:id="rId10"/>
    <p:sldId id="271" r:id="rId11"/>
    <p:sldId id="270" r:id="rId12"/>
    <p:sldId id="269" r:id="rId13"/>
    <p:sldId id="263" r:id="rId14"/>
    <p:sldId id="266" r:id="rId15"/>
    <p:sldId id="264" r:id="rId16"/>
    <p:sldId id="26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04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97121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47" y="-40641"/>
            <a:ext cx="12205547" cy="6011852"/>
          </a:xfrm>
          <a:prstGeom prst="rect">
            <a:avLst/>
          </a:prstGeom>
        </p:spPr>
      </p:pic>
      <p:sp>
        <p:nvSpPr>
          <p:cNvPr id="10" name="Titre 3"/>
          <p:cNvSpPr txBox="1">
            <a:spLocks/>
          </p:cNvSpPr>
          <p:nvPr/>
        </p:nvSpPr>
        <p:spPr>
          <a:xfrm>
            <a:off x="1124368" y="3757134"/>
            <a:ext cx="10480896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13036" y="6158143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24369" y="4461091"/>
            <a:ext cx="8763803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24369" y="5122103"/>
            <a:ext cx="392268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28 septembre 2019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13036" y="5469234"/>
            <a:ext cx="392268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  <p:pic>
        <p:nvPicPr>
          <p:cNvPr id="12" name="Picture 9" descr="cea_logo_small2.jpg">
            <a:extLst>
              <a:ext uri="{FF2B5EF4-FFF2-40B4-BE49-F238E27FC236}">
                <a16:creationId xmlns:a16="http://schemas.microsoft.com/office/drawing/2014/main" id="{61A89C60-6BFE-4912-9B9B-D56E846D5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512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12192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359965" y="2277417"/>
            <a:ext cx="6354635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1322359" y="4403564"/>
            <a:ext cx="9130864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4359965" y="3140287"/>
            <a:ext cx="6285653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39916" y="3564234"/>
            <a:ext cx="392268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  <p:pic>
        <p:nvPicPr>
          <p:cNvPr id="16" name="Picture 9" descr="cea_logo_small2.jpg">
            <a:extLst>
              <a:ext uri="{FF2B5EF4-FFF2-40B4-BE49-F238E27FC236}">
                <a16:creationId xmlns:a16="http://schemas.microsoft.com/office/drawing/2014/main" id="{9ACC02E3-8987-4096-B349-1EDE0C3CF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3264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12192000" cy="5998464"/>
          </a:xfrm>
          <a:prstGeom prst="rect">
            <a:avLst/>
          </a:prstGeom>
        </p:spPr>
      </p:pic>
      <p:sp>
        <p:nvSpPr>
          <p:cNvPr id="16" name="Titre 3"/>
          <p:cNvSpPr txBox="1">
            <a:spLocks/>
          </p:cNvSpPr>
          <p:nvPr/>
        </p:nvSpPr>
        <p:spPr>
          <a:xfrm>
            <a:off x="1124368" y="3757134"/>
            <a:ext cx="10480896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24369" y="4461091"/>
            <a:ext cx="8763803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24369" y="5122103"/>
            <a:ext cx="392268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  <p:pic>
        <p:nvPicPr>
          <p:cNvPr id="9" name="Picture 9" descr="cea_logo_small2.jpg">
            <a:extLst>
              <a:ext uri="{FF2B5EF4-FFF2-40B4-BE49-F238E27FC236}">
                <a16:creationId xmlns:a16="http://schemas.microsoft.com/office/drawing/2014/main" id="{E3F4C435-57FD-44D7-87B7-AFBBAF147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0913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79B0-63DE-40FB-A6DF-7659DDA464B6}" type="datetimeFigureOut">
              <a:rPr lang="en-GB" smtClean="0"/>
              <a:t>20/12/2020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6947-595C-4040-BE8A-442DBFF832A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38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597121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47" y="-40641"/>
            <a:ext cx="12205547" cy="6011852"/>
          </a:xfrm>
          <a:prstGeom prst="rect">
            <a:avLst/>
          </a:prstGeom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24369" y="4461091"/>
            <a:ext cx="8763803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/>
        </p:nvSpPr>
        <p:spPr>
          <a:xfrm>
            <a:off x="1124368" y="3757134"/>
            <a:ext cx="10480896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4369" y="5122103"/>
            <a:ext cx="392268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28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6829779" y="1143001"/>
            <a:ext cx="3668184" cy="163194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13036" y="5469234"/>
            <a:ext cx="392268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  <p:pic>
        <p:nvPicPr>
          <p:cNvPr id="11" name="Picture 9" descr="cea_logo_small2.jpg">
            <a:extLst>
              <a:ext uri="{FF2B5EF4-FFF2-40B4-BE49-F238E27FC236}">
                <a16:creationId xmlns:a16="http://schemas.microsoft.com/office/drawing/2014/main" id="{68C201E4-093D-4AEE-A767-CB9D97D23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1361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E6947-595C-4040-BE8A-442DBFF832AB}" type="slidenum">
              <a:rPr lang="en-GB" smtClean="0"/>
              <a:t>‹N°›</a:t>
            </a:fld>
            <a:endParaRPr lang="en-GB"/>
          </a:p>
        </p:txBody>
      </p:sp>
      <p:pic>
        <p:nvPicPr>
          <p:cNvPr id="4" name="Picture 1" descr="fondCEA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12192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1127570" y="4801465"/>
            <a:ext cx="2139247" cy="24929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422400" y="473604"/>
            <a:ext cx="4673600" cy="138264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2631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E6947-595C-4040-BE8A-442DBFF832AB}" type="slidenum">
              <a:rPr lang="en-GB" smtClean="0"/>
              <a:t>‹N°›</a:t>
            </a:fld>
            <a:endParaRPr lang="en-GB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A0235D1-1CA4-4813-8F9E-8EA6F5F92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12192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:a16="http://schemas.microsoft.com/office/drawing/2014/main" id="{9EB6429C-6B7C-4EE1-B9DC-E41E0338FCE4}"/>
              </a:ext>
            </a:extLst>
          </p:cNvPr>
          <p:cNvSpPr txBox="1">
            <a:spLocks/>
          </p:cNvSpPr>
          <p:nvPr/>
        </p:nvSpPr>
        <p:spPr>
          <a:xfrm>
            <a:off x="6096001" y="2824703"/>
            <a:ext cx="4933951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75259" y="1835212"/>
            <a:ext cx="2029261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2336050" y="1835213"/>
            <a:ext cx="1971551" cy="118408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:a16="http://schemas.microsoft.com/office/drawing/2014/main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446232" y="1835151"/>
            <a:ext cx="1571453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:a16="http://schemas.microsoft.com/office/drawing/2014/main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437705" y="3298825"/>
            <a:ext cx="1579355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2343153" y="3201989"/>
            <a:ext cx="195592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:a16="http://schemas.microsoft.com/office/drawing/2014/main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75684" y="3968620"/>
            <a:ext cx="2023533" cy="51792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:a16="http://schemas.microsoft.com/office/drawing/2014/main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5684" y="4673601"/>
            <a:ext cx="2023533" cy="51792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049" y="3968619"/>
            <a:ext cx="1955800" cy="122290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:a16="http://schemas.microsoft.com/office/drawing/2014/main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4425952" y="4619627"/>
            <a:ext cx="1591733" cy="57189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215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6588" y="196179"/>
            <a:ext cx="10011117" cy="379192"/>
          </a:xfrm>
        </p:spPr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E6947-595C-4040-BE8A-442DBFF832AB}" type="slidenum">
              <a:rPr lang="en-GB" smtClean="0"/>
              <a:t>‹N°›</a:t>
            </a:fld>
            <a:endParaRPr lang="en-GB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341376" y="1630412"/>
            <a:ext cx="11055323" cy="1390855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/>
            </a:lvl1pPr>
            <a:lvl2pPr marL="360000">
              <a:lnSpc>
                <a:spcPct val="100000"/>
              </a:lnSpc>
              <a:spcBef>
                <a:spcPts val="0"/>
              </a:spcBef>
              <a:defRPr sz="1800"/>
            </a:lvl2pPr>
            <a:lvl3pPr marL="838800">
              <a:lnSpc>
                <a:spcPct val="100000"/>
              </a:lnSpc>
              <a:spcBef>
                <a:spcPts val="0"/>
              </a:spcBef>
              <a:defRPr sz="1600"/>
            </a:lvl3pPr>
            <a:lvl4pPr marL="131760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400"/>
            </a:lvl4pPr>
            <a:lvl5pPr marL="1796400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 noProof="0" dirty="0" smtClean="0"/>
              <a:t>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338800" y="1067647"/>
            <a:ext cx="11108136" cy="4059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365341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88" y="196179"/>
            <a:ext cx="10325268" cy="37919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E6947-595C-4040-BE8A-442DBFF832AB}" type="slidenum">
              <a:rPr lang="en-GB" smtClean="0"/>
              <a:t>‹N°›</a:t>
            </a:fld>
            <a:endParaRPr lang="en-GB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12192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/>
        </p:nvSpPr>
        <p:spPr>
          <a:xfrm>
            <a:off x="6096001" y="2824703"/>
            <a:ext cx="4933951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4000" y="1600805"/>
            <a:ext cx="5842000" cy="138264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870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12192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E6947-595C-4040-BE8A-442DBFF832AB}" type="slidenum">
              <a:rPr lang="en-GB" smtClean="0"/>
              <a:t>‹N°›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1127570" y="4801465"/>
            <a:ext cx="2139247" cy="24929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984189" y="617538"/>
            <a:ext cx="5317067" cy="138264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263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476587" y="196178"/>
            <a:ext cx="109728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53074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E6947-595C-4040-BE8A-442DBFF832AB}" type="slidenum">
              <a:rPr lang="en-GB" smtClean="0"/>
              <a:t>‹N°›</a:t>
            </a:fld>
            <a:endParaRPr lang="en-GB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22719" y="1358084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3367" y="1358085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5E4514-E62C-42B5-BE1E-5F1CD3D2A789}"/>
              </a:ext>
            </a:extLst>
          </p:cNvPr>
          <p:cNvCxnSpPr/>
          <p:nvPr/>
        </p:nvCxnSpPr>
        <p:spPr>
          <a:xfrm flipH="1">
            <a:off x="1310932" y="2332809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02399" y="1358085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653795C-036F-4780-863C-5F5B75D45AC9}"/>
              </a:ext>
            </a:extLst>
          </p:cNvPr>
          <p:cNvCxnSpPr/>
          <p:nvPr/>
        </p:nvCxnSpPr>
        <p:spPr>
          <a:xfrm flipH="1">
            <a:off x="6228757" y="2332809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Espace réservé pour une image  4">
            <a:extLst>
              <a:ext uri="{FF2B5EF4-FFF2-40B4-BE49-F238E27FC236}">
                <a16:creationId xmlns:a16="http://schemas.microsoft.com/office/drawing/2014/main" id="{B755FE5F-FBAE-4CEA-8895-84E4F212E51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228757" y="1358084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8" name="Espace réservé pour une image  4">
            <a:extLst>
              <a:ext uri="{FF2B5EF4-FFF2-40B4-BE49-F238E27FC236}">
                <a16:creationId xmlns:a16="http://schemas.microsoft.com/office/drawing/2014/main" id="{22ADC67F-E797-4291-A8E3-0F55CBC9501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622719" y="2599419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8B209393-3874-4ED2-8083-767200A49E1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333367" y="2599420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9">
            <a:extLst>
              <a:ext uri="{FF2B5EF4-FFF2-40B4-BE49-F238E27FC236}">
                <a16:creationId xmlns:a16="http://schemas.microsoft.com/office/drawing/2014/main" id="{89635DC8-0DE1-45BF-B660-9978E7ECF557}"/>
              </a:ext>
            </a:extLst>
          </p:cNvPr>
          <p:cNvCxnSpPr/>
          <p:nvPr/>
        </p:nvCxnSpPr>
        <p:spPr>
          <a:xfrm flipH="1">
            <a:off x="1310932" y="3574144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Espace réservé du texte 7">
            <a:extLst>
              <a:ext uri="{FF2B5EF4-FFF2-40B4-BE49-F238E27FC236}">
                <a16:creationId xmlns:a16="http://schemas.microsoft.com/office/drawing/2014/main" id="{9946E2AE-62D6-4FF6-ADAD-DB3C797B84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802399" y="2599420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51" name="Connecteur droit 11">
            <a:extLst>
              <a:ext uri="{FF2B5EF4-FFF2-40B4-BE49-F238E27FC236}">
                <a16:creationId xmlns:a16="http://schemas.microsoft.com/office/drawing/2014/main" id="{F1FD97AF-E44C-4020-83DE-C9ED10C337D5}"/>
              </a:ext>
            </a:extLst>
          </p:cNvPr>
          <p:cNvCxnSpPr/>
          <p:nvPr/>
        </p:nvCxnSpPr>
        <p:spPr>
          <a:xfrm flipH="1">
            <a:off x="6228757" y="3574144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Espace réservé pour une image  4">
            <a:extLst>
              <a:ext uri="{FF2B5EF4-FFF2-40B4-BE49-F238E27FC236}">
                <a16:creationId xmlns:a16="http://schemas.microsoft.com/office/drawing/2014/main" id="{C7A6CB66-2EE7-4D61-B8D8-B792649D951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28757" y="2599419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59" name="Espace réservé pour une image  4">
            <a:extLst>
              <a:ext uri="{FF2B5EF4-FFF2-40B4-BE49-F238E27FC236}">
                <a16:creationId xmlns:a16="http://schemas.microsoft.com/office/drawing/2014/main" id="{3796C7BE-5840-414D-923B-EAC0AD68146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622719" y="3979165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0" name="Espace réservé du texte 7">
            <a:extLst>
              <a:ext uri="{FF2B5EF4-FFF2-40B4-BE49-F238E27FC236}">
                <a16:creationId xmlns:a16="http://schemas.microsoft.com/office/drawing/2014/main" id="{CE59C844-7624-436B-B75F-12C324F168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33367" y="3979166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1" name="Connecteur droit 9">
            <a:extLst>
              <a:ext uri="{FF2B5EF4-FFF2-40B4-BE49-F238E27FC236}">
                <a16:creationId xmlns:a16="http://schemas.microsoft.com/office/drawing/2014/main" id="{9B1F7315-6020-43F3-A5F2-9D49CFABB18F}"/>
              </a:ext>
            </a:extLst>
          </p:cNvPr>
          <p:cNvCxnSpPr/>
          <p:nvPr/>
        </p:nvCxnSpPr>
        <p:spPr>
          <a:xfrm flipH="1">
            <a:off x="1310932" y="4953890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Espace réservé du texte 7">
            <a:extLst>
              <a:ext uri="{FF2B5EF4-FFF2-40B4-BE49-F238E27FC236}">
                <a16:creationId xmlns:a16="http://schemas.microsoft.com/office/drawing/2014/main" id="{4B68E589-D2AB-420B-BDA7-B7843429653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802399" y="3979166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3" name="Connecteur droit 11">
            <a:extLst>
              <a:ext uri="{FF2B5EF4-FFF2-40B4-BE49-F238E27FC236}">
                <a16:creationId xmlns:a16="http://schemas.microsoft.com/office/drawing/2014/main" id="{29D8923A-A92A-409D-890D-0ADA5FE8AE8B}"/>
              </a:ext>
            </a:extLst>
          </p:cNvPr>
          <p:cNvCxnSpPr/>
          <p:nvPr/>
        </p:nvCxnSpPr>
        <p:spPr>
          <a:xfrm flipH="1">
            <a:off x="6228757" y="4953890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Espace réservé pour une image  4">
            <a:extLst>
              <a:ext uri="{FF2B5EF4-FFF2-40B4-BE49-F238E27FC236}">
                <a16:creationId xmlns:a16="http://schemas.microsoft.com/office/drawing/2014/main" id="{C520D07C-5182-487C-93B4-740F5F6694B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228757" y="3979165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5" name="Espace réservé pour une image  4">
            <a:extLst>
              <a:ext uri="{FF2B5EF4-FFF2-40B4-BE49-F238E27FC236}">
                <a16:creationId xmlns:a16="http://schemas.microsoft.com/office/drawing/2014/main" id="{88E492D9-B1FB-497C-AE54-9777D95A617A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626660" y="5228680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6" name="Espace réservé du texte 7">
            <a:extLst>
              <a:ext uri="{FF2B5EF4-FFF2-40B4-BE49-F238E27FC236}">
                <a16:creationId xmlns:a16="http://schemas.microsoft.com/office/drawing/2014/main" id="{7EC16F37-C59A-4483-A7AC-A499B083B30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337308" y="5228681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7" name="Connecteur droit 9">
            <a:extLst>
              <a:ext uri="{FF2B5EF4-FFF2-40B4-BE49-F238E27FC236}">
                <a16:creationId xmlns:a16="http://schemas.microsoft.com/office/drawing/2014/main" id="{E75DD157-1B84-4D38-B8C3-CEF8C99055BA}"/>
              </a:ext>
            </a:extLst>
          </p:cNvPr>
          <p:cNvCxnSpPr/>
          <p:nvPr/>
        </p:nvCxnSpPr>
        <p:spPr>
          <a:xfrm flipH="1">
            <a:off x="1314873" y="6203405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Espace réservé du texte 7">
            <a:extLst>
              <a:ext uri="{FF2B5EF4-FFF2-40B4-BE49-F238E27FC236}">
                <a16:creationId xmlns:a16="http://schemas.microsoft.com/office/drawing/2014/main" id="{31812CFC-354D-4188-A115-40F9E1BE959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806340" y="5228681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9" name="Connecteur droit 11">
            <a:extLst>
              <a:ext uri="{FF2B5EF4-FFF2-40B4-BE49-F238E27FC236}">
                <a16:creationId xmlns:a16="http://schemas.microsoft.com/office/drawing/2014/main" id="{DF7F2929-78B2-469D-8E02-2703095EC7FF}"/>
              </a:ext>
            </a:extLst>
          </p:cNvPr>
          <p:cNvCxnSpPr/>
          <p:nvPr/>
        </p:nvCxnSpPr>
        <p:spPr>
          <a:xfrm flipH="1">
            <a:off x="6232698" y="6203405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Espace réservé pour une image  4">
            <a:extLst>
              <a:ext uri="{FF2B5EF4-FFF2-40B4-BE49-F238E27FC236}">
                <a16:creationId xmlns:a16="http://schemas.microsoft.com/office/drawing/2014/main" id="{803C1564-8FCE-41DC-879F-588392A66C6B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232698" y="5228680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29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872" y="1293436"/>
            <a:ext cx="10853931" cy="1382648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8"/>
            <a:ext cx="12192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3" y="-25706"/>
            <a:ext cx="12191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98035" y="6627317"/>
            <a:ext cx="1293967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1288" y="-25707"/>
            <a:ext cx="1293967" cy="783772"/>
          </a:xfrm>
          <a:prstGeom prst="rect">
            <a:avLst/>
          </a:prstGeom>
          <a:solidFill>
            <a:srgbClr val="BC141C"/>
          </a:solidFill>
          <a:ln>
            <a:solidFill>
              <a:srgbClr val="BC141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157188" y="6665909"/>
            <a:ext cx="837259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fld id="{560E6947-595C-4040-BE8A-442DBFF832AB}" type="slidenum">
              <a:rPr lang="en-GB" smtClean="0"/>
              <a:t>‹N°›</a:t>
            </a:fld>
            <a:endParaRPr lang="en-GB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76588" y="196179"/>
            <a:ext cx="9877215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8791538" y="6666682"/>
            <a:ext cx="2111537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20 décembre 2020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8869" y="6635131"/>
            <a:ext cx="5509931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615288" y="6658218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  <p:pic>
        <p:nvPicPr>
          <p:cNvPr id="14" name="Picture 9" descr="cea_logo_small2.jpg">
            <a:extLst>
              <a:ext uri="{FF2B5EF4-FFF2-40B4-BE49-F238E27FC236}">
                <a16:creationId xmlns:a16="http://schemas.microsoft.com/office/drawing/2014/main" id="{E3A1A842-E559-4871-963A-CC87460B1B6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14" y="54881"/>
            <a:ext cx="753461" cy="61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0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36000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83880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31760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179640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WEST C5 Figures</a:t>
            </a:r>
            <a:endParaRPr lang="en-GB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12/2020</a:t>
            </a:r>
            <a:endParaRPr lang="en-GB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 smtClean="0"/>
              <a:t>J.Hillairet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4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56480: LH + Q1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1376" y="1630412"/>
            <a:ext cx="11055323" cy="744524"/>
          </a:xfrm>
        </p:spPr>
        <p:txBody>
          <a:bodyPr/>
          <a:lstStyle/>
          <a:p>
            <a:r>
              <a:rPr lang="en-GB" dirty="0" smtClean="0"/>
              <a:t>Phase Q1 proper</a:t>
            </a:r>
          </a:p>
          <a:p>
            <a:r>
              <a:rPr lang="en-GB" dirty="0" smtClean="0"/>
              <a:t>LH trips pendant Q1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088" y="1067647"/>
            <a:ext cx="5430530" cy="554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56485: LH + Q2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1376" y="1630412"/>
            <a:ext cx="11055323" cy="744524"/>
          </a:xfrm>
        </p:spPr>
        <p:txBody>
          <a:bodyPr/>
          <a:lstStyle/>
          <a:p>
            <a:r>
              <a:rPr lang="en-GB" dirty="0" smtClean="0"/>
              <a:t>Phase Q2 proper</a:t>
            </a:r>
          </a:p>
          <a:p>
            <a:r>
              <a:rPr lang="en-GB" dirty="0" smtClean="0"/>
              <a:t>LH trips pendant Q2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339" y="1965893"/>
            <a:ext cx="5425370" cy="456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5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56487-56489 : ICRH Antennas Toggling (tentative)</a:t>
            </a:r>
            <a:endParaRPr lang="en-GB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338800" y="1067647"/>
            <a:ext cx="11108136" cy="811209"/>
          </a:xfrm>
        </p:spPr>
        <p:txBody>
          <a:bodyPr/>
          <a:lstStyle/>
          <a:p>
            <a:r>
              <a:rPr lang="en-US" dirty="0"/>
              <a:t>In these </a:t>
            </a:r>
            <a:r>
              <a:rPr lang="en-US" dirty="0" smtClean="0"/>
              <a:t>3 </a:t>
            </a:r>
            <a:r>
              <a:rPr lang="en-US" dirty="0"/>
              <a:t>pulses, the Pr/Pi interlock was </a:t>
            </a:r>
            <a:r>
              <a:rPr lang="en-US" dirty="0" err="1" smtClean="0"/>
              <a:t>desactivated</a:t>
            </a:r>
            <a:r>
              <a:rPr lang="en-US" dirty="0" smtClean="0"/>
              <a:t> </a:t>
            </a:r>
            <a:r>
              <a:rPr lang="en-US" dirty="0"/>
              <a:t>at generator side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plasmas disrupt during before toggling to the next antenna.</a:t>
            </a:r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266" y="2261591"/>
            <a:ext cx="4075098" cy="416242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365" y="2206848"/>
            <a:ext cx="4096636" cy="418442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20" y="2321302"/>
            <a:ext cx="3834545" cy="391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8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1127570" y="4801465"/>
            <a:ext cx="5300939" cy="498598"/>
          </a:xfrm>
        </p:spPr>
        <p:txBody>
          <a:bodyPr/>
          <a:lstStyle/>
          <a:p>
            <a:r>
              <a:rPr lang="en-GB" dirty="0" smtClean="0"/>
              <a:t>Evolution du rapport </a:t>
            </a:r>
            <a:r>
              <a:rPr lang="en-GB" dirty="0" err="1" smtClean="0"/>
              <a:t>isotopique</a:t>
            </a:r>
            <a:endParaRPr lang="en-GB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24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Evolution du rapport </a:t>
            </a:r>
            <a:r>
              <a:rPr lang="en-GB" dirty="0" err="1" smtClean="0"/>
              <a:t>isotopique</a:t>
            </a:r>
            <a:r>
              <a:rPr lang="en-GB" dirty="0" smtClean="0"/>
              <a:t> du 10/12 au 18/12/2020</a:t>
            </a:r>
            <a:endParaRPr lang="en-GB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725" y="783066"/>
            <a:ext cx="7647329" cy="573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3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1127570" y="4801465"/>
            <a:ext cx="4095594" cy="498598"/>
          </a:xfrm>
        </p:spPr>
        <p:txBody>
          <a:bodyPr/>
          <a:lstStyle/>
          <a:p>
            <a:r>
              <a:rPr lang="en-GB" dirty="0" smtClean="0"/>
              <a:t>Evolution </a:t>
            </a:r>
            <a:r>
              <a:rPr lang="en-GB" dirty="0" err="1" smtClean="0"/>
              <a:t>Impuretés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13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Evolution du signal Cu (SCU19) du 10/12 au 18/12 </a:t>
            </a:r>
            <a:endParaRPr lang="en-GB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0" y="1588849"/>
            <a:ext cx="3023755" cy="1113856"/>
          </a:xfrm>
        </p:spPr>
        <p:txBody>
          <a:bodyPr/>
          <a:lstStyle/>
          <a:p>
            <a:r>
              <a:rPr lang="en-GB" sz="1600" dirty="0" err="1" smtClean="0"/>
              <a:t>L’amplitude</a:t>
            </a:r>
            <a:r>
              <a:rPr lang="en-GB" sz="1600" dirty="0" smtClean="0"/>
              <a:t> du signal </a:t>
            </a:r>
            <a:r>
              <a:rPr lang="en-GB" sz="1600" dirty="0" err="1" smtClean="0"/>
              <a:t>augmente</a:t>
            </a:r>
            <a:r>
              <a:rPr lang="en-GB" sz="1600" dirty="0" smtClean="0"/>
              <a:t> </a:t>
            </a:r>
            <a:r>
              <a:rPr lang="en-GB" sz="1600" dirty="0" err="1" smtClean="0"/>
              <a:t>sensiblement</a:t>
            </a:r>
            <a:r>
              <a:rPr lang="en-GB" sz="1600" dirty="0" smtClean="0"/>
              <a:t> le 17 et 18/12/20</a:t>
            </a:r>
          </a:p>
          <a:p>
            <a:r>
              <a:rPr lang="en-GB" sz="1600" dirty="0" err="1" smtClean="0"/>
              <a:t>D’autant</a:t>
            </a:r>
            <a:r>
              <a:rPr lang="en-GB" sz="1600" dirty="0" smtClean="0"/>
              <a:t> plus avec IC</a:t>
            </a:r>
            <a:endParaRPr lang="en-GB" sz="16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8"/>
          <a:stretch/>
        </p:blipFill>
        <p:spPr>
          <a:xfrm>
            <a:off x="3023755" y="779319"/>
            <a:ext cx="893271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5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Evolution Cu vs MHD (</a:t>
            </a:r>
            <a:r>
              <a:rPr lang="en-GB" dirty="0" smtClean="0"/>
              <a:t>GMHD_D1%2)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5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Commissioning</a:t>
            </a:r>
            <a:endParaRPr lang="en-GB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83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56301 &amp; 56302 : 2 x 1 MW Q2 and Q4</a:t>
            </a:r>
            <a:endParaRPr lang="en-GB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38545" y="1630411"/>
            <a:ext cx="4270258" cy="4560954"/>
          </a:xfrm>
        </p:spPr>
        <p:txBody>
          <a:bodyPr/>
          <a:lstStyle/>
          <a:p>
            <a:r>
              <a:rPr lang="en-GB" dirty="0" smtClean="0"/>
              <a:t>Q2 and Q4 on plasma</a:t>
            </a:r>
          </a:p>
          <a:p>
            <a:pPr lvl="1"/>
            <a:r>
              <a:rPr lang="en-GB" dirty="0" smtClean="0"/>
              <a:t>~1 MW / antenna target reached</a:t>
            </a:r>
          </a:p>
          <a:p>
            <a:pPr lvl="1"/>
            <a:r>
              <a:rPr lang="en-GB" dirty="0" smtClean="0"/>
              <a:t>Q1 was not available due to HVPS B3 not available</a:t>
            </a:r>
          </a:p>
          <a:p>
            <a:pPr lvl="1"/>
            <a:endParaRPr lang="en-GB" dirty="0"/>
          </a:p>
          <a:p>
            <a:r>
              <a:rPr lang="en-GB" dirty="0" smtClean="0"/>
              <a:t>Caveats</a:t>
            </a:r>
          </a:p>
          <a:p>
            <a:pPr lvl="1"/>
            <a:r>
              <a:rPr lang="en-GB" dirty="0" smtClean="0"/>
              <a:t>Hydrogen fraction between 20 to 40%</a:t>
            </a:r>
          </a:p>
          <a:p>
            <a:pPr lvl="1"/>
            <a:r>
              <a:rPr lang="en-GB" dirty="0" smtClean="0"/>
              <a:t>Density (&amp; </a:t>
            </a:r>
            <a:r>
              <a:rPr lang="en-GB" dirty="0" err="1" smtClean="0"/>
              <a:t>P</a:t>
            </a:r>
            <a:r>
              <a:rPr lang="en-GB" baseline="-25000" dirty="0" err="1" smtClean="0"/>
              <a:t>rad</a:t>
            </a:r>
            <a:r>
              <a:rPr lang="en-GB" dirty="0" smtClean="0"/>
              <a:t>) increases during IC </a:t>
            </a:r>
          </a:p>
          <a:p>
            <a:pPr lvl="2"/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limits IC power duration </a:t>
            </a:r>
            <a:br>
              <a:rPr lang="en-GB" dirty="0" smtClean="0"/>
            </a:br>
            <a:r>
              <a:rPr lang="en-GB" dirty="0" smtClean="0"/>
              <a:t>(to avoid density limit)</a:t>
            </a:r>
          </a:p>
          <a:p>
            <a:pPr lvl="1"/>
            <a:r>
              <a:rPr lang="en-GB" dirty="0" smtClean="0"/>
              <a:t>Copper impurity level rises during IC (bad absorption?), </a:t>
            </a:r>
            <a:r>
              <a:rPr lang="en-GB" dirty="0" err="1" smtClean="0"/>
              <a:t>cf</a:t>
            </a:r>
            <a:r>
              <a:rPr lang="en-GB" dirty="0" smtClean="0"/>
              <a:t> next slide</a:t>
            </a:r>
          </a:p>
          <a:p>
            <a:pPr lvl="1"/>
            <a:r>
              <a:rPr lang="en-GB" dirty="0" smtClean="0"/>
              <a:t>Phase active control not working yet on Q2 (but OK for Q4)</a:t>
            </a:r>
          </a:p>
          <a:p>
            <a:pPr lvl="1"/>
            <a:r>
              <a:rPr lang="en-GB" dirty="0" smtClean="0"/>
              <a:t>Hot spots on Q2 central region (next slides)</a:t>
            </a:r>
            <a:endParaRPr lang="en-GB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10/12/2020</a:t>
            </a:r>
            <a:endParaRPr lang="en-GB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167" y="1067647"/>
            <a:ext cx="3917833" cy="503721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803" y="1067647"/>
            <a:ext cx="3917833" cy="50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56301 &amp; 56302 : 2 x 1 MW Q2 and Q4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1376" y="1630412"/>
            <a:ext cx="11055323" cy="436748"/>
          </a:xfrm>
        </p:spPr>
        <p:txBody>
          <a:bodyPr/>
          <a:lstStyle/>
          <a:p>
            <a:r>
              <a:rPr lang="en-GB" smtClean="0"/>
              <a:t>TODO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Hot Spots Observed on Q2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05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56339 &amp; 56340: 2x0,5 MW IC and LH power before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1376" y="1630412"/>
            <a:ext cx="11055323" cy="2283407"/>
          </a:xfrm>
        </p:spPr>
        <p:txBody>
          <a:bodyPr/>
          <a:lstStyle/>
          <a:p>
            <a:r>
              <a:rPr lang="en-GB" dirty="0"/>
              <a:t>Q2 hard-fixed phase to 180°, Q4 phase control to 180</a:t>
            </a:r>
            <a:r>
              <a:rPr lang="en-GB" dirty="0" smtClean="0"/>
              <a:t>°</a:t>
            </a:r>
          </a:p>
          <a:p>
            <a:endParaRPr lang="en-GB" dirty="0"/>
          </a:p>
          <a:p>
            <a:r>
              <a:rPr lang="en-GB" dirty="0" smtClean="0"/>
              <a:t>Disruptions during IC power</a:t>
            </a:r>
          </a:p>
          <a:p>
            <a:endParaRPr lang="en-GB" dirty="0"/>
          </a:p>
          <a:p>
            <a:r>
              <a:rPr lang="en-GB" dirty="0"/>
              <a:t>Copper impurity signal larger during IC than LH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11/12/2020</a:t>
            </a:r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266" y="1067647"/>
            <a:ext cx="4245853" cy="54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3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491" y="1630412"/>
            <a:ext cx="3725299" cy="478966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56344 &amp; 56345 : 1 MW Q2 &amp; Q4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1377" y="1630412"/>
            <a:ext cx="4549706" cy="3760735"/>
          </a:xfrm>
        </p:spPr>
        <p:txBody>
          <a:bodyPr/>
          <a:lstStyle/>
          <a:p>
            <a:r>
              <a:rPr lang="en-GB" dirty="0" smtClean="0"/>
              <a:t>Q2 hard-fixed phase to 180°, Q4 phase control to 180°</a:t>
            </a:r>
          </a:p>
          <a:p>
            <a:endParaRPr lang="en-GB" dirty="0"/>
          </a:p>
          <a:p>
            <a:r>
              <a:rPr lang="en-GB" dirty="0" smtClean="0"/>
              <a:t>Previously, firing 2x0,5 MW with both Q2 and Q4 led to disruptions (MHD?)</a:t>
            </a:r>
          </a:p>
          <a:p>
            <a:r>
              <a:rPr lang="en-GB" dirty="0" smtClean="0"/>
              <a:t>So tried with 1 MW single antenna. </a:t>
            </a:r>
            <a:endParaRPr lang="en-GB" dirty="0"/>
          </a:p>
          <a:p>
            <a:pPr lvl="1"/>
            <a:r>
              <a:rPr lang="en-GB" dirty="0" smtClean="0"/>
              <a:t>Better, but MHD still triggered</a:t>
            </a:r>
          </a:p>
          <a:p>
            <a:pPr lvl="1"/>
            <a:endParaRPr lang="en-GB" dirty="0"/>
          </a:p>
          <a:p>
            <a:r>
              <a:rPr lang="en-GB" dirty="0" smtClean="0"/>
              <a:t>Copper impurity signal larger during IC than LH</a:t>
            </a:r>
          </a:p>
          <a:p>
            <a:pPr lvl="1"/>
            <a:r>
              <a:rPr lang="en-GB" dirty="0" smtClean="0"/>
              <a:t>much higher with Q2 than Q4 (</a:t>
            </a:r>
            <a:r>
              <a:rPr lang="en-GB" dirty="0" smtClean="0">
                <a:sym typeface="Wingdings" panose="05000000000000000000" pitchFamily="2" charset="2"/>
              </a:rPr>
              <a:t>line connexion with LH??)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11/12/2020</a:t>
            </a:r>
            <a:endParaRPr lang="en-GB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11290299" y="3260526"/>
            <a:ext cx="431801" cy="215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1290300" y="2742168"/>
            <a:ext cx="901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MHD triggered</a:t>
            </a:r>
            <a:endParaRPr lang="en-GB" sz="14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082" y="1621335"/>
            <a:ext cx="3732217" cy="479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2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56349: LH1 &amp; LH2 up to 3MW combined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616" y="712173"/>
            <a:ext cx="4342984" cy="578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5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1127570" y="4801465"/>
            <a:ext cx="4871448" cy="498598"/>
          </a:xfrm>
        </p:spPr>
        <p:txBody>
          <a:bodyPr/>
          <a:lstStyle/>
          <a:p>
            <a:r>
              <a:rPr lang="en-GB" dirty="0" err="1" smtClean="0"/>
              <a:t>EUROfusion</a:t>
            </a:r>
            <a:r>
              <a:rPr lang="en-GB" dirty="0" smtClean="0"/>
              <a:t> session 18/12/2020</a:t>
            </a:r>
            <a:endParaRPr lang="en-GB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56</a:t>
            </a:r>
            <a:endParaRPr lang="en-GB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41377" y="1630412"/>
            <a:ext cx="4881788" cy="2591184"/>
          </a:xfrm>
        </p:spPr>
        <p:txBody>
          <a:bodyPr/>
          <a:lstStyle/>
          <a:p>
            <a:r>
              <a:rPr lang="en-GB" dirty="0" smtClean="0"/>
              <a:t>La regulation de phase </a:t>
            </a:r>
            <a:r>
              <a:rPr lang="en-GB" dirty="0" err="1" smtClean="0"/>
              <a:t>fonctionne</a:t>
            </a:r>
            <a:r>
              <a:rPr lang="en-GB" dirty="0" smtClean="0"/>
              <a:t> sur les 3 </a:t>
            </a:r>
            <a:r>
              <a:rPr lang="en-GB" dirty="0" err="1" smtClean="0"/>
              <a:t>antennes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Reste</a:t>
            </a:r>
            <a:r>
              <a:rPr lang="en-GB" dirty="0" smtClean="0"/>
              <a:t> des problems de cross-talks entre </a:t>
            </a:r>
            <a:r>
              <a:rPr lang="en-GB" dirty="0" err="1" smtClean="0"/>
              <a:t>antenne</a:t>
            </a:r>
            <a:r>
              <a:rPr lang="en-GB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 Patrick met en place la </a:t>
            </a:r>
            <a:r>
              <a:rPr lang="en-GB" dirty="0" err="1" smtClean="0">
                <a:sym typeface="Wingdings" panose="05000000000000000000" pitchFamily="2" charset="2"/>
              </a:rPr>
              <a:t>possibilité</a:t>
            </a:r>
            <a:r>
              <a:rPr lang="en-GB" dirty="0" smtClean="0">
                <a:sym typeface="Wingdings" panose="05000000000000000000" pitchFamily="2" charset="2"/>
              </a:rPr>
              <a:t> de </a:t>
            </a:r>
            <a:r>
              <a:rPr lang="en-GB" dirty="0" err="1" smtClean="0">
                <a:sym typeface="Wingdings" panose="05000000000000000000" pitchFamily="2" charset="2"/>
              </a:rPr>
              <a:t>désactiver</a:t>
            </a:r>
            <a:r>
              <a:rPr lang="en-GB" dirty="0" smtClean="0">
                <a:sym typeface="Wingdings" panose="05000000000000000000" pitchFamily="2" charset="2"/>
              </a:rPr>
              <a:t> le Pr/Pi au </a:t>
            </a:r>
            <a:r>
              <a:rPr lang="en-GB" dirty="0" err="1" smtClean="0">
                <a:sym typeface="Wingdings" panose="05000000000000000000" pitchFamily="2" charset="2"/>
              </a:rPr>
              <a:t>générateur</a:t>
            </a:r>
            <a:r>
              <a:rPr lang="en-GB" dirty="0" smtClean="0">
                <a:sym typeface="Wingdings" panose="05000000000000000000" pitchFamily="2" charset="2"/>
              </a:rPr>
              <a:t> (pas de discrimination de </a:t>
            </a:r>
            <a:r>
              <a:rPr lang="en-GB" dirty="0" err="1" smtClean="0">
                <a:sym typeface="Wingdings" panose="05000000000000000000" pitchFamily="2" charset="2"/>
              </a:rPr>
              <a:t>fréquence</a:t>
            </a:r>
            <a:r>
              <a:rPr lang="en-GB" dirty="0" smtClean="0">
                <a:sym typeface="Wingdings" panose="05000000000000000000" pitchFamily="2" charset="2"/>
              </a:rPr>
              <a:t>)  </a:t>
            </a:r>
            <a:r>
              <a:rPr lang="en-GB" dirty="0" err="1" smtClean="0">
                <a:sym typeface="Wingdings" panose="05000000000000000000" pitchFamily="2" charset="2"/>
              </a:rPr>
              <a:t>validé</a:t>
            </a:r>
            <a:r>
              <a:rPr lang="en-GB" dirty="0" smtClean="0">
                <a:sym typeface="Wingdings" panose="05000000000000000000" pitchFamily="2" charset="2"/>
              </a:rPr>
              <a:t> le </a:t>
            </a:r>
            <a:r>
              <a:rPr lang="en-GB" dirty="0" err="1" smtClean="0">
                <a:sym typeface="Wingdings" panose="05000000000000000000" pitchFamily="2" charset="2"/>
              </a:rPr>
              <a:t>lendemain</a:t>
            </a:r>
            <a:r>
              <a:rPr lang="en-GB" dirty="0" smtClean="0">
                <a:sym typeface="Wingdings" panose="05000000000000000000" pitchFamily="2" charset="2"/>
              </a:rPr>
              <a:t>.</a:t>
            </a:r>
            <a:endParaRPr lang="en-GB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Correction du bug sur la </a:t>
            </a:r>
            <a:r>
              <a:rPr lang="en-GB" dirty="0" err="1" smtClean="0"/>
              <a:t>consigne</a:t>
            </a:r>
            <a:r>
              <a:rPr lang="en-GB" dirty="0" smtClean="0"/>
              <a:t> de phase </a:t>
            </a:r>
            <a:r>
              <a:rPr lang="en-GB" dirty="0" err="1" smtClean="0"/>
              <a:t>dans</a:t>
            </a:r>
            <a:r>
              <a:rPr lang="en-GB" dirty="0" smtClean="0"/>
              <a:t> le CODAC </a:t>
            </a:r>
            <a:endParaRPr lang="en-GB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68" y="1270632"/>
            <a:ext cx="5245261" cy="53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IRFM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ème IRFM" id="{2C297C38-8B40-4340-8B97-E3B305A40ECE}" vid="{687112F7-C787-4C4C-A24C-925C1FC136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IRFM</Template>
  <TotalTime>347</TotalTime>
  <Words>399</Words>
  <Application>Microsoft Office PowerPoint</Application>
  <PresentationFormat>Grand écran</PresentationFormat>
  <Paragraphs>61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Wingdings</vt:lpstr>
      <vt:lpstr>Wingdings 3</vt:lpstr>
      <vt:lpstr>Thème IRFM</vt:lpstr>
      <vt:lpstr>Présentation PowerPoint</vt:lpstr>
      <vt:lpstr>Présentation PowerPoint</vt:lpstr>
      <vt:lpstr>56301 &amp; 56302 : 2 x 1 MW Q2 and Q4</vt:lpstr>
      <vt:lpstr>56301 &amp; 56302 : 2 x 1 MW Q2 and Q4</vt:lpstr>
      <vt:lpstr>56339 &amp; 56340: 2x0,5 MW IC and LH power before</vt:lpstr>
      <vt:lpstr>56344 &amp; 56345 : 1 MW Q2 &amp; Q4</vt:lpstr>
      <vt:lpstr>56349: LH1 &amp; LH2 up to 3MW combined</vt:lpstr>
      <vt:lpstr>Présentation PowerPoint</vt:lpstr>
      <vt:lpstr>56</vt:lpstr>
      <vt:lpstr>56480: LH + Q1</vt:lpstr>
      <vt:lpstr>56485: LH + Q2</vt:lpstr>
      <vt:lpstr>56487-56489 : ICRH Antennas Toggling (tentative)</vt:lpstr>
      <vt:lpstr>Présentation PowerPoint</vt:lpstr>
      <vt:lpstr>Evolution du rapport isotopique du 10/12 au 18/12/2020</vt:lpstr>
      <vt:lpstr>Présentation PowerPoint</vt:lpstr>
      <vt:lpstr>Evolution du signal Cu (SCU19) du 10/12 au 18/12 </vt:lpstr>
      <vt:lpstr>Evolution Cu vs MHD (GMHD_D1%2)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22</cp:revision>
  <dcterms:created xsi:type="dcterms:W3CDTF">2020-12-12T10:48:27Z</dcterms:created>
  <dcterms:modified xsi:type="dcterms:W3CDTF">2020-12-20T22:04:46Z</dcterms:modified>
</cp:coreProperties>
</file>