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72" r:id="rId4"/>
    <p:sldId id="260" r:id="rId5"/>
    <p:sldId id="258" r:id="rId6"/>
    <p:sldId id="257" r:id="rId7"/>
    <p:sldId id="273" r:id="rId8"/>
    <p:sldId id="261" r:id="rId9"/>
    <p:sldId id="268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6020A-F047-4D6F-8A37-6940ED7BDB0C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F6C24-FFEC-4499-8FE2-4C423BAE6B7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4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7121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7" y="-40641"/>
            <a:ext cx="12205547" cy="6011852"/>
          </a:xfrm>
          <a:prstGeom prst="rect">
            <a:avLst/>
          </a:prstGeom>
        </p:spPr>
      </p:pic>
      <p:sp>
        <p:nvSpPr>
          <p:cNvPr id="10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3036" y="6158143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28 septembre 2019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13036" y="5469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2" name="Picture 9" descr="cea_logo_small2.jpg">
            <a:extLst>
              <a:ext uri="{FF2B5EF4-FFF2-40B4-BE49-F238E27FC236}">
                <a16:creationId xmlns:a16="http://schemas.microsoft.com/office/drawing/2014/main" id="{61A89C60-6BFE-4912-9B9B-D56E846D5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663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12192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359965" y="2277417"/>
            <a:ext cx="6354635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1322359" y="4403564"/>
            <a:ext cx="9130864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4359965" y="3140287"/>
            <a:ext cx="6285653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39916" y="3564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6" name="Picture 9" descr="cea_logo_small2.jpg">
            <a:extLst>
              <a:ext uri="{FF2B5EF4-FFF2-40B4-BE49-F238E27FC236}">
                <a16:creationId xmlns:a16="http://schemas.microsoft.com/office/drawing/2014/main" id="{9ACC02E3-8987-4096-B349-1EDE0C3CF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269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12192000" cy="5998464"/>
          </a:xfrm>
          <a:prstGeom prst="rect">
            <a:avLst/>
          </a:prstGeom>
        </p:spPr>
      </p:pic>
      <p:sp>
        <p:nvSpPr>
          <p:cNvPr id="16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  <p:pic>
        <p:nvPicPr>
          <p:cNvPr id="9" name="Picture 9" descr="cea_logo_small2.jpg">
            <a:extLst>
              <a:ext uri="{FF2B5EF4-FFF2-40B4-BE49-F238E27FC236}">
                <a16:creationId xmlns:a16="http://schemas.microsoft.com/office/drawing/2014/main" id="{E3F4C435-57FD-44D7-87B7-AFBBAF147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952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597121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7" y="-40641"/>
            <a:ext cx="12205547" cy="6011852"/>
          </a:xfrm>
          <a:prstGeom prst="rect">
            <a:avLst/>
          </a:prstGeom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28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6829779" y="1143001"/>
            <a:ext cx="3668184" cy="163194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13036" y="5469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1" name="Picture 9" descr="cea_logo_small2.jpg">
            <a:extLst>
              <a:ext uri="{FF2B5EF4-FFF2-40B4-BE49-F238E27FC236}">
                <a16:creationId xmlns:a16="http://schemas.microsoft.com/office/drawing/2014/main" id="{68C201E4-093D-4AEE-A767-CB9D97D2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1354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pic>
        <p:nvPicPr>
          <p:cNvPr id="4" name="Picture 1" descr="fondCE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12192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1127570" y="4801465"/>
            <a:ext cx="2139247" cy="24929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422400" y="473604"/>
            <a:ext cx="4673600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842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12192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id="{9EB6429C-6B7C-4EE1-B9DC-E41E0338FCE4}"/>
              </a:ext>
            </a:extLst>
          </p:cNvPr>
          <p:cNvSpPr txBox="1">
            <a:spLocks/>
          </p:cNvSpPr>
          <p:nvPr/>
        </p:nvSpPr>
        <p:spPr>
          <a:xfrm>
            <a:off x="6096001" y="2824703"/>
            <a:ext cx="4933951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75259" y="1835212"/>
            <a:ext cx="2029261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336050" y="1835213"/>
            <a:ext cx="1971551" cy="118408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446232" y="1835151"/>
            <a:ext cx="1571453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437705" y="3298825"/>
            <a:ext cx="1579355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2343153" y="3201989"/>
            <a:ext cx="195592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75684" y="3968620"/>
            <a:ext cx="2023533" cy="51792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5684" y="4673601"/>
            <a:ext cx="2023533" cy="51792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049" y="3968619"/>
            <a:ext cx="1955800" cy="122290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4425952" y="4619627"/>
            <a:ext cx="1591733" cy="57189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967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341376" y="1630412"/>
            <a:ext cx="11055323" cy="1390855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4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338800" y="1067647"/>
            <a:ext cx="11108136" cy="4059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721366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88" y="196179"/>
            <a:ext cx="10325268" cy="37919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12192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/>
        </p:nvSpPr>
        <p:spPr>
          <a:xfrm>
            <a:off x="6096001" y="2824703"/>
            <a:ext cx="4933951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4000" y="1600805"/>
            <a:ext cx="5842000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563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12192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1127570" y="4801465"/>
            <a:ext cx="2139247" cy="24929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984189" y="617538"/>
            <a:ext cx="5317067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075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476587" y="196178"/>
            <a:ext cx="109728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2679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2719" y="1358084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3367" y="1358085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5E4514-E62C-42B5-BE1E-5F1CD3D2A789}"/>
              </a:ext>
            </a:extLst>
          </p:cNvPr>
          <p:cNvCxnSpPr/>
          <p:nvPr/>
        </p:nvCxnSpPr>
        <p:spPr>
          <a:xfrm flipH="1">
            <a:off x="1310932" y="2332809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02399" y="1358085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53795C-036F-4780-863C-5F5B75D45AC9}"/>
              </a:ext>
            </a:extLst>
          </p:cNvPr>
          <p:cNvCxnSpPr/>
          <p:nvPr/>
        </p:nvCxnSpPr>
        <p:spPr>
          <a:xfrm flipH="1">
            <a:off x="6228757" y="2332809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Espace réservé pour une image  4">
            <a:extLst>
              <a:ext uri="{FF2B5EF4-FFF2-40B4-BE49-F238E27FC236}">
                <a16:creationId xmlns:a16="http://schemas.microsoft.com/office/drawing/2014/main" id="{B755FE5F-FBAE-4CEA-8895-84E4F212E51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28757" y="1358084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8" name="Espace réservé pour une image  4">
            <a:extLst>
              <a:ext uri="{FF2B5EF4-FFF2-40B4-BE49-F238E27FC236}">
                <a16:creationId xmlns:a16="http://schemas.microsoft.com/office/drawing/2014/main" id="{22ADC67F-E797-4291-A8E3-0F55CBC9501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622719" y="2599419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B209393-3874-4ED2-8083-767200A49E1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33367" y="2599420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9">
            <a:extLst>
              <a:ext uri="{FF2B5EF4-FFF2-40B4-BE49-F238E27FC236}">
                <a16:creationId xmlns:a16="http://schemas.microsoft.com/office/drawing/2014/main" id="{89635DC8-0DE1-45BF-B660-9978E7ECF557}"/>
              </a:ext>
            </a:extLst>
          </p:cNvPr>
          <p:cNvCxnSpPr/>
          <p:nvPr/>
        </p:nvCxnSpPr>
        <p:spPr>
          <a:xfrm flipH="1">
            <a:off x="1310932" y="3574144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space réservé du texte 7">
            <a:extLst>
              <a:ext uri="{FF2B5EF4-FFF2-40B4-BE49-F238E27FC236}">
                <a16:creationId xmlns:a16="http://schemas.microsoft.com/office/drawing/2014/main" id="{9946E2AE-62D6-4FF6-ADAD-DB3C797B84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802399" y="2599420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51" name="Connecteur droit 11">
            <a:extLst>
              <a:ext uri="{FF2B5EF4-FFF2-40B4-BE49-F238E27FC236}">
                <a16:creationId xmlns:a16="http://schemas.microsoft.com/office/drawing/2014/main" id="{F1FD97AF-E44C-4020-83DE-C9ED10C337D5}"/>
              </a:ext>
            </a:extLst>
          </p:cNvPr>
          <p:cNvCxnSpPr/>
          <p:nvPr/>
        </p:nvCxnSpPr>
        <p:spPr>
          <a:xfrm flipH="1">
            <a:off x="6228757" y="3574144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Espace réservé pour une image  4">
            <a:extLst>
              <a:ext uri="{FF2B5EF4-FFF2-40B4-BE49-F238E27FC236}">
                <a16:creationId xmlns:a16="http://schemas.microsoft.com/office/drawing/2014/main" id="{C7A6CB66-2EE7-4D61-B8D8-B792649D951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28757" y="2599419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59" name="Espace réservé pour une image  4">
            <a:extLst>
              <a:ext uri="{FF2B5EF4-FFF2-40B4-BE49-F238E27FC236}">
                <a16:creationId xmlns:a16="http://schemas.microsoft.com/office/drawing/2014/main" id="{3796C7BE-5840-414D-923B-EAC0AD68146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622719" y="3979165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0" name="Espace réservé du texte 7">
            <a:extLst>
              <a:ext uri="{FF2B5EF4-FFF2-40B4-BE49-F238E27FC236}">
                <a16:creationId xmlns:a16="http://schemas.microsoft.com/office/drawing/2014/main" id="{CE59C844-7624-436B-B75F-12C324F168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33367" y="3979166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1" name="Connecteur droit 9">
            <a:extLst>
              <a:ext uri="{FF2B5EF4-FFF2-40B4-BE49-F238E27FC236}">
                <a16:creationId xmlns:a16="http://schemas.microsoft.com/office/drawing/2014/main" id="{9B1F7315-6020-43F3-A5F2-9D49CFABB18F}"/>
              </a:ext>
            </a:extLst>
          </p:cNvPr>
          <p:cNvCxnSpPr/>
          <p:nvPr/>
        </p:nvCxnSpPr>
        <p:spPr>
          <a:xfrm flipH="1">
            <a:off x="1310932" y="4953890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Espace réservé du texte 7">
            <a:extLst>
              <a:ext uri="{FF2B5EF4-FFF2-40B4-BE49-F238E27FC236}">
                <a16:creationId xmlns:a16="http://schemas.microsoft.com/office/drawing/2014/main" id="{4B68E589-D2AB-420B-BDA7-B7843429653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802399" y="3979166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3" name="Connecteur droit 11">
            <a:extLst>
              <a:ext uri="{FF2B5EF4-FFF2-40B4-BE49-F238E27FC236}">
                <a16:creationId xmlns:a16="http://schemas.microsoft.com/office/drawing/2014/main" id="{29D8923A-A92A-409D-890D-0ADA5FE8AE8B}"/>
              </a:ext>
            </a:extLst>
          </p:cNvPr>
          <p:cNvCxnSpPr/>
          <p:nvPr/>
        </p:nvCxnSpPr>
        <p:spPr>
          <a:xfrm flipH="1">
            <a:off x="6228757" y="4953890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Espace réservé pour une image  4">
            <a:extLst>
              <a:ext uri="{FF2B5EF4-FFF2-40B4-BE49-F238E27FC236}">
                <a16:creationId xmlns:a16="http://schemas.microsoft.com/office/drawing/2014/main" id="{C520D07C-5182-487C-93B4-740F5F6694B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228757" y="3979165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5" name="Espace réservé pour une image  4">
            <a:extLst>
              <a:ext uri="{FF2B5EF4-FFF2-40B4-BE49-F238E27FC236}">
                <a16:creationId xmlns:a16="http://schemas.microsoft.com/office/drawing/2014/main" id="{88E492D9-B1FB-497C-AE54-9777D95A617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626660" y="5228680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6" name="Espace réservé du texte 7">
            <a:extLst>
              <a:ext uri="{FF2B5EF4-FFF2-40B4-BE49-F238E27FC236}">
                <a16:creationId xmlns:a16="http://schemas.microsoft.com/office/drawing/2014/main" id="{7EC16F37-C59A-4483-A7AC-A499B083B30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337308" y="5228681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7" name="Connecteur droit 9">
            <a:extLst>
              <a:ext uri="{FF2B5EF4-FFF2-40B4-BE49-F238E27FC236}">
                <a16:creationId xmlns:a16="http://schemas.microsoft.com/office/drawing/2014/main" id="{E75DD157-1B84-4D38-B8C3-CEF8C99055BA}"/>
              </a:ext>
            </a:extLst>
          </p:cNvPr>
          <p:cNvCxnSpPr/>
          <p:nvPr/>
        </p:nvCxnSpPr>
        <p:spPr>
          <a:xfrm flipH="1">
            <a:off x="1314873" y="6203405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Espace réservé du texte 7">
            <a:extLst>
              <a:ext uri="{FF2B5EF4-FFF2-40B4-BE49-F238E27FC236}">
                <a16:creationId xmlns:a16="http://schemas.microsoft.com/office/drawing/2014/main" id="{31812CFC-354D-4188-A115-40F9E1BE959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806340" y="5228681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9" name="Connecteur droit 11">
            <a:extLst>
              <a:ext uri="{FF2B5EF4-FFF2-40B4-BE49-F238E27FC236}">
                <a16:creationId xmlns:a16="http://schemas.microsoft.com/office/drawing/2014/main" id="{DF7F2929-78B2-469D-8E02-2703095EC7FF}"/>
              </a:ext>
            </a:extLst>
          </p:cNvPr>
          <p:cNvCxnSpPr/>
          <p:nvPr/>
        </p:nvCxnSpPr>
        <p:spPr>
          <a:xfrm flipH="1">
            <a:off x="6232698" y="6203405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Espace réservé pour une image  4">
            <a:extLst>
              <a:ext uri="{FF2B5EF4-FFF2-40B4-BE49-F238E27FC236}">
                <a16:creationId xmlns:a16="http://schemas.microsoft.com/office/drawing/2014/main" id="{803C1564-8FCE-41DC-879F-588392A66C6B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232698" y="5228680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89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872" y="1293436"/>
            <a:ext cx="10853931" cy="1382648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8"/>
            <a:ext cx="12192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" y="-25706"/>
            <a:ext cx="12191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98035" y="6627317"/>
            <a:ext cx="1293967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1288" y="-25707"/>
            <a:ext cx="1293967" cy="783772"/>
          </a:xfrm>
          <a:prstGeom prst="rect">
            <a:avLst/>
          </a:prstGeom>
          <a:solidFill>
            <a:srgbClr val="BC141C"/>
          </a:solidFill>
          <a:ln>
            <a:solidFill>
              <a:srgbClr val="BC141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157188" y="6665909"/>
            <a:ext cx="837259" cy="184666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 sz="1200"/>
            </a:lvl1pPr>
          </a:lstStyle>
          <a:p>
            <a:fld id="{CB10B659-826B-4DD2-AF43-E1305E666421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9877215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8791538" y="6666682"/>
            <a:ext cx="2111537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25 septembre 2020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8869" y="6635131"/>
            <a:ext cx="5509931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615288" y="6658218"/>
            <a:ext cx="676001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 err="1" smtClean="0">
                <a:latin typeface="Calibri" panose="020F0502020204030204" pitchFamily="34" charset="0"/>
              </a:rPr>
              <a:t>J.Hillairet</a:t>
            </a:r>
            <a:endParaRPr lang="fr-FR" sz="1100" dirty="0">
              <a:latin typeface="Calibri" panose="020F0502020204030204" pitchFamily="34" charset="0"/>
            </a:endParaRPr>
          </a:p>
        </p:txBody>
      </p:sp>
      <p:pic>
        <p:nvPicPr>
          <p:cNvPr id="14" name="Picture 9" descr="cea_logo_small2.jpg">
            <a:extLst>
              <a:ext uri="{FF2B5EF4-FFF2-40B4-BE49-F238E27FC236}">
                <a16:creationId xmlns:a16="http://schemas.microsoft.com/office/drawing/2014/main" id="{E3A1A842-E559-4871-963A-CC87460B1B6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4" y="54881"/>
            <a:ext cx="753461" cy="6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6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WEST ICRH Antenna Circuit Model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1124369" y="5122103"/>
            <a:ext cx="3922680" cy="309021"/>
          </a:xfrm>
        </p:spPr>
        <p:txBody>
          <a:bodyPr/>
          <a:lstStyle/>
          <a:p>
            <a:r>
              <a:rPr lang="en-GB" dirty="0" smtClean="0"/>
              <a:t>Last update 22/09/2020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 smtClean="0"/>
              <a:t>J.Hillairet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0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Vacuum Case (curved front-face model)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376" y="1630412"/>
            <a:ext cx="11055323" cy="436748"/>
          </a:xfrm>
        </p:spPr>
        <p:txBody>
          <a:bodyPr/>
          <a:lstStyle/>
          <a:p>
            <a:r>
              <a:rPr lang="en-GB" dirty="0" smtClean="0"/>
              <a:t> Voltage magnitudes and toroidal phase differences at f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Antenna front-face : vacuum case</a:t>
            </a:r>
            <a:endParaRPr lang="en-GB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762" y="2067160"/>
            <a:ext cx="6095238" cy="457142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" y="2067160"/>
            <a:ext cx="6095238" cy="4571429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1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Vacuum Case (curved front-face model)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376" y="1630412"/>
            <a:ext cx="11055323" cy="436748"/>
          </a:xfrm>
        </p:spPr>
        <p:txBody>
          <a:bodyPr/>
          <a:lstStyle/>
          <a:p>
            <a:r>
              <a:rPr lang="en-GB" dirty="0" smtClean="0"/>
              <a:t> Current magnitudes and toroidal phase differences at f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Antenna front-face : vacuum case</a:t>
            </a:r>
            <a:endParaRPr lang="en-GB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762" y="2067160"/>
            <a:ext cx="6095238" cy="45714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" y="2067160"/>
            <a:ext cx="6095238" cy="4571429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WEST ICRH </a:t>
            </a:r>
            <a:r>
              <a:rPr lang="en-GB" dirty="0" smtClean="0"/>
              <a:t>Antenna Front Face Main Dimension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505450" y="1067647"/>
            <a:ext cx="5941486" cy="405970"/>
          </a:xfrm>
        </p:spPr>
        <p:txBody>
          <a:bodyPr/>
          <a:lstStyle/>
          <a:p>
            <a:r>
              <a:rPr lang="en-GB" dirty="0" smtClean="0"/>
              <a:t>RF Model</a:t>
            </a:r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3163" t="4297" r="19694" b="5106"/>
          <a:stretch/>
        </p:blipFill>
        <p:spPr>
          <a:xfrm>
            <a:off x="133350" y="969905"/>
            <a:ext cx="5372100" cy="562313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19231" r="30891" b="9396"/>
          <a:stretch/>
        </p:blipFill>
        <p:spPr>
          <a:xfrm>
            <a:off x="6010274" y="1630412"/>
            <a:ext cx="4371975" cy="489363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382249" y="293370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1</a:t>
            </a:r>
            <a:endParaRPr lang="en-GB" sz="1800" dirty="0"/>
          </a:p>
        </p:txBody>
      </p:sp>
      <p:sp>
        <p:nvSpPr>
          <p:cNvPr id="8" name="ZoneTexte 7"/>
          <p:cNvSpPr txBox="1"/>
          <p:nvPr/>
        </p:nvSpPr>
        <p:spPr>
          <a:xfrm>
            <a:off x="8867774" y="1807258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2</a:t>
            </a:r>
            <a:endParaRPr lang="en-GB" sz="1800" dirty="0"/>
          </a:p>
        </p:txBody>
      </p:sp>
      <p:sp>
        <p:nvSpPr>
          <p:cNvPr id="9" name="ZoneTexte 8"/>
          <p:cNvSpPr txBox="1"/>
          <p:nvPr/>
        </p:nvSpPr>
        <p:spPr>
          <a:xfrm>
            <a:off x="10239374" y="4714711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3</a:t>
            </a:r>
            <a:endParaRPr lang="en-GB" sz="1800" dirty="0"/>
          </a:p>
        </p:txBody>
      </p:sp>
      <p:sp>
        <p:nvSpPr>
          <p:cNvPr id="10" name="ZoneTexte 9"/>
          <p:cNvSpPr txBox="1"/>
          <p:nvPr/>
        </p:nvSpPr>
        <p:spPr>
          <a:xfrm>
            <a:off x="7354925" y="4077227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4</a:t>
            </a:r>
            <a:endParaRPr lang="en-GB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0700480" y="4063614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Left side</a:t>
            </a:r>
            <a:endParaRPr lang="en-GB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240630" y="1386693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Right side</a:t>
            </a:r>
            <a:endParaRPr lang="en-GB" sz="180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WEST ICRH Antenna Front Face </a:t>
            </a:r>
            <a:r>
              <a:rPr lang="en-GB" dirty="0" smtClean="0"/>
              <a:t>Port Properties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3</a:t>
            </a:fld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01865" y="824152"/>
            <a:ext cx="11055323" cy="744524"/>
          </a:xfrm>
        </p:spPr>
        <p:txBody>
          <a:bodyPr/>
          <a:lstStyle/>
          <a:p>
            <a:r>
              <a:rPr lang="en-GB" dirty="0" smtClean="0"/>
              <a:t>Port plane of reference is located at 30,6 mm from and 49,6 mm from antenna box</a:t>
            </a:r>
          </a:p>
          <a:p>
            <a:r>
              <a:rPr lang="en-GB" dirty="0" smtClean="0"/>
              <a:t>In the illustrated model, 150mm are added and de-</a:t>
            </a:r>
            <a:r>
              <a:rPr lang="en-GB" dirty="0" err="1" smtClean="0"/>
              <a:t>embbeded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20234" r="42948" b="10422"/>
          <a:stretch/>
        </p:blipFill>
        <p:spPr>
          <a:xfrm>
            <a:off x="1397000" y="1608864"/>
            <a:ext cx="4000500" cy="508781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340441" y="1632791"/>
            <a:ext cx="69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150</a:t>
            </a:r>
            <a:endParaRPr lang="en-GB" sz="1800" dirty="0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4061775" y="1608864"/>
            <a:ext cx="17161" cy="4603443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101927" y="2355334"/>
            <a:ext cx="7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30.6</a:t>
            </a:r>
            <a:endParaRPr lang="en-GB" sz="1800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3663447" y="1803881"/>
            <a:ext cx="41548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4109975" y="1968845"/>
            <a:ext cx="1118328" cy="935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054714" y="1608864"/>
            <a:ext cx="7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49.6</a:t>
            </a:r>
            <a:endParaRPr lang="en-GB" sz="1800" dirty="0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3842721" y="2540000"/>
            <a:ext cx="227634" cy="492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588084" y="2895495"/>
            <a:ext cx="353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D</a:t>
            </a:r>
            <a:r>
              <a:rPr lang="en-GB" sz="1800" baseline="-25000" dirty="0" smtClean="0"/>
              <a:t>int</a:t>
            </a:r>
            <a:r>
              <a:rPr lang="en-GB" sz="1800" dirty="0" smtClean="0"/>
              <a:t>/</a:t>
            </a:r>
            <a:r>
              <a:rPr lang="en-GB" sz="1800" dirty="0" err="1" smtClean="0"/>
              <a:t>D</a:t>
            </a:r>
            <a:r>
              <a:rPr lang="en-GB" sz="1800" baseline="-25000" dirty="0" err="1" smtClean="0"/>
              <a:t>out</a:t>
            </a:r>
            <a:r>
              <a:rPr lang="en-GB" sz="1800" dirty="0" smtClean="0"/>
              <a:t> = 102/222 </a:t>
            </a:r>
            <a:r>
              <a:rPr lang="en-GB" sz="1800" dirty="0" smtClean="0">
                <a:sym typeface="Wingdings" panose="05000000000000000000" pitchFamily="2" charset="2"/>
              </a:rPr>
              <a:t> Z</a:t>
            </a:r>
            <a:r>
              <a:rPr lang="en-GB" sz="1800" baseline="-25000" dirty="0" smtClean="0">
                <a:sym typeface="Wingdings" panose="05000000000000000000" pitchFamily="2" charset="2"/>
              </a:rPr>
              <a:t>0</a:t>
            </a:r>
            <a:r>
              <a:rPr lang="en-GB" sz="1800" dirty="0" smtClean="0">
                <a:sym typeface="Wingdings" panose="05000000000000000000" pitchFamily="2" charset="2"/>
              </a:rPr>
              <a:t> = 46.646 </a:t>
            </a:r>
            <a:r>
              <a:rPr lang="el-GR" sz="1800" dirty="0" smtClean="0">
                <a:sym typeface="Wingdings" panose="05000000000000000000" pitchFamily="2" charset="2"/>
              </a:rPr>
              <a:t>Ω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0697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234"/>
          <a:stretch/>
        </p:blipFill>
        <p:spPr>
          <a:xfrm>
            <a:off x="251164" y="116070"/>
            <a:ext cx="10254911" cy="745926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9807" r="9209" b="25233"/>
          <a:stretch/>
        </p:blipFill>
        <p:spPr>
          <a:xfrm>
            <a:off x="338800" y="504205"/>
            <a:ext cx="10167275" cy="1845424"/>
          </a:xfrm>
          <a:prstGeom prst="rect">
            <a:avLst/>
          </a:prstGeom>
        </p:spPr>
      </p:pic>
      <p:sp>
        <p:nvSpPr>
          <p:cNvPr id="15" name="Flèche droite 14"/>
          <p:cNvSpPr/>
          <p:nvPr/>
        </p:nvSpPr>
        <p:spPr>
          <a:xfrm rot="10800000">
            <a:off x="10577065" y="3119709"/>
            <a:ext cx="1186077" cy="32650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Antenna Elements (side views)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5250" y="2327002"/>
            <a:ext cx="885825" cy="1924050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76588" y="2537120"/>
            <a:ext cx="742737" cy="1491682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219325" y="2815952"/>
            <a:ext cx="7419975" cy="106253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639301" y="2815952"/>
            <a:ext cx="647700" cy="4077489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/>
          <p:cNvSpPr txBox="1"/>
          <p:nvPr/>
        </p:nvSpPr>
        <p:spPr>
          <a:xfrm>
            <a:off x="-17087" y="4243424"/>
            <a:ext cx="1110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Antenna </a:t>
            </a:r>
          </a:p>
          <a:p>
            <a:pPr algn="ctr"/>
            <a:r>
              <a:rPr lang="en-GB" sz="1800" dirty="0" smtClean="0"/>
              <a:t>front-face</a:t>
            </a:r>
            <a:endParaRPr lang="en-GB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505106" y="4031418"/>
            <a:ext cx="119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Bridge (x2)</a:t>
            </a:r>
            <a:endParaRPr lang="en-GB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710891" y="4008601"/>
            <a:ext cx="380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Impedance Transformer + window (x2)</a:t>
            </a:r>
            <a:endParaRPr lang="en-GB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0293957" y="5292579"/>
            <a:ext cx="911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Service </a:t>
            </a:r>
          </a:p>
          <a:p>
            <a:pPr algn="ctr"/>
            <a:r>
              <a:rPr lang="en-GB" sz="1800" dirty="0" smtClean="0"/>
              <a:t>Stub</a:t>
            </a:r>
          </a:p>
          <a:p>
            <a:pPr algn="ctr"/>
            <a:r>
              <a:rPr lang="en-GB" sz="1800" dirty="0" smtClean="0"/>
              <a:t>x2</a:t>
            </a:r>
            <a:endParaRPr lang="en-GB" sz="1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783780" y="2448220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</a:rPr>
              <a:t>Feeder </a:t>
            </a:r>
          </a:p>
          <a:p>
            <a:pPr algn="ctr"/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</a:rPr>
              <a:t>30 Ohm</a:t>
            </a: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1076" y="2609578"/>
            <a:ext cx="495511" cy="604206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981076" y="3404915"/>
            <a:ext cx="495511" cy="604206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/>
          <p:cNvSpPr txBox="1"/>
          <p:nvPr/>
        </p:nvSpPr>
        <p:spPr>
          <a:xfrm>
            <a:off x="981075" y="4415196"/>
            <a:ext cx="203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Capacitor (bottom) (x2)</a:t>
            </a:r>
            <a:endParaRPr lang="en-GB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339855" y="2136259"/>
            <a:ext cx="173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Capacitor (top) (x2)</a:t>
            </a:r>
            <a:endParaRPr lang="en-GB" sz="1400" dirty="0"/>
          </a:p>
        </p:txBody>
      </p:sp>
      <p:cxnSp>
        <p:nvCxnSpPr>
          <p:cNvPr id="21" name="Connecteur droit avec flèche 20"/>
          <p:cNvCxnSpPr>
            <a:endCxn id="16" idx="0"/>
          </p:cNvCxnSpPr>
          <p:nvPr/>
        </p:nvCxnSpPr>
        <p:spPr>
          <a:xfrm flipH="1">
            <a:off x="1228832" y="2376089"/>
            <a:ext cx="223284" cy="233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17" idx="2"/>
          </p:cNvCxnSpPr>
          <p:nvPr/>
        </p:nvCxnSpPr>
        <p:spPr>
          <a:xfrm flipH="1" flipV="1">
            <a:off x="1228832" y="4009121"/>
            <a:ext cx="54065" cy="480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6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41" y="1164780"/>
            <a:ext cx="11969750" cy="53704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WEST ICRH Antenna Circuit </a:t>
            </a:r>
            <a:r>
              <a:rPr lang="en-GB" dirty="0" smtClean="0"/>
              <a:t>Model – ANSYS Circuit/HFSS Model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22250" y="2223403"/>
            <a:ext cx="885825" cy="1268193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929237" y="2001562"/>
            <a:ext cx="742737" cy="825346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910313" y="2015775"/>
            <a:ext cx="1265687" cy="66538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076576" y="2151380"/>
            <a:ext cx="4073524" cy="1040032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04426" y="5415281"/>
            <a:ext cx="1265687" cy="66538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9139913" y="5335299"/>
            <a:ext cx="742737" cy="825346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076576" y="3383280"/>
            <a:ext cx="4073524" cy="1000147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76576" y="4471003"/>
            <a:ext cx="4073524" cy="9442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76576" y="5504180"/>
            <a:ext cx="4073524" cy="1049145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5</a:t>
            </a:fld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8880618" y="1318514"/>
            <a:ext cx="83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Bridge </a:t>
            </a:r>
          </a:p>
          <a:p>
            <a:pPr algn="ctr"/>
            <a:r>
              <a:rPr lang="en-GB" sz="1800" dirty="0" smtClean="0"/>
              <a:t>(left)</a:t>
            </a:r>
            <a:endParaRPr lang="en-GB" sz="1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9091294" y="4664200"/>
            <a:ext cx="83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Bridge </a:t>
            </a:r>
          </a:p>
          <a:p>
            <a:pPr algn="ctr"/>
            <a:r>
              <a:rPr lang="en-GB" sz="1800" dirty="0" smtClean="0"/>
              <a:t>(right)</a:t>
            </a:r>
            <a:endParaRPr lang="en-GB" sz="1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9865814" y="6028752"/>
            <a:ext cx="171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Imp </a:t>
            </a:r>
            <a:r>
              <a:rPr lang="en-GB" sz="1800" dirty="0" err="1" smtClean="0"/>
              <a:t>Transf+Win</a:t>
            </a:r>
            <a:r>
              <a:rPr lang="en-GB" sz="1800" dirty="0" smtClean="0"/>
              <a:t> </a:t>
            </a:r>
          </a:p>
          <a:p>
            <a:pPr algn="ctr"/>
            <a:r>
              <a:rPr lang="en-GB" sz="1800" dirty="0" smtClean="0"/>
              <a:t>(right)</a:t>
            </a:r>
            <a:endParaRPr lang="en-GB" sz="1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9676093" y="1309928"/>
            <a:ext cx="171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Imp </a:t>
            </a:r>
            <a:r>
              <a:rPr lang="en-GB" sz="1800" dirty="0" err="1" smtClean="0"/>
              <a:t>Transf+Win</a:t>
            </a:r>
            <a:r>
              <a:rPr lang="en-GB" sz="1800" dirty="0" smtClean="0"/>
              <a:t> </a:t>
            </a:r>
          </a:p>
          <a:p>
            <a:pPr algn="ctr"/>
            <a:r>
              <a:rPr lang="en-GB" sz="1800" dirty="0" smtClean="0"/>
              <a:t>(left)</a:t>
            </a:r>
            <a:endParaRPr lang="en-GB" sz="1800" dirty="0"/>
          </a:p>
        </p:txBody>
      </p:sp>
      <p:sp>
        <p:nvSpPr>
          <p:cNvPr id="21" name="ZoneTexte 20"/>
          <p:cNvSpPr txBox="1"/>
          <p:nvPr/>
        </p:nvSpPr>
        <p:spPr>
          <a:xfrm>
            <a:off x="92280" y="1759627"/>
            <a:ext cx="114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Front-face</a:t>
            </a:r>
            <a:endParaRPr lang="en-GB" sz="18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844479" y="401409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V3, I3</a:t>
            </a:r>
            <a:endParaRPr lang="en-GB" sz="1800" dirty="0"/>
          </a:p>
        </p:txBody>
      </p:sp>
      <p:sp>
        <p:nvSpPr>
          <p:cNvPr id="23" name="ZoneTexte 22"/>
          <p:cNvSpPr txBox="1"/>
          <p:nvPr/>
        </p:nvSpPr>
        <p:spPr>
          <a:xfrm>
            <a:off x="1780358" y="20387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V1, I1</a:t>
            </a:r>
            <a:endParaRPr lang="en-GB" sz="18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844479" y="299747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V2, I2</a:t>
            </a:r>
            <a:endParaRPr lang="en-GB" sz="18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850326" y="584408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V4, I4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430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49" y="1438918"/>
            <a:ext cx="5972175" cy="47142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111340" y="1139545"/>
            <a:ext cx="725024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3937468" y="3935503"/>
            <a:ext cx="949265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/>
          <a:p>
            <a:r>
              <a:rPr lang="en-GB" dirty="0" smtClean="0"/>
              <a:t>WEST ICRH Antenna Circuit </a:t>
            </a:r>
            <a:r>
              <a:rPr lang="en-GB" dirty="0"/>
              <a:t>Model - Python </a:t>
            </a:r>
            <a:r>
              <a:rPr lang="en-GB" dirty="0" err="1" smtClean="0"/>
              <a:t>skrf</a:t>
            </a:r>
            <a:r>
              <a:rPr lang="en-GB" dirty="0" smtClean="0"/>
              <a:t> Circuit Model</a:t>
            </a:r>
            <a:endParaRPr lang="en-GB" dirty="0"/>
          </a:p>
        </p:txBody>
      </p:sp>
      <p:sp>
        <p:nvSpPr>
          <p:cNvPr id="10" name="ZoneTexte 9"/>
          <p:cNvSpPr txBox="1"/>
          <p:nvPr/>
        </p:nvSpPr>
        <p:spPr>
          <a:xfrm>
            <a:off x="2286000" y="2362200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Antenna (4 ports)</a:t>
            </a:r>
            <a:endParaRPr lang="en-GB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153025" y="125425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C3</a:t>
            </a:r>
            <a:endParaRPr lang="en-GB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589920" y="254686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C4</a:t>
            </a:r>
            <a:endParaRPr lang="en-GB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30833" y="414902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C1</a:t>
            </a:r>
            <a:endParaRPr lang="en-GB" sz="1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255302" y="411658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C2</a:t>
            </a:r>
            <a:endParaRPr lang="en-GB" sz="1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86352" y="5751192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Left side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61764" y="5876151"/>
            <a:ext cx="133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(Left) Bridge</a:t>
            </a:r>
            <a:endParaRPr lang="en-GB" sz="1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899454" y="5207493"/>
            <a:ext cx="116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Imp </a:t>
            </a:r>
            <a:r>
              <a:rPr lang="en-GB" sz="1800" dirty="0" err="1" smtClean="0"/>
              <a:t>Transf</a:t>
            </a:r>
            <a:endParaRPr lang="en-GB" sz="1800" dirty="0" smtClean="0"/>
          </a:p>
          <a:p>
            <a:pPr algn="l"/>
            <a:r>
              <a:rPr lang="en-GB" sz="1800" dirty="0" smtClean="0"/>
              <a:t>+window</a:t>
            </a:r>
            <a:endParaRPr lang="en-GB" sz="1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8418432" y="3502698"/>
            <a:ext cx="116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Imp </a:t>
            </a:r>
            <a:r>
              <a:rPr lang="en-GB" sz="1800" dirty="0" err="1" smtClean="0"/>
              <a:t>Transf</a:t>
            </a:r>
            <a:endParaRPr lang="en-GB" sz="1800" dirty="0" smtClean="0"/>
          </a:p>
          <a:p>
            <a:pPr algn="l"/>
            <a:r>
              <a:rPr lang="en-GB" sz="1800" dirty="0" smtClean="0"/>
              <a:t>+window</a:t>
            </a:r>
            <a:endParaRPr lang="en-GB" sz="1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9001124" y="5112423"/>
            <a:ext cx="111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Right</a:t>
            </a:r>
            <a:endParaRPr lang="en-GB" sz="1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621338" y="5968484"/>
            <a:ext cx="9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Left</a:t>
            </a:r>
            <a:endParaRPr lang="en-GB" sz="1800" dirty="0"/>
          </a:p>
        </p:txBody>
      </p:sp>
      <p:sp>
        <p:nvSpPr>
          <p:cNvPr id="21" name="ZoneTexte 20"/>
          <p:cNvSpPr txBox="1"/>
          <p:nvPr/>
        </p:nvSpPr>
        <p:spPr>
          <a:xfrm>
            <a:off x="9256022" y="2362200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Right side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77611" y="3537312"/>
            <a:ext cx="1766462" cy="79638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854876" y="5172101"/>
            <a:ext cx="1209962" cy="107629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786383" y="2011940"/>
            <a:ext cx="696621" cy="71680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/>
          <p:cNvSpPr txBox="1"/>
          <p:nvPr/>
        </p:nvSpPr>
        <p:spPr>
          <a:xfrm>
            <a:off x="7181438" y="1642608"/>
            <a:ext cx="146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(Right) Bridge</a:t>
            </a:r>
            <a:endParaRPr lang="en-GB" sz="1800" dirty="0"/>
          </a:p>
        </p:txBody>
      </p:sp>
      <p:sp>
        <p:nvSpPr>
          <p:cNvPr id="28" name="Rectangle 27"/>
          <p:cNvSpPr/>
          <p:nvPr/>
        </p:nvSpPr>
        <p:spPr>
          <a:xfrm>
            <a:off x="4190112" y="5139341"/>
            <a:ext cx="696621" cy="71680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5462809" y="2104120"/>
            <a:ext cx="725024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2603833" y="3935503"/>
            <a:ext cx="908519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2286000" y="1965893"/>
            <a:ext cx="2721227" cy="1784944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ZoneTexte 1"/>
          <p:cNvSpPr txBox="1"/>
          <p:nvPr/>
        </p:nvSpPr>
        <p:spPr>
          <a:xfrm>
            <a:off x="3079953" y="3299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1</a:t>
            </a:r>
            <a:endParaRPr lang="en-GB" sz="1800" dirty="0"/>
          </a:p>
        </p:txBody>
      </p:sp>
      <p:sp>
        <p:nvSpPr>
          <p:cNvPr id="34" name="ZoneTexte 33"/>
          <p:cNvSpPr txBox="1"/>
          <p:nvPr/>
        </p:nvSpPr>
        <p:spPr>
          <a:xfrm>
            <a:off x="4166174" y="3318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3</a:t>
            </a:r>
            <a:endParaRPr lang="en-GB" sz="1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680418" y="2693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4</a:t>
            </a:r>
            <a:endParaRPr lang="en-GB" sz="1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4189728" y="1986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2</a:t>
            </a:r>
            <a:endParaRPr lang="en-GB" sz="1800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467860" y="1139545"/>
            <a:ext cx="165727" cy="910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4101556" y="88528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V3, I3</a:t>
            </a:r>
            <a:endParaRPr lang="en-GB" sz="1800" dirty="0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1601832" y="3162250"/>
            <a:ext cx="1860505" cy="155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897995" y="305547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V1, I1</a:t>
            </a:r>
            <a:endParaRPr lang="en-GB" sz="18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631845" y="372952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V2, I2</a:t>
            </a:r>
            <a:endParaRPr lang="en-GB" sz="1800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H="1" flipV="1">
            <a:off x="4505442" y="3543743"/>
            <a:ext cx="1099643" cy="296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617326" y="326493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V4, I4</a:t>
            </a:r>
            <a:endParaRPr lang="en-GB" sz="18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H="1" flipV="1">
            <a:off x="5074603" y="2657076"/>
            <a:ext cx="475348" cy="725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ce réservé du numéro de diapositive 4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9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Ideal front-face model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7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805940" y="3552416"/>
            <a:ext cx="1394460" cy="2048284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6" name="Groupe 45"/>
          <p:cNvGrpSpPr/>
          <p:nvPr/>
        </p:nvGrpSpPr>
        <p:grpSpPr>
          <a:xfrm>
            <a:off x="2028514" y="3733798"/>
            <a:ext cx="1453826" cy="230187"/>
            <a:chOff x="2706694" y="1219198"/>
            <a:chExt cx="1453826" cy="230187"/>
          </a:xfrm>
        </p:grpSpPr>
        <p:grpSp>
          <p:nvGrpSpPr>
            <p:cNvPr id="8" name="Group 65"/>
            <p:cNvGrpSpPr>
              <a:grpSpLocks/>
            </p:cNvGrpSpPr>
            <p:nvPr/>
          </p:nvGrpSpPr>
          <p:grpSpPr bwMode="auto">
            <a:xfrm>
              <a:off x="3290888" y="1219199"/>
              <a:ext cx="495297" cy="152399"/>
              <a:chOff x="2819400" y="533400"/>
              <a:chExt cx="990600" cy="304800"/>
            </a:xfrm>
          </p:grpSpPr>
          <p:cxnSp>
            <p:nvCxnSpPr>
              <p:cNvPr id="9" name="Straight Connector 25"/>
              <p:cNvCxnSpPr/>
              <p:nvPr/>
            </p:nvCxnSpPr>
            <p:spPr>
              <a:xfrm>
                <a:off x="28194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31"/>
              <p:cNvCxnSpPr/>
              <p:nvPr/>
            </p:nvCxnSpPr>
            <p:spPr>
              <a:xfrm>
                <a:off x="36576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55"/>
              <p:cNvGrpSpPr>
                <a:grpSpLocks/>
              </p:cNvGrpSpPr>
              <p:nvPr/>
            </p:nvGrpSpPr>
            <p:grpSpPr bwMode="auto">
              <a:xfrm>
                <a:off x="29718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8" name="Arc 17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9" name="Arc 18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2" name="Group 56"/>
              <p:cNvGrpSpPr>
                <a:grpSpLocks/>
              </p:cNvGrpSpPr>
              <p:nvPr/>
            </p:nvGrpSpPr>
            <p:grpSpPr bwMode="auto">
              <a:xfrm>
                <a:off x="32004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6" name="Arc 15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7" name="Arc 16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3" name="Group 59"/>
              <p:cNvGrpSpPr>
                <a:grpSpLocks/>
              </p:cNvGrpSpPr>
              <p:nvPr/>
            </p:nvGrpSpPr>
            <p:grpSpPr bwMode="auto">
              <a:xfrm>
                <a:off x="34290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4" name="Arc 13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5" name="Arc 14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</p:grpSp>
        <p:grpSp>
          <p:nvGrpSpPr>
            <p:cNvPr id="28" name="Group 207"/>
            <p:cNvGrpSpPr>
              <a:grpSpLocks/>
            </p:cNvGrpSpPr>
            <p:nvPr/>
          </p:nvGrpSpPr>
          <p:grpSpPr bwMode="auto">
            <a:xfrm>
              <a:off x="2706694" y="1293810"/>
              <a:ext cx="193675" cy="155575"/>
              <a:chOff x="419893" y="1296193"/>
              <a:chExt cx="193994" cy="155479"/>
            </a:xfrm>
          </p:grpSpPr>
          <p:cxnSp>
            <p:nvCxnSpPr>
              <p:cNvPr id="29" name="Straight Connector 180"/>
              <p:cNvCxnSpPr/>
              <p:nvPr/>
            </p:nvCxnSpPr>
            <p:spPr>
              <a:xfrm>
                <a:off x="456466" y="1372346"/>
                <a:ext cx="1574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185"/>
              <p:cNvCxnSpPr/>
              <p:nvPr/>
            </p:nvCxnSpPr>
            <p:spPr>
              <a:xfrm rot="5400000" flipH="1" flipV="1">
                <a:off x="494715" y="1332679"/>
                <a:ext cx="76153" cy="3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88"/>
              <p:cNvCxnSpPr/>
              <p:nvPr/>
            </p:nvCxnSpPr>
            <p:spPr>
              <a:xfrm flipV="1">
                <a:off x="419893" y="1370760"/>
                <a:ext cx="38163" cy="80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189"/>
              <p:cNvCxnSpPr/>
              <p:nvPr/>
            </p:nvCxnSpPr>
            <p:spPr>
              <a:xfrm flipV="1">
                <a:off x="496219" y="1370760"/>
                <a:ext cx="38163" cy="77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91"/>
              <p:cNvCxnSpPr/>
              <p:nvPr/>
            </p:nvCxnSpPr>
            <p:spPr>
              <a:xfrm flipV="1">
                <a:off x="575724" y="1375519"/>
                <a:ext cx="38163" cy="76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 40"/>
            <p:cNvGrpSpPr/>
            <p:nvPr/>
          </p:nvGrpSpPr>
          <p:grpSpPr>
            <a:xfrm>
              <a:off x="2923387" y="1219198"/>
              <a:ext cx="367501" cy="152402"/>
              <a:chOff x="2304262" y="1866898"/>
              <a:chExt cx="367501" cy="152402"/>
            </a:xfrm>
          </p:grpSpPr>
          <p:cxnSp>
            <p:nvCxnSpPr>
              <p:cNvPr id="21" name="Straight Connector 639"/>
              <p:cNvCxnSpPr/>
              <p:nvPr/>
            </p:nvCxnSpPr>
            <p:spPr bwMode="auto">
              <a:xfrm flipH="1">
                <a:off x="2624140" y="1943100"/>
                <a:ext cx="47623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640"/>
              <p:cNvCxnSpPr/>
              <p:nvPr/>
            </p:nvCxnSpPr>
            <p:spPr bwMode="auto">
              <a:xfrm rot="16200000" flipH="1" flipV="1">
                <a:off x="2574132" y="1969293"/>
                <a:ext cx="76200" cy="2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641"/>
              <p:cNvCxnSpPr/>
              <p:nvPr/>
            </p:nvCxnSpPr>
            <p:spPr bwMode="auto">
              <a:xfrm rot="5400000" flipH="1">
                <a:off x="2501107" y="1920081"/>
                <a:ext cx="152400" cy="460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642"/>
              <p:cNvCxnSpPr/>
              <p:nvPr/>
            </p:nvCxnSpPr>
            <p:spPr bwMode="auto">
              <a:xfrm rot="16200000" flipH="1" flipV="1">
                <a:off x="2453480" y="1920874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648"/>
              <p:cNvCxnSpPr/>
              <p:nvPr/>
            </p:nvCxnSpPr>
            <p:spPr bwMode="auto">
              <a:xfrm rot="5400000" flipH="1">
                <a:off x="2408238" y="1920081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670"/>
              <p:cNvCxnSpPr/>
              <p:nvPr/>
            </p:nvCxnSpPr>
            <p:spPr bwMode="auto">
              <a:xfrm rot="16200000" flipH="1" flipV="1">
                <a:off x="2322517" y="1893092"/>
                <a:ext cx="76200" cy="238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672"/>
              <p:cNvCxnSpPr/>
              <p:nvPr/>
            </p:nvCxnSpPr>
            <p:spPr bwMode="auto">
              <a:xfrm flipH="1">
                <a:off x="2304262" y="1943098"/>
                <a:ext cx="44449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642"/>
              <p:cNvCxnSpPr/>
              <p:nvPr/>
            </p:nvCxnSpPr>
            <p:spPr bwMode="auto">
              <a:xfrm rot="16200000" flipH="1" flipV="1">
                <a:off x="2363789" y="1920873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648"/>
              <p:cNvCxnSpPr/>
              <p:nvPr/>
            </p:nvCxnSpPr>
            <p:spPr bwMode="auto">
              <a:xfrm rot="5400000" flipH="1">
                <a:off x="2318547" y="1920080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necteur droit 42"/>
            <p:cNvCxnSpPr/>
            <p:nvPr/>
          </p:nvCxnSpPr>
          <p:spPr>
            <a:xfrm>
              <a:off x="2817819" y="1293809"/>
              <a:ext cx="12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3786185" y="1293809"/>
              <a:ext cx="3743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e 48"/>
          <p:cNvGrpSpPr/>
          <p:nvPr/>
        </p:nvGrpSpPr>
        <p:grpSpPr>
          <a:xfrm>
            <a:off x="2028514" y="4220730"/>
            <a:ext cx="1453826" cy="230187"/>
            <a:chOff x="2706694" y="1219198"/>
            <a:chExt cx="1453826" cy="230187"/>
          </a:xfrm>
        </p:grpSpPr>
        <p:grpSp>
          <p:nvGrpSpPr>
            <p:cNvPr id="50" name="Group 65"/>
            <p:cNvGrpSpPr>
              <a:grpSpLocks/>
            </p:cNvGrpSpPr>
            <p:nvPr/>
          </p:nvGrpSpPr>
          <p:grpSpPr bwMode="auto">
            <a:xfrm>
              <a:off x="3290888" y="1219199"/>
              <a:ext cx="495297" cy="152399"/>
              <a:chOff x="2819400" y="533400"/>
              <a:chExt cx="990600" cy="304800"/>
            </a:xfrm>
          </p:grpSpPr>
          <p:cxnSp>
            <p:nvCxnSpPr>
              <p:cNvPr id="69" name="Straight Connector 25"/>
              <p:cNvCxnSpPr/>
              <p:nvPr/>
            </p:nvCxnSpPr>
            <p:spPr>
              <a:xfrm>
                <a:off x="28194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31"/>
              <p:cNvCxnSpPr/>
              <p:nvPr/>
            </p:nvCxnSpPr>
            <p:spPr>
              <a:xfrm>
                <a:off x="36576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55"/>
              <p:cNvGrpSpPr>
                <a:grpSpLocks/>
              </p:cNvGrpSpPr>
              <p:nvPr/>
            </p:nvGrpSpPr>
            <p:grpSpPr bwMode="auto">
              <a:xfrm>
                <a:off x="29718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78" name="Arc 77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79" name="Arc 78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72" name="Group 56"/>
              <p:cNvGrpSpPr>
                <a:grpSpLocks/>
              </p:cNvGrpSpPr>
              <p:nvPr/>
            </p:nvGrpSpPr>
            <p:grpSpPr bwMode="auto">
              <a:xfrm>
                <a:off x="32004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76" name="Arc 75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77" name="Arc 76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73" name="Group 59"/>
              <p:cNvGrpSpPr>
                <a:grpSpLocks/>
              </p:cNvGrpSpPr>
              <p:nvPr/>
            </p:nvGrpSpPr>
            <p:grpSpPr bwMode="auto">
              <a:xfrm>
                <a:off x="34290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75" name="Arc 74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</p:grpSp>
        <p:grpSp>
          <p:nvGrpSpPr>
            <p:cNvPr id="51" name="Group 207"/>
            <p:cNvGrpSpPr>
              <a:grpSpLocks/>
            </p:cNvGrpSpPr>
            <p:nvPr/>
          </p:nvGrpSpPr>
          <p:grpSpPr bwMode="auto">
            <a:xfrm>
              <a:off x="2706694" y="1293810"/>
              <a:ext cx="193675" cy="155575"/>
              <a:chOff x="419893" y="1296193"/>
              <a:chExt cx="193994" cy="155479"/>
            </a:xfrm>
          </p:grpSpPr>
          <p:cxnSp>
            <p:nvCxnSpPr>
              <p:cNvPr id="64" name="Straight Connector 180"/>
              <p:cNvCxnSpPr/>
              <p:nvPr/>
            </p:nvCxnSpPr>
            <p:spPr>
              <a:xfrm>
                <a:off x="456466" y="1372346"/>
                <a:ext cx="1574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185"/>
              <p:cNvCxnSpPr/>
              <p:nvPr/>
            </p:nvCxnSpPr>
            <p:spPr>
              <a:xfrm rot="5400000" flipH="1" flipV="1">
                <a:off x="494715" y="1332679"/>
                <a:ext cx="76153" cy="3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188"/>
              <p:cNvCxnSpPr/>
              <p:nvPr/>
            </p:nvCxnSpPr>
            <p:spPr>
              <a:xfrm flipV="1">
                <a:off x="419893" y="1370760"/>
                <a:ext cx="38163" cy="80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189"/>
              <p:cNvCxnSpPr/>
              <p:nvPr/>
            </p:nvCxnSpPr>
            <p:spPr>
              <a:xfrm flipV="1">
                <a:off x="496219" y="1370760"/>
                <a:ext cx="38163" cy="77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191"/>
              <p:cNvCxnSpPr/>
              <p:nvPr/>
            </p:nvCxnSpPr>
            <p:spPr>
              <a:xfrm flipV="1">
                <a:off x="575724" y="1375519"/>
                <a:ext cx="38163" cy="76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e 51"/>
            <p:cNvGrpSpPr/>
            <p:nvPr/>
          </p:nvGrpSpPr>
          <p:grpSpPr>
            <a:xfrm>
              <a:off x="2923387" y="1219198"/>
              <a:ext cx="367501" cy="152402"/>
              <a:chOff x="2304262" y="1866898"/>
              <a:chExt cx="367501" cy="152402"/>
            </a:xfrm>
          </p:grpSpPr>
          <p:cxnSp>
            <p:nvCxnSpPr>
              <p:cNvPr id="55" name="Straight Connector 639"/>
              <p:cNvCxnSpPr/>
              <p:nvPr/>
            </p:nvCxnSpPr>
            <p:spPr bwMode="auto">
              <a:xfrm flipH="1">
                <a:off x="2624140" y="1943100"/>
                <a:ext cx="47623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640"/>
              <p:cNvCxnSpPr/>
              <p:nvPr/>
            </p:nvCxnSpPr>
            <p:spPr bwMode="auto">
              <a:xfrm rot="16200000" flipH="1" flipV="1">
                <a:off x="2574132" y="1969293"/>
                <a:ext cx="76200" cy="2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641"/>
              <p:cNvCxnSpPr/>
              <p:nvPr/>
            </p:nvCxnSpPr>
            <p:spPr bwMode="auto">
              <a:xfrm rot="5400000" flipH="1">
                <a:off x="2501107" y="1920081"/>
                <a:ext cx="152400" cy="460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642"/>
              <p:cNvCxnSpPr/>
              <p:nvPr/>
            </p:nvCxnSpPr>
            <p:spPr bwMode="auto">
              <a:xfrm rot="16200000" flipH="1" flipV="1">
                <a:off x="2453480" y="1920874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648"/>
              <p:cNvCxnSpPr/>
              <p:nvPr/>
            </p:nvCxnSpPr>
            <p:spPr bwMode="auto">
              <a:xfrm rot="5400000" flipH="1">
                <a:off x="2408238" y="1920081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670"/>
              <p:cNvCxnSpPr/>
              <p:nvPr/>
            </p:nvCxnSpPr>
            <p:spPr bwMode="auto">
              <a:xfrm rot="16200000" flipH="1" flipV="1">
                <a:off x="2322517" y="1893092"/>
                <a:ext cx="76200" cy="238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72"/>
              <p:cNvCxnSpPr/>
              <p:nvPr/>
            </p:nvCxnSpPr>
            <p:spPr bwMode="auto">
              <a:xfrm flipH="1">
                <a:off x="2304262" y="1943098"/>
                <a:ext cx="44449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42"/>
              <p:cNvCxnSpPr/>
              <p:nvPr/>
            </p:nvCxnSpPr>
            <p:spPr bwMode="auto">
              <a:xfrm rot="16200000" flipH="1" flipV="1">
                <a:off x="2363789" y="1920873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48"/>
              <p:cNvCxnSpPr/>
              <p:nvPr/>
            </p:nvCxnSpPr>
            <p:spPr bwMode="auto">
              <a:xfrm rot="5400000" flipH="1">
                <a:off x="2318547" y="1920080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Connecteur droit 52"/>
            <p:cNvCxnSpPr/>
            <p:nvPr/>
          </p:nvCxnSpPr>
          <p:spPr>
            <a:xfrm>
              <a:off x="2817819" y="1293809"/>
              <a:ext cx="12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3786185" y="1293809"/>
              <a:ext cx="3743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e 79"/>
          <p:cNvGrpSpPr/>
          <p:nvPr/>
        </p:nvGrpSpPr>
        <p:grpSpPr>
          <a:xfrm>
            <a:off x="2028514" y="4685550"/>
            <a:ext cx="1453826" cy="230187"/>
            <a:chOff x="2706694" y="1219198"/>
            <a:chExt cx="1453826" cy="230187"/>
          </a:xfrm>
        </p:grpSpPr>
        <p:grpSp>
          <p:nvGrpSpPr>
            <p:cNvPr id="81" name="Group 65"/>
            <p:cNvGrpSpPr>
              <a:grpSpLocks/>
            </p:cNvGrpSpPr>
            <p:nvPr/>
          </p:nvGrpSpPr>
          <p:grpSpPr bwMode="auto">
            <a:xfrm>
              <a:off x="3290888" y="1219199"/>
              <a:ext cx="495297" cy="152399"/>
              <a:chOff x="2819400" y="533400"/>
              <a:chExt cx="990600" cy="304800"/>
            </a:xfrm>
          </p:grpSpPr>
          <p:cxnSp>
            <p:nvCxnSpPr>
              <p:cNvPr id="100" name="Straight Connector 25"/>
              <p:cNvCxnSpPr/>
              <p:nvPr/>
            </p:nvCxnSpPr>
            <p:spPr>
              <a:xfrm>
                <a:off x="28194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31"/>
              <p:cNvCxnSpPr/>
              <p:nvPr/>
            </p:nvCxnSpPr>
            <p:spPr>
              <a:xfrm>
                <a:off x="36576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55"/>
              <p:cNvGrpSpPr>
                <a:grpSpLocks/>
              </p:cNvGrpSpPr>
              <p:nvPr/>
            </p:nvGrpSpPr>
            <p:grpSpPr bwMode="auto">
              <a:xfrm>
                <a:off x="29718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09" name="Arc 108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10" name="Arc 109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03" name="Group 56"/>
              <p:cNvGrpSpPr>
                <a:grpSpLocks/>
              </p:cNvGrpSpPr>
              <p:nvPr/>
            </p:nvGrpSpPr>
            <p:grpSpPr bwMode="auto">
              <a:xfrm>
                <a:off x="32004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07" name="Arc 106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08" name="Arc 107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04" name="Group 59"/>
              <p:cNvGrpSpPr>
                <a:grpSpLocks/>
              </p:cNvGrpSpPr>
              <p:nvPr/>
            </p:nvGrpSpPr>
            <p:grpSpPr bwMode="auto">
              <a:xfrm>
                <a:off x="34290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05" name="Arc 104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06" name="Arc 105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</p:grpSp>
        <p:grpSp>
          <p:nvGrpSpPr>
            <p:cNvPr id="82" name="Group 207"/>
            <p:cNvGrpSpPr>
              <a:grpSpLocks/>
            </p:cNvGrpSpPr>
            <p:nvPr/>
          </p:nvGrpSpPr>
          <p:grpSpPr bwMode="auto">
            <a:xfrm>
              <a:off x="2706694" y="1293810"/>
              <a:ext cx="193675" cy="155575"/>
              <a:chOff x="419893" y="1296193"/>
              <a:chExt cx="193994" cy="155479"/>
            </a:xfrm>
          </p:grpSpPr>
          <p:cxnSp>
            <p:nvCxnSpPr>
              <p:cNvPr id="95" name="Straight Connector 180"/>
              <p:cNvCxnSpPr/>
              <p:nvPr/>
            </p:nvCxnSpPr>
            <p:spPr>
              <a:xfrm>
                <a:off x="456466" y="1372346"/>
                <a:ext cx="1574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185"/>
              <p:cNvCxnSpPr/>
              <p:nvPr/>
            </p:nvCxnSpPr>
            <p:spPr>
              <a:xfrm rot="5400000" flipH="1" flipV="1">
                <a:off x="494715" y="1332679"/>
                <a:ext cx="76153" cy="3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188"/>
              <p:cNvCxnSpPr/>
              <p:nvPr/>
            </p:nvCxnSpPr>
            <p:spPr>
              <a:xfrm flipV="1">
                <a:off x="419893" y="1370760"/>
                <a:ext cx="38163" cy="80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189"/>
              <p:cNvCxnSpPr/>
              <p:nvPr/>
            </p:nvCxnSpPr>
            <p:spPr>
              <a:xfrm flipV="1">
                <a:off x="496219" y="1370760"/>
                <a:ext cx="38163" cy="77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191"/>
              <p:cNvCxnSpPr/>
              <p:nvPr/>
            </p:nvCxnSpPr>
            <p:spPr>
              <a:xfrm flipV="1">
                <a:off x="575724" y="1375519"/>
                <a:ext cx="38163" cy="76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e 82"/>
            <p:cNvGrpSpPr/>
            <p:nvPr/>
          </p:nvGrpSpPr>
          <p:grpSpPr>
            <a:xfrm>
              <a:off x="2923387" y="1219198"/>
              <a:ext cx="367501" cy="152402"/>
              <a:chOff x="2304262" y="1866898"/>
              <a:chExt cx="367501" cy="152402"/>
            </a:xfrm>
          </p:grpSpPr>
          <p:cxnSp>
            <p:nvCxnSpPr>
              <p:cNvPr id="86" name="Straight Connector 639"/>
              <p:cNvCxnSpPr/>
              <p:nvPr/>
            </p:nvCxnSpPr>
            <p:spPr bwMode="auto">
              <a:xfrm flipH="1">
                <a:off x="2624140" y="1943100"/>
                <a:ext cx="47623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640"/>
              <p:cNvCxnSpPr/>
              <p:nvPr/>
            </p:nvCxnSpPr>
            <p:spPr bwMode="auto">
              <a:xfrm rot="16200000" flipH="1" flipV="1">
                <a:off x="2574132" y="1969293"/>
                <a:ext cx="76200" cy="2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641"/>
              <p:cNvCxnSpPr/>
              <p:nvPr/>
            </p:nvCxnSpPr>
            <p:spPr bwMode="auto">
              <a:xfrm rot="5400000" flipH="1">
                <a:off x="2501107" y="1920081"/>
                <a:ext cx="152400" cy="460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642"/>
              <p:cNvCxnSpPr/>
              <p:nvPr/>
            </p:nvCxnSpPr>
            <p:spPr bwMode="auto">
              <a:xfrm rot="16200000" flipH="1" flipV="1">
                <a:off x="2453480" y="1920874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648"/>
              <p:cNvCxnSpPr/>
              <p:nvPr/>
            </p:nvCxnSpPr>
            <p:spPr bwMode="auto">
              <a:xfrm rot="5400000" flipH="1">
                <a:off x="2408238" y="1920081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670"/>
              <p:cNvCxnSpPr/>
              <p:nvPr/>
            </p:nvCxnSpPr>
            <p:spPr bwMode="auto">
              <a:xfrm rot="16200000" flipH="1" flipV="1">
                <a:off x="2322517" y="1893092"/>
                <a:ext cx="76200" cy="238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672"/>
              <p:cNvCxnSpPr/>
              <p:nvPr/>
            </p:nvCxnSpPr>
            <p:spPr bwMode="auto">
              <a:xfrm flipH="1">
                <a:off x="2304262" y="1943098"/>
                <a:ext cx="44449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642"/>
              <p:cNvCxnSpPr/>
              <p:nvPr/>
            </p:nvCxnSpPr>
            <p:spPr bwMode="auto">
              <a:xfrm rot="16200000" flipH="1" flipV="1">
                <a:off x="2363789" y="1920873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648"/>
              <p:cNvCxnSpPr/>
              <p:nvPr/>
            </p:nvCxnSpPr>
            <p:spPr bwMode="auto">
              <a:xfrm rot="5400000" flipH="1">
                <a:off x="2318547" y="1920080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Connecteur droit 83"/>
            <p:cNvCxnSpPr/>
            <p:nvPr/>
          </p:nvCxnSpPr>
          <p:spPr>
            <a:xfrm>
              <a:off x="2817819" y="1293809"/>
              <a:ext cx="12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3786185" y="1293809"/>
              <a:ext cx="3743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2028514" y="5090855"/>
            <a:ext cx="1453826" cy="230187"/>
            <a:chOff x="2706694" y="1219198"/>
            <a:chExt cx="1453826" cy="230187"/>
          </a:xfrm>
        </p:grpSpPr>
        <p:grpSp>
          <p:nvGrpSpPr>
            <p:cNvPr id="112" name="Group 65"/>
            <p:cNvGrpSpPr>
              <a:grpSpLocks/>
            </p:cNvGrpSpPr>
            <p:nvPr/>
          </p:nvGrpSpPr>
          <p:grpSpPr bwMode="auto">
            <a:xfrm>
              <a:off x="3290888" y="1219199"/>
              <a:ext cx="495297" cy="152399"/>
              <a:chOff x="2819400" y="533400"/>
              <a:chExt cx="990600" cy="304800"/>
            </a:xfrm>
          </p:grpSpPr>
          <p:cxnSp>
            <p:nvCxnSpPr>
              <p:cNvPr id="131" name="Straight Connector 25"/>
              <p:cNvCxnSpPr/>
              <p:nvPr/>
            </p:nvCxnSpPr>
            <p:spPr>
              <a:xfrm>
                <a:off x="28194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31"/>
              <p:cNvCxnSpPr/>
              <p:nvPr/>
            </p:nvCxnSpPr>
            <p:spPr>
              <a:xfrm>
                <a:off x="36576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Group 55"/>
              <p:cNvGrpSpPr>
                <a:grpSpLocks/>
              </p:cNvGrpSpPr>
              <p:nvPr/>
            </p:nvGrpSpPr>
            <p:grpSpPr bwMode="auto">
              <a:xfrm>
                <a:off x="29718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40" name="Arc 139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41" name="Arc 140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34" name="Group 56"/>
              <p:cNvGrpSpPr>
                <a:grpSpLocks/>
              </p:cNvGrpSpPr>
              <p:nvPr/>
            </p:nvGrpSpPr>
            <p:grpSpPr bwMode="auto">
              <a:xfrm>
                <a:off x="32004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38" name="Arc 137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39" name="Arc 138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35" name="Group 59"/>
              <p:cNvGrpSpPr>
                <a:grpSpLocks/>
              </p:cNvGrpSpPr>
              <p:nvPr/>
            </p:nvGrpSpPr>
            <p:grpSpPr bwMode="auto">
              <a:xfrm>
                <a:off x="34290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36" name="Arc 135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37" name="Arc 136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</p:grpSp>
        <p:grpSp>
          <p:nvGrpSpPr>
            <p:cNvPr id="113" name="Group 207"/>
            <p:cNvGrpSpPr>
              <a:grpSpLocks/>
            </p:cNvGrpSpPr>
            <p:nvPr/>
          </p:nvGrpSpPr>
          <p:grpSpPr bwMode="auto">
            <a:xfrm>
              <a:off x="2706694" y="1293810"/>
              <a:ext cx="193675" cy="155575"/>
              <a:chOff x="419893" y="1296193"/>
              <a:chExt cx="193994" cy="155479"/>
            </a:xfrm>
          </p:grpSpPr>
          <p:cxnSp>
            <p:nvCxnSpPr>
              <p:cNvPr id="126" name="Straight Connector 180"/>
              <p:cNvCxnSpPr/>
              <p:nvPr/>
            </p:nvCxnSpPr>
            <p:spPr>
              <a:xfrm>
                <a:off x="456466" y="1372346"/>
                <a:ext cx="1574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85"/>
              <p:cNvCxnSpPr/>
              <p:nvPr/>
            </p:nvCxnSpPr>
            <p:spPr>
              <a:xfrm rot="5400000" flipH="1" flipV="1">
                <a:off x="494715" y="1332679"/>
                <a:ext cx="76153" cy="3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88"/>
              <p:cNvCxnSpPr/>
              <p:nvPr/>
            </p:nvCxnSpPr>
            <p:spPr>
              <a:xfrm flipV="1">
                <a:off x="419893" y="1370760"/>
                <a:ext cx="38163" cy="80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89"/>
              <p:cNvCxnSpPr/>
              <p:nvPr/>
            </p:nvCxnSpPr>
            <p:spPr>
              <a:xfrm flipV="1">
                <a:off x="496219" y="1370760"/>
                <a:ext cx="38163" cy="77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91"/>
              <p:cNvCxnSpPr/>
              <p:nvPr/>
            </p:nvCxnSpPr>
            <p:spPr>
              <a:xfrm flipV="1">
                <a:off x="575724" y="1375519"/>
                <a:ext cx="38163" cy="76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/>
          </p:nvGrpSpPr>
          <p:grpSpPr>
            <a:xfrm>
              <a:off x="2923387" y="1219198"/>
              <a:ext cx="367501" cy="152402"/>
              <a:chOff x="2304262" y="1866898"/>
              <a:chExt cx="367501" cy="152402"/>
            </a:xfrm>
          </p:grpSpPr>
          <p:cxnSp>
            <p:nvCxnSpPr>
              <p:cNvPr id="117" name="Straight Connector 639"/>
              <p:cNvCxnSpPr/>
              <p:nvPr/>
            </p:nvCxnSpPr>
            <p:spPr bwMode="auto">
              <a:xfrm flipH="1">
                <a:off x="2624140" y="1943100"/>
                <a:ext cx="47623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640"/>
              <p:cNvCxnSpPr/>
              <p:nvPr/>
            </p:nvCxnSpPr>
            <p:spPr bwMode="auto">
              <a:xfrm rot="16200000" flipH="1" flipV="1">
                <a:off x="2574132" y="1969293"/>
                <a:ext cx="76200" cy="2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641"/>
              <p:cNvCxnSpPr/>
              <p:nvPr/>
            </p:nvCxnSpPr>
            <p:spPr bwMode="auto">
              <a:xfrm rot="5400000" flipH="1">
                <a:off x="2501107" y="1920081"/>
                <a:ext cx="152400" cy="460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642"/>
              <p:cNvCxnSpPr/>
              <p:nvPr/>
            </p:nvCxnSpPr>
            <p:spPr bwMode="auto">
              <a:xfrm rot="16200000" flipH="1" flipV="1">
                <a:off x="2453480" y="1920874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648"/>
              <p:cNvCxnSpPr/>
              <p:nvPr/>
            </p:nvCxnSpPr>
            <p:spPr bwMode="auto">
              <a:xfrm rot="5400000" flipH="1">
                <a:off x="2408238" y="1920081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670"/>
              <p:cNvCxnSpPr/>
              <p:nvPr/>
            </p:nvCxnSpPr>
            <p:spPr bwMode="auto">
              <a:xfrm rot="16200000" flipH="1" flipV="1">
                <a:off x="2322517" y="1893092"/>
                <a:ext cx="76200" cy="238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672"/>
              <p:cNvCxnSpPr/>
              <p:nvPr/>
            </p:nvCxnSpPr>
            <p:spPr bwMode="auto">
              <a:xfrm flipH="1">
                <a:off x="2304262" y="1943098"/>
                <a:ext cx="44449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642"/>
              <p:cNvCxnSpPr/>
              <p:nvPr/>
            </p:nvCxnSpPr>
            <p:spPr bwMode="auto">
              <a:xfrm rot="16200000" flipH="1" flipV="1">
                <a:off x="2363789" y="1920873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648"/>
              <p:cNvCxnSpPr/>
              <p:nvPr/>
            </p:nvCxnSpPr>
            <p:spPr bwMode="auto">
              <a:xfrm rot="5400000" flipH="1">
                <a:off x="2318547" y="1920080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Connecteur droit 114"/>
            <p:cNvCxnSpPr/>
            <p:nvPr/>
          </p:nvCxnSpPr>
          <p:spPr>
            <a:xfrm>
              <a:off x="2817819" y="1293809"/>
              <a:ext cx="12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3786185" y="1293809"/>
              <a:ext cx="3743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ZoneTexte 141"/>
          <p:cNvSpPr txBox="1"/>
          <p:nvPr/>
        </p:nvSpPr>
        <p:spPr>
          <a:xfrm>
            <a:off x="2087228" y="317006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err="1" smtClean="0"/>
              <a:t>Z</a:t>
            </a:r>
            <a:r>
              <a:rPr lang="en-GB" sz="1800" baseline="-25000" dirty="0" err="1" smtClean="0"/>
              <a:t>s</a:t>
            </a:r>
            <a:r>
              <a:rPr lang="en-GB" sz="1800" dirty="0" smtClean="0"/>
              <a:t>=</a:t>
            </a:r>
            <a:r>
              <a:rPr lang="en-GB" sz="1800" dirty="0" err="1" smtClean="0"/>
              <a:t>R</a:t>
            </a:r>
            <a:r>
              <a:rPr lang="en-GB" sz="1800" baseline="-25000" dirty="0" err="1" smtClean="0"/>
              <a:t>c</a:t>
            </a:r>
            <a:r>
              <a:rPr lang="en-GB" sz="1800" dirty="0" err="1" smtClean="0"/>
              <a:t>+X</a:t>
            </a:r>
            <a:r>
              <a:rPr lang="en-GB" sz="1800" baseline="-25000" dirty="0" err="1" smtClean="0"/>
              <a:t>s</a:t>
            </a:r>
            <a:endParaRPr lang="en-GB" sz="1800" baseline="-25000" dirty="0"/>
          </a:p>
        </p:txBody>
      </p:sp>
      <p:sp>
        <p:nvSpPr>
          <p:cNvPr id="143" name="ZoneTexte 142"/>
          <p:cNvSpPr txBox="1"/>
          <p:nvPr/>
        </p:nvSpPr>
        <p:spPr>
          <a:xfrm>
            <a:off x="3534099" y="3591478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1</a:t>
            </a:r>
            <a:endParaRPr lang="en-GB" sz="1800" dirty="0"/>
          </a:p>
        </p:txBody>
      </p:sp>
      <p:sp>
        <p:nvSpPr>
          <p:cNvPr id="144" name="ZoneTexte 143"/>
          <p:cNvSpPr txBox="1"/>
          <p:nvPr/>
        </p:nvSpPr>
        <p:spPr>
          <a:xfrm>
            <a:off x="3534099" y="4110675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2</a:t>
            </a:r>
            <a:endParaRPr lang="en-GB" sz="1800" dirty="0"/>
          </a:p>
        </p:txBody>
      </p:sp>
      <p:sp>
        <p:nvSpPr>
          <p:cNvPr id="145" name="ZoneTexte 144"/>
          <p:cNvSpPr txBox="1"/>
          <p:nvPr/>
        </p:nvSpPr>
        <p:spPr>
          <a:xfrm>
            <a:off x="3534099" y="4577346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3</a:t>
            </a:r>
            <a:endParaRPr lang="en-GB" sz="1800" dirty="0"/>
          </a:p>
        </p:txBody>
      </p:sp>
      <p:sp>
        <p:nvSpPr>
          <p:cNvPr id="146" name="ZoneTexte 145"/>
          <p:cNvSpPr txBox="1"/>
          <p:nvPr/>
        </p:nvSpPr>
        <p:spPr>
          <a:xfrm>
            <a:off x="3534099" y="501890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4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337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(Virtual) Experiment Description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376" y="1630412"/>
            <a:ext cx="12206224" cy="4776397"/>
          </a:xfrm>
        </p:spPr>
        <p:txBody>
          <a:bodyPr/>
          <a:lstStyle/>
          <a:p>
            <a:r>
              <a:rPr lang="fr-FR" dirty="0" err="1"/>
              <a:t>Antenna</a:t>
            </a:r>
            <a:r>
              <a:rPr lang="fr-FR" dirty="0"/>
              <a:t> RF </a:t>
            </a:r>
            <a:r>
              <a:rPr lang="fr-FR" dirty="0" smtClean="0"/>
              <a:t>excitation</a:t>
            </a:r>
            <a:endParaRPr lang="fr-FR" dirty="0"/>
          </a:p>
          <a:p>
            <a:pPr lvl="1"/>
            <a:r>
              <a:rPr lang="en-GB" dirty="0"/>
              <a:t>Excitation left side: P</a:t>
            </a:r>
            <a:r>
              <a:rPr lang="en-GB" baseline="-25000" dirty="0"/>
              <a:t>in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Excitation right side: P</a:t>
            </a:r>
            <a:r>
              <a:rPr lang="en-GB" baseline="-25000" dirty="0"/>
              <a:t>in</a:t>
            </a:r>
            <a:r>
              <a:rPr lang="en-GB" dirty="0"/>
              <a:t> x </a:t>
            </a:r>
            <a:r>
              <a:rPr lang="en-GB" dirty="0" err="1"/>
              <a:t>exp</a:t>
            </a:r>
            <a:r>
              <a:rPr lang="en-GB" dirty="0"/>
              <a:t>(j∆</a:t>
            </a:r>
            <a:r>
              <a:rPr lang="el-GR" dirty="0"/>
              <a:t>φ</a:t>
            </a:r>
            <a:r>
              <a:rPr lang="en-GB" dirty="0"/>
              <a:t>), with ∆</a:t>
            </a:r>
            <a:r>
              <a:rPr lang="el-GR" dirty="0"/>
              <a:t>φ</a:t>
            </a:r>
            <a:r>
              <a:rPr lang="fr-FR" dirty="0"/>
              <a:t> in [0, 180°]</a:t>
            </a:r>
          </a:p>
          <a:p>
            <a:pPr lvl="2"/>
            <a:r>
              <a:rPr lang="en-GB" dirty="0"/>
              <a:t>Dipole: ∆</a:t>
            </a:r>
            <a:r>
              <a:rPr lang="el-GR" dirty="0"/>
              <a:t>φ</a:t>
            </a:r>
            <a:r>
              <a:rPr lang="fr-FR" dirty="0"/>
              <a:t>=180°</a:t>
            </a:r>
          </a:p>
          <a:p>
            <a:pPr lvl="2"/>
            <a:r>
              <a:rPr lang="en-GB" dirty="0"/>
              <a:t>Monopole: ∆</a:t>
            </a:r>
            <a:r>
              <a:rPr lang="el-GR" dirty="0"/>
              <a:t>φ</a:t>
            </a:r>
            <a:r>
              <a:rPr lang="fr-FR" dirty="0"/>
              <a:t>=0°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Antenna Tuning Method (manual procedure)</a:t>
            </a:r>
          </a:p>
          <a:p>
            <a:pPr lvl="1"/>
            <a:r>
              <a:rPr lang="en-GB" dirty="0" smtClean="0"/>
              <a:t>Match left side (right side detuned) -&gt; gives C1 and C2</a:t>
            </a:r>
          </a:p>
          <a:p>
            <a:pPr lvl="1"/>
            <a:r>
              <a:rPr lang="en-GB" dirty="0" smtClean="0"/>
              <a:t>Match right side (left side detuned) -&gt; gives C3 and C4</a:t>
            </a:r>
          </a:p>
          <a:p>
            <a:pPr lvl="1"/>
            <a:r>
              <a:rPr lang="en-GB" dirty="0" smtClean="0"/>
              <a:t>2 solutions can be found for each sides : solution “1”: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top</a:t>
            </a:r>
            <a:r>
              <a:rPr lang="en-GB" dirty="0" smtClean="0"/>
              <a:t> &gt;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bottom</a:t>
            </a:r>
            <a:r>
              <a:rPr lang="en-GB" dirty="0" smtClean="0"/>
              <a:t>, solution “2”: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top</a:t>
            </a:r>
            <a:r>
              <a:rPr lang="en-GB" baseline="-25000" dirty="0" smtClean="0"/>
              <a:t> </a:t>
            </a:r>
            <a:r>
              <a:rPr lang="en-GB" dirty="0" smtClean="0"/>
              <a:t>&lt;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bottom</a:t>
            </a:r>
            <a:endParaRPr lang="en-GB" dirty="0" smtClean="0"/>
          </a:p>
          <a:p>
            <a:pPr lvl="1"/>
            <a:r>
              <a:rPr lang="en-GB" dirty="0"/>
              <a:t>Setup antenna to (C1, C2, C3, C4) </a:t>
            </a:r>
            <a:r>
              <a:rPr lang="en-GB" dirty="0" smtClean="0"/>
              <a:t>with same solution on both sides:</a:t>
            </a:r>
          </a:p>
          <a:p>
            <a:pPr lvl="2"/>
            <a:r>
              <a:rPr lang="en-GB" dirty="0" smtClean="0"/>
              <a:t>Optimum </a:t>
            </a:r>
            <a:r>
              <a:rPr lang="en-GB" dirty="0"/>
              <a:t>frequency to operate in dipole is f=f</a:t>
            </a:r>
            <a:r>
              <a:rPr lang="en-GB" baseline="-25000" dirty="0"/>
              <a:t>0</a:t>
            </a:r>
            <a:r>
              <a:rPr lang="en-GB" dirty="0"/>
              <a:t> + ∆f, where ∆f ~ 0.2 MHz (∆f = ∆f (f</a:t>
            </a:r>
            <a:r>
              <a:rPr lang="en-GB" baseline="-25000" dirty="0"/>
              <a:t>0</a:t>
            </a:r>
            <a:r>
              <a:rPr lang="en-GB" dirty="0" smtClean="0"/>
              <a:t>))</a:t>
            </a:r>
          </a:p>
          <a:p>
            <a:pPr lvl="2"/>
            <a:r>
              <a:rPr lang="en-GB" dirty="0"/>
              <a:t>Optimum frequency to operate in </a:t>
            </a:r>
            <a:r>
              <a:rPr lang="en-GB" dirty="0" smtClean="0"/>
              <a:t>monopole </a:t>
            </a:r>
            <a:r>
              <a:rPr lang="en-GB" dirty="0"/>
              <a:t>is f=f</a:t>
            </a:r>
            <a:r>
              <a:rPr lang="en-GB" baseline="-25000" dirty="0"/>
              <a:t>0</a:t>
            </a: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/>
              <a:t>∆f, where ∆f ~ 0.2 MHz (∆f = ∆f (f</a:t>
            </a:r>
            <a:r>
              <a:rPr lang="en-GB" baseline="-25000" dirty="0"/>
              <a:t>0</a:t>
            </a:r>
            <a:r>
              <a:rPr lang="en-GB" dirty="0"/>
              <a:t>))</a:t>
            </a:r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pPr lvl="1"/>
            <a:endParaRPr lang="fr-FR" dirty="0"/>
          </a:p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Assumed: one antenna working at f</a:t>
            </a:r>
            <a:r>
              <a:rPr lang="en-GB" baseline="-25000" dirty="0" smtClean="0"/>
              <a:t>0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8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1101702" y="4801465"/>
            <a:ext cx="5225423" cy="249299"/>
          </a:xfrm>
        </p:spPr>
        <p:txBody>
          <a:bodyPr/>
          <a:lstStyle/>
          <a:p>
            <a:r>
              <a:rPr lang="en-GB" dirty="0" smtClean="0"/>
              <a:t>Some tests </a:t>
            </a:r>
            <a:r>
              <a:rPr lang="en-GB" smtClean="0"/>
              <a:t>in vacuum</a:t>
            </a:r>
            <a:endParaRPr lang="en-GB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IRFM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ème IRFM" id="{2C297C38-8B40-4340-8B97-E3B305A40ECE}" vid="{687112F7-C787-4C4C-A24C-925C1FC136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IRFM</Template>
  <TotalTime>2943</TotalTime>
  <Words>466</Words>
  <Application>Microsoft Office PowerPoint</Application>
  <PresentationFormat>Grand écran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Wingdings 3</vt:lpstr>
      <vt:lpstr>Thème IRFM</vt:lpstr>
      <vt:lpstr>Présentation PowerPoint</vt:lpstr>
      <vt:lpstr>WEST ICRH Antenna Front Face Main Dimension</vt:lpstr>
      <vt:lpstr>WEST ICRH Antenna Front Face Port Properties</vt:lpstr>
      <vt:lpstr>Antenna Elements (side views)</vt:lpstr>
      <vt:lpstr>WEST ICRH Antenna Circuit Model – ANSYS Circuit/HFSS Model</vt:lpstr>
      <vt:lpstr>WEST ICRH Antenna Circuit Model - Python skrf Circuit Model</vt:lpstr>
      <vt:lpstr>Ideal front-face model</vt:lpstr>
      <vt:lpstr>(Virtual) Experiment Description</vt:lpstr>
      <vt:lpstr>Présentation PowerPoint</vt:lpstr>
      <vt:lpstr>Vacuum Case (curved front-face model)</vt:lpstr>
      <vt:lpstr>Vacuum Case (curved front-face model)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30</cp:revision>
  <dcterms:created xsi:type="dcterms:W3CDTF">2020-08-04T15:05:14Z</dcterms:created>
  <dcterms:modified xsi:type="dcterms:W3CDTF">2020-09-25T15:33:02Z</dcterms:modified>
</cp:coreProperties>
</file>