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9" r:id="rId3"/>
    <p:sldId id="272" r:id="rId4"/>
    <p:sldId id="260" r:id="rId5"/>
    <p:sldId id="258" r:id="rId6"/>
    <p:sldId id="257" r:id="rId7"/>
    <p:sldId id="276" r:id="rId8"/>
    <p:sldId id="273" r:id="rId9"/>
    <p:sldId id="261" r:id="rId10"/>
  </p:sldIdLst>
  <p:sldSz cx="12192000" cy="6858000"/>
  <p:notesSz cx="6858000" cy="9144000"/>
  <p:defaultTextStyle>
    <a:defPPr>
      <a:defRPr lang="en-US"/>
    </a:defPPr>
    <a:lvl1pPr marL="0" algn="l" defTabSz="638617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1pPr>
    <a:lvl2pPr marL="638617" algn="l" defTabSz="638617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2pPr>
    <a:lvl3pPr marL="1277234" algn="l" defTabSz="638617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3pPr>
    <a:lvl4pPr marL="1915851" algn="l" defTabSz="638617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4pPr>
    <a:lvl5pPr marL="2554468" algn="l" defTabSz="638617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5pPr>
    <a:lvl6pPr marL="3193085" algn="l" defTabSz="638617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6pPr>
    <a:lvl7pPr marL="3831702" algn="l" defTabSz="638617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7pPr>
    <a:lvl8pPr marL="4470319" algn="l" defTabSz="638617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8pPr>
    <a:lvl9pPr marL="5108936" algn="l" defTabSz="638617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86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76020A-F047-4D6F-8A37-6940ED7BDB0C}" type="datetimeFigureOut">
              <a:rPr lang="en-GB" smtClean="0"/>
              <a:t>06/12/2020</a:t>
            </a:fld>
            <a:endParaRPr lang="en-GB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2F6C24-FFEC-4499-8FE2-4C423BAE6B7F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481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ccue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" y="5971213"/>
            <a:ext cx="12191999" cy="89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fr-FR" sz="2500" noProof="0" dirty="0">
                <a:solidFill>
                  <a:schemeClr val="accent1"/>
                </a:solidFill>
              </a:rPr>
              <a:t> </a:t>
            </a:r>
          </a:p>
        </p:txBody>
      </p:sp>
      <p:pic>
        <p:nvPicPr>
          <p:cNvPr id="6" name="Picture 8" descr="fondCEA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547" y="-40641"/>
            <a:ext cx="12205547" cy="6011852"/>
          </a:xfrm>
          <a:prstGeom prst="rect">
            <a:avLst/>
          </a:prstGeom>
        </p:spPr>
      </p:pic>
      <p:sp>
        <p:nvSpPr>
          <p:cNvPr id="10" name="Titre 3"/>
          <p:cNvSpPr txBox="1">
            <a:spLocks/>
          </p:cNvSpPr>
          <p:nvPr/>
        </p:nvSpPr>
        <p:spPr>
          <a:xfrm>
            <a:off x="1124368" y="3757134"/>
            <a:ext cx="10480896" cy="350340"/>
          </a:xfrm>
          <a:prstGeom prst="rect">
            <a:avLst/>
          </a:prstGeom>
        </p:spPr>
        <p:txBody>
          <a:bodyPr lIns="127723" tIns="63862" rIns="127723" bIns="63862">
            <a:normAutofit fontScale="97500"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700" noProof="0" dirty="0">
                <a:solidFill>
                  <a:schemeClr val="bg1"/>
                </a:solidFill>
                <a:latin typeface="Calibri"/>
                <a:cs typeface="Calibri"/>
              </a:rPr>
              <a:t>DE LA RECHERCHE À L’INDUSTRIE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1113036" y="6158143"/>
            <a:ext cx="10376440" cy="422128"/>
          </a:xfrm>
          <a:prstGeom prst="rect">
            <a:avLst/>
          </a:prstGeom>
          <a:noFill/>
        </p:spPr>
        <p:txBody>
          <a:bodyPr wrap="square" lIns="127723" tIns="63862" rIns="127723" bIns="63862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fr-FR" sz="1500" kern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Commissariat à l’énergie atomique et aux énergies alternatives - </a:t>
            </a:r>
            <a:r>
              <a:rPr lang="fr-FR" sz="1500" kern="0" noProof="0" dirty="0">
                <a:solidFill>
                  <a:srgbClr val="A50119"/>
                </a:solidFill>
                <a:latin typeface="Calibri"/>
                <a:cs typeface="Calibri"/>
              </a:rPr>
              <a:t>www.cea.fr</a:t>
            </a:r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10" hasCustomPrompt="1"/>
          </p:nvPr>
        </p:nvSpPr>
        <p:spPr>
          <a:xfrm>
            <a:off x="1124369" y="4461091"/>
            <a:ext cx="8763803" cy="599869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3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/>
              <a:t>TITRE À VENIR</a:t>
            </a:r>
          </a:p>
        </p:txBody>
      </p:sp>
      <p:sp>
        <p:nvSpPr>
          <p:cNvPr id="18" name="Espace réservé du texte 12"/>
          <p:cNvSpPr>
            <a:spLocks noGrp="1"/>
          </p:cNvSpPr>
          <p:nvPr>
            <p:ph type="body" sz="quarter" idx="11" hasCustomPrompt="1"/>
          </p:nvPr>
        </p:nvSpPr>
        <p:spPr>
          <a:xfrm>
            <a:off x="1124369" y="5122103"/>
            <a:ext cx="3922680" cy="309021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300" b="0">
                <a:solidFill>
                  <a:schemeClr val="bg1"/>
                </a:solidFill>
              </a:defRPr>
            </a:lvl1pPr>
          </a:lstStyle>
          <a:p>
            <a:pPr lvl="0"/>
            <a:fld id="{ED1C4103-FF01-4613-BB77-A54429AC18D2}" type="datetime4">
              <a:rPr lang="fr-FR" noProof="0" smtClean="0"/>
              <a:t>28 septembre 2019</a:t>
            </a:fld>
            <a:endParaRPr lang="fr-FR" noProof="0" dirty="0"/>
          </a:p>
        </p:txBody>
      </p:sp>
      <p:sp>
        <p:nvSpPr>
          <p:cNvPr id="9" name="Espace réservé du texte 12"/>
          <p:cNvSpPr>
            <a:spLocks noGrp="1"/>
          </p:cNvSpPr>
          <p:nvPr>
            <p:ph type="body" sz="quarter" idx="12" hasCustomPrompt="1"/>
          </p:nvPr>
        </p:nvSpPr>
        <p:spPr>
          <a:xfrm>
            <a:off x="1113036" y="5469234"/>
            <a:ext cx="3922680" cy="378270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/>
              <a:t>Auteur</a:t>
            </a:r>
          </a:p>
        </p:txBody>
      </p:sp>
      <p:pic>
        <p:nvPicPr>
          <p:cNvPr id="12" name="Picture 9" descr="cea_logo_small2.jpg">
            <a:extLst>
              <a:ext uri="{FF2B5EF4-FFF2-40B4-BE49-F238E27FC236}">
                <a16:creationId xmlns:a16="http://schemas.microsoft.com/office/drawing/2014/main" id="{61A89C60-6BFE-4912-9B9B-D56E846D59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76" y="1861047"/>
            <a:ext cx="1942272" cy="1585387"/>
          </a:xfrm>
          <a:prstGeom prst="rect">
            <a:avLst/>
          </a:prstGeom>
          <a:effectLst>
            <a:outerShdw blurRad="517525" dist="38100" dir="2700000" algn="tl" rotWithShape="0">
              <a:srgbClr val="000000">
                <a:alpha val="3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866635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merci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" y="5961053"/>
            <a:ext cx="12191999" cy="89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fr-FR" sz="2500" noProof="0" dirty="0">
                <a:solidFill>
                  <a:schemeClr val="accent1"/>
                </a:solidFill>
              </a:rPr>
              <a:t> </a:t>
            </a:r>
          </a:p>
        </p:txBody>
      </p:sp>
      <p:pic>
        <p:nvPicPr>
          <p:cNvPr id="6" name="Picture 1" descr="fondCEA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37412"/>
            <a:ext cx="12192000" cy="5998464"/>
          </a:xfrm>
          <a:prstGeom prst="rect">
            <a:avLst/>
          </a:prstGeom>
        </p:spPr>
      </p:pic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4359965" y="2277417"/>
            <a:ext cx="6354635" cy="62477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marR="0" indent="0" algn="l" defTabSz="95792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fr-FR" sz="3400" kern="1200" dirty="0" smtClean="0">
                <a:solidFill>
                  <a:schemeClr val="bg1"/>
                </a:solidFill>
                <a:latin typeface="Calibri"/>
                <a:ea typeface="+mn-ea"/>
                <a:cs typeface="Calibri"/>
              </a:defRPr>
            </a:lvl1pPr>
          </a:lstStyle>
          <a:p>
            <a:r>
              <a:rPr lang="fr-FR" noProof="0" dirty="0"/>
              <a:t>Merci de votre attention</a:t>
            </a:r>
          </a:p>
        </p:txBody>
      </p:sp>
      <p:sp>
        <p:nvSpPr>
          <p:cNvPr id="10" name="Espace réservé du texte 18"/>
          <p:cNvSpPr>
            <a:spLocks noGrp="1"/>
          </p:cNvSpPr>
          <p:nvPr>
            <p:ph type="body" sz="quarter" idx="10" hasCustomPrompt="1"/>
          </p:nvPr>
        </p:nvSpPr>
        <p:spPr>
          <a:xfrm>
            <a:off x="1322359" y="4403564"/>
            <a:ext cx="9130864" cy="267471"/>
          </a:xfrm>
        </p:spPr>
        <p:txBody>
          <a:bodyPr>
            <a:spAutoFit/>
          </a:bodyPr>
          <a:lstStyle>
            <a:lvl1pPr marL="0" indent="0">
              <a:buFontTx/>
              <a:buNone/>
              <a:defRPr sz="1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fr-FR" sz="1000" b="1" noProof="0" dirty="0">
                <a:solidFill>
                  <a:schemeClr val="tx1"/>
                </a:solidFill>
                <a:latin typeface="Calibri"/>
                <a:cs typeface="Calibri"/>
              </a:rPr>
              <a:t>Crédits photos </a:t>
            </a:r>
            <a:r>
              <a:rPr lang="fr-FR" sz="1000" noProof="0" dirty="0">
                <a:solidFill>
                  <a:schemeClr val="tx1"/>
                </a:solidFill>
                <a:latin typeface="Calibri"/>
                <a:cs typeface="Calibri"/>
              </a:rPr>
              <a:t>:</a:t>
            </a:r>
          </a:p>
        </p:txBody>
      </p:sp>
      <p:sp>
        <p:nvSpPr>
          <p:cNvPr id="11" name="Espace réservé du texte 20"/>
          <p:cNvSpPr>
            <a:spLocks noGrp="1"/>
          </p:cNvSpPr>
          <p:nvPr>
            <p:ph type="body" sz="quarter" idx="12" hasCustomPrompt="1"/>
          </p:nvPr>
        </p:nvSpPr>
        <p:spPr>
          <a:xfrm>
            <a:off x="4359965" y="3140287"/>
            <a:ext cx="6285653" cy="405970"/>
          </a:xfrm>
        </p:spPr>
        <p:txBody>
          <a:bodyPr>
            <a:spAutoFit/>
          </a:bodyPr>
          <a:lstStyle>
            <a:lvl1pPr marL="0" indent="0">
              <a:buFontTx/>
              <a:buNone/>
              <a:defRPr lang="fr-FR" sz="2000" kern="1200" smtClean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fr-FR" sz="2000" kern="1200" noProof="0" dirty="0">
                <a:solidFill>
                  <a:schemeClr val="bg1"/>
                </a:solidFill>
                <a:latin typeface="Calibri"/>
                <a:ea typeface="+mn-ea"/>
                <a:cs typeface="Calibri"/>
              </a:rPr>
              <a:t>Mise à jour 20 mai 2019</a:t>
            </a:r>
            <a:endParaRPr lang="fr-FR" noProof="0" dirty="0"/>
          </a:p>
        </p:txBody>
      </p:sp>
      <p:sp>
        <p:nvSpPr>
          <p:cNvPr id="12" name="ZoneTexte 10"/>
          <p:cNvSpPr txBox="1"/>
          <p:nvPr/>
        </p:nvSpPr>
        <p:spPr>
          <a:xfrm>
            <a:off x="1113036" y="6158142"/>
            <a:ext cx="10376440" cy="422128"/>
          </a:xfrm>
          <a:prstGeom prst="rect">
            <a:avLst/>
          </a:prstGeom>
          <a:noFill/>
        </p:spPr>
        <p:txBody>
          <a:bodyPr wrap="square" lIns="127723" tIns="63862" rIns="127723" bIns="63862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fr-FR" sz="1500" kern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Commissariat à l’énergie atomique et aux énergies alternatives - </a:t>
            </a:r>
            <a:r>
              <a:rPr lang="fr-FR" sz="1500" kern="0" noProof="0" dirty="0">
                <a:solidFill>
                  <a:srgbClr val="A50119"/>
                </a:solidFill>
                <a:latin typeface="Calibri"/>
                <a:cs typeface="Calibri"/>
              </a:rPr>
              <a:t>www.cea.fr</a:t>
            </a:r>
          </a:p>
        </p:txBody>
      </p:sp>
      <p:sp>
        <p:nvSpPr>
          <p:cNvPr id="14" name="Espace réservé du texte 12"/>
          <p:cNvSpPr>
            <a:spLocks noGrp="1"/>
          </p:cNvSpPr>
          <p:nvPr>
            <p:ph type="body" sz="quarter" idx="13" hasCustomPrompt="1"/>
          </p:nvPr>
        </p:nvSpPr>
        <p:spPr>
          <a:xfrm>
            <a:off x="4339916" y="3564234"/>
            <a:ext cx="3922680" cy="378270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/>
              <a:t>Auteur</a:t>
            </a:r>
          </a:p>
        </p:txBody>
      </p:sp>
      <p:pic>
        <p:nvPicPr>
          <p:cNvPr id="16" name="Picture 9" descr="cea_logo_small2.jpg">
            <a:extLst>
              <a:ext uri="{FF2B5EF4-FFF2-40B4-BE49-F238E27FC236}">
                <a16:creationId xmlns:a16="http://schemas.microsoft.com/office/drawing/2014/main" id="{9ACC02E3-8987-4096-B349-1EDE0C3CF6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76" y="1861047"/>
            <a:ext cx="1942272" cy="1585387"/>
          </a:xfrm>
          <a:prstGeom prst="rect">
            <a:avLst/>
          </a:prstGeom>
          <a:effectLst>
            <a:outerShdw blurRad="517525" dist="38100" dir="2700000" algn="tl" rotWithShape="0">
              <a:srgbClr val="000000">
                <a:alpha val="3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412690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nne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" y="5961053"/>
            <a:ext cx="12191999" cy="89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fr-FR" sz="2500" noProof="0" dirty="0">
                <a:solidFill>
                  <a:schemeClr val="accent1"/>
                </a:solidFill>
              </a:rPr>
              <a:t> </a:t>
            </a:r>
          </a:p>
        </p:txBody>
      </p:sp>
      <p:pic>
        <p:nvPicPr>
          <p:cNvPr id="6" name="Picture 8" descr="fondCEA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0480"/>
            <a:ext cx="12192000" cy="5998464"/>
          </a:xfrm>
          <a:prstGeom prst="rect">
            <a:avLst/>
          </a:prstGeom>
        </p:spPr>
      </p:pic>
      <p:sp>
        <p:nvSpPr>
          <p:cNvPr id="16" name="Titre 3"/>
          <p:cNvSpPr txBox="1">
            <a:spLocks/>
          </p:cNvSpPr>
          <p:nvPr/>
        </p:nvSpPr>
        <p:spPr>
          <a:xfrm>
            <a:off x="1124368" y="3757134"/>
            <a:ext cx="10480896" cy="350340"/>
          </a:xfrm>
          <a:prstGeom prst="rect">
            <a:avLst/>
          </a:prstGeom>
        </p:spPr>
        <p:txBody>
          <a:bodyPr lIns="127723" tIns="63862" rIns="127723" bIns="63862">
            <a:normAutofit fontScale="97500"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700" noProof="0" dirty="0">
                <a:solidFill>
                  <a:schemeClr val="bg1"/>
                </a:solidFill>
                <a:latin typeface="Calibri"/>
                <a:cs typeface="Calibri"/>
              </a:rPr>
              <a:t>DE LA RECHERCHE À L’INDUSTRIE</a:t>
            </a:r>
          </a:p>
        </p:txBody>
      </p:sp>
      <p:sp>
        <p:nvSpPr>
          <p:cNvPr id="18" name="Espace réservé du texte 12"/>
          <p:cNvSpPr>
            <a:spLocks noGrp="1"/>
          </p:cNvSpPr>
          <p:nvPr>
            <p:ph type="body" sz="quarter" idx="10" hasCustomPrompt="1"/>
          </p:nvPr>
        </p:nvSpPr>
        <p:spPr>
          <a:xfrm>
            <a:off x="1124369" y="4461091"/>
            <a:ext cx="8763803" cy="599869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3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/>
              <a:t>Annexes</a:t>
            </a:r>
          </a:p>
        </p:txBody>
      </p:sp>
      <p:sp>
        <p:nvSpPr>
          <p:cNvPr id="19" name="ZoneTexte 10"/>
          <p:cNvSpPr txBox="1"/>
          <p:nvPr/>
        </p:nvSpPr>
        <p:spPr>
          <a:xfrm>
            <a:off x="1113036" y="6158142"/>
            <a:ext cx="10376440" cy="422128"/>
          </a:xfrm>
          <a:prstGeom prst="rect">
            <a:avLst/>
          </a:prstGeom>
          <a:noFill/>
        </p:spPr>
        <p:txBody>
          <a:bodyPr wrap="square" lIns="127723" tIns="63862" rIns="127723" bIns="63862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fr-FR" sz="1500" kern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Commissariat à l’énergie atomique et aux énergies alternatives - </a:t>
            </a:r>
            <a:r>
              <a:rPr lang="fr-FR" sz="1500" kern="0" noProof="0" dirty="0">
                <a:solidFill>
                  <a:srgbClr val="A50119"/>
                </a:solidFill>
                <a:latin typeface="Calibri"/>
                <a:cs typeface="Calibri"/>
              </a:rPr>
              <a:t>www.cea.fr</a:t>
            </a:r>
          </a:p>
        </p:txBody>
      </p:sp>
      <p:sp>
        <p:nvSpPr>
          <p:cNvPr id="20" name="Espace réservé du texte 12"/>
          <p:cNvSpPr>
            <a:spLocks noGrp="1"/>
          </p:cNvSpPr>
          <p:nvPr>
            <p:ph type="body" sz="quarter" idx="11" hasCustomPrompt="1"/>
          </p:nvPr>
        </p:nvSpPr>
        <p:spPr>
          <a:xfrm>
            <a:off x="1124369" y="5122103"/>
            <a:ext cx="3922680" cy="309021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3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/>
              <a:t>13 mai 2019</a:t>
            </a:r>
          </a:p>
        </p:txBody>
      </p:sp>
      <p:pic>
        <p:nvPicPr>
          <p:cNvPr id="9" name="Picture 9" descr="cea_logo_small2.jpg">
            <a:extLst>
              <a:ext uri="{FF2B5EF4-FFF2-40B4-BE49-F238E27FC236}">
                <a16:creationId xmlns:a16="http://schemas.microsoft.com/office/drawing/2014/main" id="{E3F4C435-57FD-44D7-87B7-AFBBAF1474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76" y="1861047"/>
            <a:ext cx="1942272" cy="1585387"/>
          </a:xfrm>
          <a:prstGeom prst="rect">
            <a:avLst/>
          </a:prstGeom>
          <a:effectLst>
            <a:outerShdw blurRad="517525" dist="38100" dir="2700000" algn="tl" rotWithShape="0">
              <a:srgbClr val="000000">
                <a:alpha val="3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895280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ccueil avec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" y="5971213"/>
            <a:ext cx="12191999" cy="89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fr-FR" sz="2500" noProof="0" dirty="0">
                <a:solidFill>
                  <a:schemeClr val="accent1"/>
                </a:solidFill>
              </a:rPr>
              <a:t> </a:t>
            </a:r>
          </a:p>
        </p:txBody>
      </p:sp>
      <p:pic>
        <p:nvPicPr>
          <p:cNvPr id="5" name="Picture 8" descr="fondCEA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547" y="-40641"/>
            <a:ext cx="12205547" cy="6011852"/>
          </a:xfrm>
          <a:prstGeom prst="rect">
            <a:avLst/>
          </a:prstGeom>
        </p:spPr>
      </p:pic>
      <p:sp>
        <p:nvSpPr>
          <p:cNvPr id="15" name="Espace réservé du texte 12"/>
          <p:cNvSpPr>
            <a:spLocks noGrp="1"/>
          </p:cNvSpPr>
          <p:nvPr>
            <p:ph type="body" sz="quarter" idx="10" hasCustomPrompt="1"/>
          </p:nvPr>
        </p:nvSpPr>
        <p:spPr>
          <a:xfrm>
            <a:off x="1124369" y="4461091"/>
            <a:ext cx="8763803" cy="599869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3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/>
              <a:t>TITRE À VENIR</a:t>
            </a:r>
          </a:p>
        </p:txBody>
      </p:sp>
      <p:sp>
        <p:nvSpPr>
          <p:cNvPr id="17" name="Titre 3"/>
          <p:cNvSpPr txBox="1">
            <a:spLocks/>
          </p:cNvSpPr>
          <p:nvPr/>
        </p:nvSpPr>
        <p:spPr>
          <a:xfrm>
            <a:off x="1124368" y="3757134"/>
            <a:ext cx="10480896" cy="350340"/>
          </a:xfrm>
          <a:prstGeom prst="rect">
            <a:avLst/>
          </a:prstGeom>
        </p:spPr>
        <p:txBody>
          <a:bodyPr lIns="127723" tIns="63862" rIns="127723" bIns="63862">
            <a:normAutofit fontScale="97500"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700" noProof="0" dirty="0">
                <a:solidFill>
                  <a:schemeClr val="bg1"/>
                </a:solidFill>
                <a:latin typeface="Calibri"/>
                <a:cs typeface="Calibri"/>
              </a:rPr>
              <a:t>DE LA RECHERCHE À L’INDUSTRIE</a:t>
            </a:r>
          </a:p>
        </p:txBody>
      </p:sp>
      <p:sp>
        <p:nvSpPr>
          <p:cNvPr id="18" name="ZoneTexte 10"/>
          <p:cNvSpPr txBox="1"/>
          <p:nvPr/>
        </p:nvSpPr>
        <p:spPr>
          <a:xfrm>
            <a:off x="1113036" y="6158142"/>
            <a:ext cx="10376440" cy="422128"/>
          </a:xfrm>
          <a:prstGeom prst="rect">
            <a:avLst/>
          </a:prstGeom>
          <a:noFill/>
        </p:spPr>
        <p:txBody>
          <a:bodyPr wrap="square" lIns="127723" tIns="63862" rIns="127723" bIns="63862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fr-FR" sz="1500" kern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Commissariat à l’énergie atomique et aux énergies alternatives - </a:t>
            </a:r>
            <a:r>
              <a:rPr lang="fr-FR" sz="1500" kern="0" noProof="0" dirty="0">
                <a:solidFill>
                  <a:srgbClr val="A50119"/>
                </a:solidFill>
                <a:latin typeface="Calibri"/>
                <a:cs typeface="Calibri"/>
              </a:rPr>
              <a:t>www.cea.fr</a:t>
            </a:r>
          </a:p>
        </p:txBody>
      </p:sp>
      <p:sp>
        <p:nvSpPr>
          <p:cNvPr id="19" name="Espace réservé du texte 12"/>
          <p:cNvSpPr>
            <a:spLocks noGrp="1"/>
          </p:cNvSpPr>
          <p:nvPr>
            <p:ph type="body" sz="quarter" idx="12" hasCustomPrompt="1"/>
          </p:nvPr>
        </p:nvSpPr>
        <p:spPr>
          <a:xfrm>
            <a:off x="1124369" y="5122103"/>
            <a:ext cx="3922680" cy="309021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300" b="0">
                <a:solidFill>
                  <a:schemeClr val="bg1"/>
                </a:solidFill>
              </a:defRPr>
            </a:lvl1pPr>
          </a:lstStyle>
          <a:p>
            <a:pPr lvl="0"/>
            <a:fld id="{B5559CBA-976B-4265-9B41-694881203DBF}" type="datetime4">
              <a:rPr lang="fr-FR" noProof="0" smtClean="0"/>
              <a:t>28 septembre 2019</a:t>
            </a:fld>
            <a:endParaRPr lang="fr-FR" noProof="0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3"/>
          </p:nvPr>
        </p:nvSpPr>
        <p:spPr>
          <a:xfrm>
            <a:off x="6829779" y="1143001"/>
            <a:ext cx="3668184" cy="1631947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10" name="Espace réservé du texte 12"/>
          <p:cNvSpPr>
            <a:spLocks noGrp="1"/>
          </p:cNvSpPr>
          <p:nvPr>
            <p:ph type="body" sz="quarter" idx="14" hasCustomPrompt="1"/>
          </p:nvPr>
        </p:nvSpPr>
        <p:spPr>
          <a:xfrm>
            <a:off x="1113036" y="5469234"/>
            <a:ext cx="3922680" cy="378270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/>
              <a:t>Auteur</a:t>
            </a:r>
          </a:p>
        </p:txBody>
      </p:sp>
      <p:pic>
        <p:nvPicPr>
          <p:cNvPr id="11" name="Picture 9" descr="cea_logo_small2.jpg">
            <a:extLst>
              <a:ext uri="{FF2B5EF4-FFF2-40B4-BE49-F238E27FC236}">
                <a16:creationId xmlns:a16="http://schemas.microsoft.com/office/drawing/2014/main" id="{68C201E4-093D-4AEE-A767-CB9D97D23D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76" y="1861047"/>
            <a:ext cx="1942272" cy="1585387"/>
          </a:xfrm>
          <a:prstGeom prst="rect">
            <a:avLst/>
          </a:prstGeom>
          <a:effectLst>
            <a:outerShdw blurRad="517525" dist="38100" dir="2700000" algn="tl" rotWithShape="0">
              <a:srgbClr val="000000">
                <a:alpha val="3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61354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s-titre avec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0B659-826B-4DD2-AF43-E1305E666421}" type="slidenum">
              <a:rPr lang="en-GB" smtClean="0"/>
              <a:t>‹N°›</a:t>
            </a:fld>
            <a:endParaRPr lang="en-GB"/>
          </a:p>
        </p:txBody>
      </p:sp>
      <p:pic>
        <p:nvPicPr>
          <p:cNvPr id="4" name="Picture 1" descr="fondCEA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37412"/>
            <a:ext cx="12192000" cy="5998464"/>
          </a:xfrm>
          <a:prstGeom prst="rect">
            <a:avLst/>
          </a:prstGeom>
        </p:spPr>
      </p:pic>
      <p:sp>
        <p:nvSpPr>
          <p:cNvPr id="6" name="Espace réservé du texte 5"/>
          <p:cNvSpPr>
            <a:spLocks noGrp="1"/>
          </p:cNvSpPr>
          <p:nvPr>
            <p:ph type="body" sz="quarter" idx="11" hasCustomPrompt="1"/>
          </p:nvPr>
        </p:nvSpPr>
        <p:spPr>
          <a:xfrm>
            <a:off x="1127570" y="4801465"/>
            <a:ext cx="2139247" cy="249299"/>
          </a:xfrm>
        </p:spPr>
        <p:txBody>
          <a:bodyPr wrap="square" tIns="0" bIns="0">
            <a:spAutoFit/>
          </a:bodyPr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 noProof="0" dirty="0"/>
              <a:t>Partie 1</a:t>
            </a:r>
          </a:p>
        </p:txBody>
      </p:sp>
      <p:sp>
        <p:nvSpPr>
          <p:cNvPr id="9" name="Rectangle 8"/>
          <p:cNvSpPr/>
          <p:nvPr/>
        </p:nvSpPr>
        <p:spPr>
          <a:xfrm>
            <a:off x="3" y="5961053"/>
            <a:ext cx="12191999" cy="89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fr-FR" sz="2500" noProof="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16" name="ZoneTexte 10"/>
          <p:cNvSpPr txBox="1"/>
          <p:nvPr/>
        </p:nvSpPr>
        <p:spPr>
          <a:xfrm>
            <a:off x="1113036" y="6158142"/>
            <a:ext cx="10376440" cy="422128"/>
          </a:xfrm>
          <a:prstGeom prst="rect">
            <a:avLst/>
          </a:prstGeom>
          <a:noFill/>
        </p:spPr>
        <p:txBody>
          <a:bodyPr wrap="square" lIns="127723" tIns="63862" rIns="127723" bIns="63862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fr-FR" sz="1500" kern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Commissariat à l’énergie atomique et aux énergies alternatives - </a:t>
            </a:r>
            <a:r>
              <a:rPr lang="fr-FR" sz="1500" kern="0" noProof="0" dirty="0">
                <a:solidFill>
                  <a:srgbClr val="A50119"/>
                </a:solidFill>
                <a:latin typeface="Calibri"/>
                <a:cs typeface="Calibri"/>
              </a:rPr>
              <a:t>www.cea.fr</a:t>
            </a:r>
          </a:p>
        </p:txBody>
      </p:sp>
      <p:sp>
        <p:nvSpPr>
          <p:cNvPr id="10" name="Espace réservé du contenu 9"/>
          <p:cNvSpPr>
            <a:spLocks noGrp="1"/>
          </p:cNvSpPr>
          <p:nvPr>
            <p:ph sz="quarter" idx="14"/>
          </p:nvPr>
        </p:nvSpPr>
        <p:spPr>
          <a:xfrm>
            <a:off x="1422400" y="473604"/>
            <a:ext cx="4673600" cy="138264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984296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uverture de chapitre avec champ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A0520F-F2B4-4144-B2A0-D31492DE5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90C283F-3F6C-463B-B6FF-C5A1120E75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0B659-826B-4DD2-AF43-E1305E666421}" type="slidenum">
              <a:rPr lang="en-GB" smtClean="0"/>
              <a:t>‹N°›</a:t>
            </a:fld>
            <a:endParaRPr lang="en-GB"/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EA0235D1-1CA4-4813-8F9E-8EA6F5F924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8065"/>
            <a:ext cx="12192000" cy="5808504"/>
          </a:xfrm>
          <a:prstGeom prst="rect">
            <a:avLst/>
          </a:prstGeom>
        </p:spPr>
      </p:pic>
      <p:sp>
        <p:nvSpPr>
          <p:cNvPr id="27" name="Titre 4">
            <a:extLst>
              <a:ext uri="{FF2B5EF4-FFF2-40B4-BE49-F238E27FC236}">
                <a16:creationId xmlns:a16="http://schemas.microsoft.com/office/drawing/2014/main" id="{9EB6429C-6B7C-4EE1-B9DC-E41E0338FCE4}"/>
              </a:ext>
            </a:extLst>
          </p:cNvPr>
          <p:cNvSpPr txBox="1">
            <a:spLocks/>
          </p:cNvSpPr>
          <p:nvPr/>
        </p:nvSpPr>
        <p:spPr>
          <a:xfrm>
            <a:off x="6096001" y="2824703"/>
            <a:ext cx="4933951" cy="1198561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3733" b="1" dirty="0">
              <a:solidFill>
                <a:srgbClr val="C0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9" name="Espace réservé pour une image  28">
            <a:extLst>
              <a:ext uri="{FF2B5EF4-FFF2-40B4-BE49-F238E27FC236}">
                <a16:creationId xmlns:a16="http://schemas.microsoft.com/office/drawing/2014/main" id="{00B39465-DFB6-4F0B-AD93-34B67A43F556}"/>
              </a:ext>
            </a:extLst>
          </p:cNvPr>
          <p:cNvSpPr>
            <a:spLocks noGrp="1" noChangeAspect="1"/>
          </p:cNvSpPr>
          <p:nvPr>
            <p:ph type="pic" sz="quarter" idx="11"/>
          </p:nvPr>
        </p:nvSpPr>
        <p:spPr>
          <a:xfrm>
            <a:off x="175259" y="1835212"/>
            <a:ext cx="2029261" cy="1950713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 dirty="0"/>
          </a:p>
        </p:txBody>
      </p:sp>
      <p:sp>
        <p:nvSpPr>
          <p:cNvPr id="31" name="Espace réservé pour une image  30">
            <a:extLst>
              <a:ext uri="{FF2B5EF4-FFF2-40B4-BE49-F238E27FC236}">
                <a16:creationId xmlns:a16="http://schemas.microsoft.com/office/drawing/2014/main" id="{05215E8A-C584-469C-8777-F84DF88AD457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2336050" y="1835213"/>
            <a:ext cx="1971551" cy="1184082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 dirty="0"/>
          </a:p>
        </p:txBody>
      </p:sp>
      <p:sp>
        <p:nvSpPr>
          <p:cNvPr id="33" name="Espace réservé pour une image  32">
            <a:extLst>
              <a:ext uri="{FF2B5EF4-FFF2-40B4-BE49-F238E27FC236}">
                <a16:creationId xmlns:a16="http://schemas.microsoft.com/office/drawing/2014/main" id="{F295F236-0258-44BD-A085-BC26E990060E}"/>
              </a:ext>
            </a:extLst>
          </p:cNvPr>
          <p:cNvSpPr>
            <a:spLocks noGrp="1" noChangeAspect="1"/>
          </p:cNvSpPr>
          <p:nvPr>
            <p:ph type="pic" sz="quarter" idx="13"/>
          </p:nvPr>
        </p:nvSpPr>
        <p:spPr>
          <a:xfrm>
            <a:off x="4446232" y="1835151"/>
            <a:ext cx="1571453" cy="1280980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35" name="Espace réservé pour une image  34">
            <a:extLst>
              <a:ext uri="{FF2B5EF4-FFF2-40B4-BE49-F238E27FC236}">
                <a16:creationId xmlns:a16="http://schemas.microsoft.com/office/drawing/2014/main" id="{10F23775-F583-446B-ADBA-A32E31D6D2FB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4437705" y="3298825"/>
            <a:ext cx="1579355" cy="1138108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37" name="Espace réservé pour une image  36">
            <a:extLst>
              <a:ext uri="{FF2B5EF4-FFF2-40B4-BE49-F238E27FC236}">
                <a16:creationId xmlns:a16="http://schemas.microsoft.com/office/drawing/2014/main" id="{CBB53359-B79D-4793-A0BA-531D16C92DB5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2343153" y="3201989"/>
            <a:ext cx="1955921" cy="583936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39" name="Espace réservé pour une image  38">
            <a:extLst>
              <a:ext uri="{FF2B5EF4-FFF2-40B4-BE49-F238E27FC236}">
                <a16:creationId xmlns:a16="http://schemas.microsoft.com/office/drawing/2014/main" id="{7629CC81-1DE8-42E7-8943-496B487C7A15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175684" y="3968620"/>
            <a:ext cx="2023533" cy="517922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 dirty="0"/>
          </a:p>
        </p:txBody>
      </p:sp>
      <p:sp>
        <p:nvSpPr>
          <p:cNvPr id="41" name="Espace réservé pour une image  40">
            <a:extLst>
              <a:ext uri="{FF2B5EF4-FFF2-40B4-BE49-F238E27FC236}">
                <a16:creationId xmlns:a16="http://schemas.microsoft.com/office/drawing/2014/main" id="{3D9A0616-6187-42B8-A49C-5704495AFA0F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175684" y="4673601"/>
            <a:ext cx="2023533" cy="517922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43" name="Espace réservé pour une image  42">
            <a:extLst>
              <a:ext uri="{FF2B5EF4-FFF2-40B4-BE49-F238E27FC236}">
                <a16:creationId xmlns:a16="http://schemas.microsoft.com/office/drawing/2014/main" id="{10BA3FEF-381F-4AA8-9215-136F5361141D}"/>
              </a:ext>
            </a:extLst>
          </p:cNvPr>
          <p:cNvSpPr>
            <a:spLocks noGrp="1" noChangeAspect="1"/>
          </p:cNvSpPr>
          <p:nvPr>
            <p:ph type="pic" sz="quarter" idx="18"/>
          </p:nvPr>
        </p:nvSpPr>
        <p:spPr>
          <a:xfrm>
            <a:off x="2336049" y="3968619"/>
            <a:ext cx="1955800" cy="1222904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45" name="Espace réservé pour une image  44">
            <a:extLst>
              <a:ext uri="{FF2B5EF4-FFF2-40B4-BE49-F238E27FC236}">
                <a16:creationId xmlns:a16="http://schemas.microsoft.com/office/drawing/2014/main" id="{8FD27BC5-345B-4477-941A-3575E8185B4F}"/>
              </a:ext>
            </a:extLst>
          </p:cNvPr>
          <p:cNvSpPr>
            <a:spLocks noGrp="1" noChangeAspect="1"/>
          </p:cNvSpPr>
          <p:nvPr>
            <p:ph type="pic" sz="quarter" idx="19"/>
          </p:nvPr>
        </p:nvSpPr>
        <p:spPr>
          <a:xfrm>
            <a:off x="4425952" y="4619627"/>
            <a:ext cx="1591733" cy="571896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99676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éfaut avec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76588" y="196179"/>
            <a:ext cx="10011117" cy="379192"/>
          </a:xfrm>
        </p:spPr>
        <p:txBody>
          <a:bodyPr/>
          <a:lstStyle>
            <a:lvl1pPr>
              <a:defRPr b="1" cap="none" baseline="0"/>
            </a:lvl1pPr>
          </a:lstStyle>
          <a:p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0B659-826B-4DD2-AF43-E1305E666421}" type="slidenum">
              <a:rPr lang="en-GB" smtClean="0"/>
              <a:t>‹N°›</a:t>
            </a:fld>
            <a:endParaRPr lang="en-GB"/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341376" y="1630412"/>
            <a:ext cx="11055323" cy="1390855"/>
          </a:xfrm>
          <a:prstGeom prst="rect">
            <a:avLst/>
          </a:prstGeom>
        </p:spPr>
        <p:txBody>
          <a:bodyPr vert="horz" wrap="square" lIns="127723" tIns="63862" rIns="127723" bIns="63862" rtlCol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000"/>
            </a:lvl1pPr>
            <a:lvl2pPr>
              <a:lnSpc>
                <a:spcPct val="100000"/>
              </a:lnSpc>
              <a:spcBef>
                <a:spcPts val="0"/>
              </a:spcBef>
              <a:defRPr sz="1800"/>
            </a:lvl2pPr>
            <a:lvl3pPr>
              <a:lnSpc>
                <a:spcPct val="100000"/>
              </a:lnSpc>
              <a:spcBef>
                <a:spcPts val="0"/>
              </a:spcBef>
              <a:defRPr sz="1600"/>
            </a:lvl3pPr>
            <a:lvl4pPr marL="1676370" indent="-239481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-"/>
              <a:defRPr sz="1400"/>
            </a:lvl4pPr>
            <a:lvl5pPr marL="2155332" indent="-23948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400"/>
            </a:lvl5pPr>
          </a:lstStyle>
          <a:p>
            <a:pPr lvl="0"/>
            <a:r>
              <a:rPr lang="fr-FR" noProof="0" smtClean="0"/>
              <a:t>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5" name="Espace réservé du texte 2"/>
          <p:cNvSpPr>
            <a:spLocks noGrp="1"/>
          </p:cNvSpPr>
          <p:nvPr>
            <p:ph type="body" sz="quarter" idx="12" hasCustomPrompt="1"/>
          </p:nvPr>
        </p:nvSpPr>
        <p:spPr>
          <a:xfrm>
            <a:off x="338800" y="1067647"/>
            <a:ext cx="11108136" cy="405970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2000"/>
            </a:lvl1pPr>
          </a:lstStyle>
          <a:p>
            <a:pPr lvl="0"/>
            <a:r>
              <a:rPr lang="fr-FR" noProof="0" dirty="0"/>
              <a:t>Texte simple de la diapositive</a:t>
            </a:r>
          </a:p>
        </p:txBody>
      </p:sp>
    </p:spTree>
    <p:extLst>
      <p:ext uri="{BB962C8B-B14F-4D97-AF65-F5344CB8AC3E}">
        <p14:creationId xmlns:p14="http://schemas.microsoft.com/office/powerpoint/2010/main" val="7213667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uverture de chapitre avec champ photo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DD946C-1F13-4F67-B8D1-64EF5CF71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6588" y="196179"/>
            <a:ext cx="10325268" cy="379192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C37902D-B358-44BD-9A3B-CD8E2882EA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0B659-826B-4DD2-AF43-E1305E666421}" type="slidenum">
              <a:rPr lang="en-GB" smtClean="0"/>
              <a:t>‹N°›</a:t>
            </a:fld>
            <a:endParaRPr lang="en-GB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87ADA7C-03B8-49D0-A935-DE3625BD6F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8065"/>
            <a:ext cx="12192000" cy="5808504"/>
          </a:xfrm>
          <a:prstGeom prst="rect">
            <a:avLst/>
          </a:prstGeom>
        </p:spPr>
      </p:pic>
      <p:sp>
        <p:nvSpPr>
          <p:cNvPr id="15" name="Titre 4">
            <a:extLst>
              <a:ext uri="{FF2B5EF4-FFF2-40B4-BE49-F238E27FC236}">
                <a16:creationId xmlns:a16="http://schemas.microsoft.com/office/drawing/2014/main" id="{72E9C4E7-2BF2-4AB8-9707-825FA5757113}"/>
              </a:ext>
            </a:extLst>
          </p:cNvPr>
          <p:cNvSpPr txBox="1">
            <a:spLocks/>
          </p:cNvSpPr>
          <p:nvPr/>
        </p:nvSpPr>
        <p:spPr>
          <a:xfrm>
            <a:off x="6096001" y="2824703"/>
            <a:ext cx="4933951" cy="1198561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3733" b="1" dirty="0">
              <a:solidFill>
                <a:srgbClr val="C0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9" name="Espace réservé du contenu 18">
            <a:extLst>
              <a:ext uri="{FF2B5EF4-FFF2-40B4-BE49-F238E27FC236}">
                <a16:creationId xmlns:a16="http://schemas.microsoft.com/office/drawing/2014/main" id="{E6D00721-9CE1-4CF1-AD6A-47E2B8CCCC4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54000" y="1600805"/>
            <a:ext cx="5842000" cy="138264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465631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uverture gris avec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ond_ppt2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6218"/>
            <a:ext cx="12192000" cy="6021547"/>
          </a:xfrm>
          <a:prstGeom prst="rect">
            <a:avLst/>
          </a:prstGeo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0B659-826B-4DD2-AF43-E1305E666421}" type="slidenum">
              <a:rPr lang="en-GB" smtClean="0"/>
              <a:t>‹N°›</a:t>
            </a:fld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3" y="5961053"/>
            <a:ext cx="12191999" cy="89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fr-FR" sz="2500" noProof="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1113036" y="6158142"/>
            <a:ext cx="10376440" cy="422128"/>
          </a:xfrm>
          <a:prstGeom prst="rect">
            <a:avLst/>
          </a:prstGeom>
          <a:noFill/>
        </p:spPr>
        <p:txBody>
          <a:bodyPr wrap="square" lIns="127723" tIns="63862" rIns="127723" bIns="63862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fr-FR" sz="1500" kern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Commissariat à l’énergie atomique et aux énergies alternatives - </a:t>
            </a:r>
            <a:r>
              <a:rPr lang="fr-FR" sz="1500" kern="0" noProof="0" dirty="0">
                <a:solidFill>
                  <a:srgbClr val="A50119"/>
                </a:solidFill>
                <a:latin typeface="Calibri"/>
                <a:cs typeface="Calibri"/>
              </a:rPr>
              <a:t>www.cea.fr</a:t>
            </a:r>
          </a:p>
        </p:txBody>
      </p:sp>
      <p:sp>
        <p:nvSpPr>
          <p:cNvPr id="12" name="Espace réservé du texte 5"/>
          <p:cNvSpPr>
            <a:spLocks noGrp="1"/>
          </p:cNvSpPr>
          <p:nvPr>
            <p:ph type="body" sz="quarter" idx="11" hasCustomPrompt="1"/>
          </p:nvPr>
        </p:nvSpPr>
        <p:spPr>
          <a:xfrm>
            <a:off x="1127570" y="4801465"/>
            <a:ext cx="2139247" cy="249299"/>
          </a:xfrm>
        </p:spPr>
        <p:txBody>
          <a:bodyPr wrap="square" tIns="0" bIns="0">
            <a:spAutoFit/>
          </a:bodyPr>
          <a:lstStyle>
            <a:lvl1pPr marL="0" indent="0">
              <a:buFontTx/>
              <a:buNone/>
              <a:defRPr>
                <a:solidFill>
                  <a:srgbClr val="FFFFFF"/>
                </a:solidFill>
              </a:defRPr>
            </a:lvl1pPr>
          </a:lstStyle>
          <a:p>
            <a:pPr lvl="0"/>
            <a:r>
              <a:rPr lang="fr-FR" noProof="0" dirty="0"/>
              <a:t>Partie 1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3"/>
          </p:nvPr>
        </p:nvSpPr>
        <p:spPr>
          <a:xfrm>
            <a:off x="984189" y="617538"/>
            <a:ext cx="5317067" cy="138264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250755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itre 1"/>
          <p:cNvSpPr>
            <a:spLocks noGrp="1"/>
          </p:cNvSpPr>
          <p:nvPr>
            <p:ph type="title"/>
          </p:nvPr>
        </p:nvSpPr>
        <p:spPr>
          <a:xfrm>
            <a:off x="1476587" y="196178"/>
            <a:ext cx="10972800" cy="379192"/>
          </a:xfrm>
          <a:prstGeom prst="rect">
            <a:avLst/>
          </a:prstGeom>
        </p:spPr>
        <p:txBody>
          <a:bodyPr vert="horz" lIns="127723" tIns="50285" rIns="127723" bIns="50285" rtlCol="0" anchor="ctr">
            <a:spAutoFit/>
          </a:bodyPr>
          <a:lstStyle>
            <a:lvl1pPr>
              <a:defRPr cap="none" baseline="0"/>
            </a:lvl1pPr>
          </a:lstStyle>
          <a:p>
            <a:r>
              <a:rPr lang="fr-FR" noProof="0" smtClean="0"/>
              <a:t>Modifiez le style du titre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426791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ste d'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DDA024-CC5C-49D4-9EDE-B13C9CE4F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6952101-6F0D-4470-B900-D7C009A836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0B659-826B-4DD2-AF43-E1305E666421}" type="slidenum">
              <a:rPr lang="en-GB" smtClean="0"/>
              <a:t>‹N°›</a:t>
            </a:fld>
            <a:endParaRPr lang="en-GB"/>
          </a:p>
        </p:txBody>
      </p:sp>
      <p:sp>
        <p:nvSpPr>
          <p:cNvPr id="5" name="Espace réservé pour une image  4">
            <a:extLst>
              <a:ext uri="{FF2B5EF4-FFF2-40B4-BE49-F238E27FC236}">
                <a16:creationId xmlns:a16="http://schemas.microsoft.com/office/drawing/2014/main" id="{60769C5C-EDFB-44C6-A754-7FD9C1B5A1A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622719" y="1358084"/>
            <a:ext cx="1447800" cy="917259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 dirty="0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81F07BDA-5AB0-410C-A329-8C06350E1E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33367" y="1358085"/>
            <a:ext cx="3163510" cy="917255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5pPr marL="1915851" indent="0"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F95E4514-E62C-42B5-BE1E-5F1CD3D2A789}"/>
              </a:ext>
            </a:extLst>
          </p:cNvPr>
          <p:cNvCxnSpPr/>
          <p:nvPr/>
        </p:nvCxnSpPr>
        <p:spPr>
          <a:xfrm flipH="1">
            <a:off x="1310932" y="2332809"/>
            <a:ext cx="4759587" cy="0"/>
          </a:xfrm>
          <a:prstGeom prst="line">
            <a:avLst/>
          </a:prstGeom>
          <a:ln w="19050">
            <a:solidFill>
              <a:srgbClr val="71BF44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Espace réservé du texte 7">
            <a:extLst>
              <a:ext uri="{FF2B5EF4-FFF2-40B4-BE49-F238E27FC236}">
                <a16:creationId xmlns:a16="http://schemas.microsoft.com/office/drawing/2014/main" id="{5C946E34-2083-434D-8404-8F5AEE71F02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02399" y="1358085"/>
            <a:ext cx="3145367" cy="917243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5pPr marL="1915851" indent="0"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6653795C-036F-4780-863C-5F5B75D45AC9}"/>
              </a:ext>
            </a:extLst>
          </p:cNvPr>
          <p:cNvCxnSpPr/>
          <p:nvPr/>
        </p:nvCxnSpPr>
        <p:spPr>
          <a:xfrm flipH="1">
            <a:off x="6228757" y="2332809"/>
            <a:ext cx="4759587" cy="0"/>
          </a:xfrm>
          <a:prstGeom prst="line">
            <a:avLst/>
          </a:prstGeom>
          <a:ln w="19050">
            <a:solidFill>
              <a:srgbClr val="71BF44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Espace réservé pour une image  4">
            <a:extLst>
              <a:ext uri="{FF2B5EF4-FFF2-40B4-BE49-F238E27FC236}">
                <a16:creationId xmlns:a16="http://schemas.microsoft.com/office/drawing/2014/main" id="{B755FE5F-FBAE-4CEA-8895-84E4F212E519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228757" y="1358084"/>
            <a:ext cx="1447800" cy="917251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28" name="Espace réservé pour une image  4">
            <a:extLst>
              <a:ext uri="{FF2B5EF4-FFF2-40B4-BE49-F238E27FC236}">
                <a16:creationId xmlns:a16="http://schemas.microsoft.com/office/drawing/2014/main" id="{22ADC67F-E797-4291-A8E3-0F55CBC95011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4622719" y="2599419"/>
            <a:ext cx="1447800" cy="917259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 dirty="0"/>
          </a:p>
        </p:txBody>
      </p:sp>
      <p:sp>
        <p:nvSpPr>
          <p:cNvPr id="29" name="Espace réservé du texte 7">
            <a:extLst>
              <a:ext uri="{FF2B5EF4-FFF2-40B4-BE49-F238E27FC236}">
                <a16:creationId xmlns:a16="http://schemas.microsoft.com/office/drawing/2014/main" id="{8B209393-3874-4ED2-8083-767200A49E1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333367" y="2599420"/>
            <a:ext cx="3163510" cy="917255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5pPr marL="1915851" indent="0"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cxnSp>
        <p:nvCxnSpPr>
          <p:cNvPr id="30" name="Connecteur droit 9">
            <a:extLst>
              <a:ext uri="{FF2B5EF4-FFF2-40B4-BE49-F238E27FC236}">
                <a16:creationId xmlns:a16="http://schemas.microsoft.com/office/drawing/2014/main" id="{89635DC8-0DE1-45BF-B660-9978E7ECF557}"/>
              </a:ext>
            </a:extLst>
          </p:cNvPr>
          <p:cNvCxnSpPr/>
          <p:nvPr/>
        </p:nvCxnSpPr>
        <p:spPr>
          <a:xfrm flipH="1">
            <a:off x="1310932" y="3574144"/>
            <a:ext cx="4759587" cy="0"/>
          </a:xfrm>
          <a:prstGeom prst="line">
            <a:avLst/>
          </a:prstGeom>
          <a:ln w="19050">
            <a:solidFill>
              <a:srgbClr val="71BF44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0" name="Espace réservé du texte 7">
            <a:extLst>
              <a:ext uri="{FF2B5EF4-FFF2-40B4-BE49-F238E27FC236}">
                <a16:creationId xmlns:a16="http://schemas.microsoft.com/office/drawing/2014/main" id="{9946E2AE-62D6-4FF6-ADAD-DB3C797B84E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7802399" y="2599420"/>
            <a:ext cx="3145367" cy="917243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5pPr marL="1915851" indent="0"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cxnSp>
        <p:nvCxnSpPr>
          <p:cNvPr id="51" name="Connecteur droit 11">
            <a:extLst>
              <a:ext uri="{FF2B5EF4-FFF2-40B4-BE49-F238E27FC236}">
                <a16:creationId xmlns:a16="http://schemas.microsoft.com/office/drawing/2014/main" id="{F1FD97AF-E44C-4020-83DE-C9ED10C337D5}"/>
              </a:ext>
            </a:extLst>
          </p:cNvPr>
          <p:cNvCxnSpPr/>
          <p:nvPr/>
        </p:nvCxnSpPr>
        <p:spPr>
          <a:xfrm flipH="1">
            <a:off x="6228757" y="3574144"/>
            <a:ext cx="4759587" cy="0"/>
          </a:xfrm>
          <a:prstGeom prst="line">
            <a:avLst/>
          </a:prstGeom>
          <a:ln w="19050">
            <a:solidFill>
              <a:srgbClr val="71BF44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2" name="Espace réservé pour une image  4">
            <a:extLst>
              <a:ext uri="{FF2B5EF4-FFF2-40B4-BE49-F238E27FC236}">
                <a16:creationId xmlns:a16="http://schemas.microsoft.com/office/drawing/2014/main" id="{C7A6CB66-2EE7-4D61-B8D8-B792649D9511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228757" y="2599419"/>
            <a:ext cx="1447800" cy="917251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59" name="Espace réservé pour une image  4">
            <a:extLst>
              <a:ext uri="{FF2B5EF4-FFF2-40B4-BE49-F238E27FC236}">
                <a16:creationId xmlns:a16="http://schemas.microsoft.com/office/drawing/2014/main" id="{3796C7BE-5840-414D-923B-EAC0AD681468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4622719" y="3979165"/>
            <a:ext cx="1447800" cy="917259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 dirty="0"/>
          </a:p>
        </p:txBody>
      </p:sp>
      <p:sp>
        <p:nvSpPr>
          <p:cNvPr id="60" name="Espace réservé du texte 7">
            <a:extLst>
              <a:ext uri="{FF2B5EF4-FFF2-40B4-BE49-F238E27FC236}">
                <a16:creationId xmlns:a16="http://schemas.microsoft.com/office/drawing/2014/main" id="{CE59C844-7624-436B-B75F-12C324F1688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1333367" y="3979166"/>
            <a:ext cx="3163510" cy="917255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5pPr marL="1915851" indent="0"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cxnSp>
        <p:nvCxnSpPr>
          <p:cNvPr id="61" name="Connecteur droit 9">
            <a:extLst>
              <a:ext uri="{FF2B5EF4-FFF2-40B4-BE49-F238E27FC236}">
                <a16:creationId xmlns:a16="http://schemas.microsoft.com/office/drawing/2014/main" id="{9B1F7315-6020-43F3-A5F2-9D49CFABB18F}"/>
              </a:ext>
            </a:extLst>
          </p:cNvPr>
          <p:cNvCxnSpPr/>
          <p:nvPr/>
        </p:nvCxnSpPr>
        <p:spPr>
          <a:xfrm flipH="1">
            <a:off x="1310932" y="4953890"/>
            <a:ext cx="4759587" cy="0"/>
          </a:xfrm>
          <a:prstGeom prst="line">
            <a:avLst/>
          </a:prstGeom>
          <a:ln w="19050">
            <a:solidFill>
              <a:srgbClr val="71BF44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2" name="Espace réservé du texte 7">
            <a:extLst>
              <a:ext uri="{FF2B5EF4-FFF2-40B4-BE49-F238E27FC236}">
                <a16:creationId xmlns:a16="http://schemas.microsoft.com/office/drawing/2014/main" id="{4B68E589-D2AB-420B-BDA7-B78434296534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7802399" y="3979166"/>
            <a:ext cx="3145367" cy="917243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5pPr marL="1915851" indent="0"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cxnSp>
        <p:nvCxnSpPr>
          <p:cNvPr id="63" name="Connecteur droit 11">
            <a:extLst>
              <a:ext uri="{FF2B5EF4-FFF2-40B4-BE49-F238E27FC236}">
                <a16:creationId xmlns:a16="http://schemas.microsoft.com/office/drawing/2014/main" id="{29D8923A-A92A-409D-890D-0ADA5FE8AE8B}"/>
              </a:ext>
            </a:extLst>
          </p:cNvPr>
          <p:cNvCxnSpPr/>
          <p:nvPr/>
        </p:nvCxnSpPr>
        <p:spPr>
          <a:xfrm flipH="1">
            <a:off x="6228757" y="4953890"/>
            <a:ext cx="4759587" cy="0"/>
          </a:xfrm>
          <a:prstGeom prst="line">
            <a:avLst/>
          </a:prstGeom>
          <a:ln w="19050">
            <a:solidFill>
              <a:srgbClr val="71BF44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4" name="Espace réservé pour une image  4">
            <a:extLst>
              <a:ext uri="{FF2B5EF4-FFF2-40B4-BE49-F238E27FC236}">
                <a16:creationId xmlns:a16="http://schemas.microsoft.com/office/drawing/2014/main" id="{C520D07C-5182-487C-93B4-740F5F6694B7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6228757" y="3979165"/>
            <a:ext cx="1447800" cy="917251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65" name="Espace réservé pour une image  4">
            <a:extLst>
              <a:ext uri="{FF2B5EF4-FFF2-40B4-BE49-F238E27FC236}">
                <a16:creationId xmlns:a16="http://schemas.microsoft.com/office/drawing/2014/main" id="{88E492D9-B1FB-497C-AE54-9777D95A617A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4626660" y="5228680"/>
            <a:ext cx="1447800" cy="917259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 dirty="0"/>
          </a:p>
        </p:txBody>
      </p:sp>
      <p:sp>
        <p:nvSpPr>
          <p:cNvPr id="66" name="Espace réservé du texte 7">
            <a:extLst>
              <a:ext uri="{FF2B5EF4-FFF2-40B4-BE49-F238E27FC236}">
                <a16:creationId xmlns:a16="http://schemas.microsoft.com/office/drawing/2014/main" id="{7EC16F37-C59A-4483-A7AC-A499B083B309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1337308" y="5228681"/>
            <a:ext cx="3163510" cy="917255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5pPr marL="1915851" indent="0"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cxnSp>
        <p:nvCxnSpPr>
          <p:cNvPr id="67" name="Connecteur droit 9">
            <a:extLst>
              <a:ext uri="{FF2B5EF4-FFF2-40B4-BE49-F238E27FC236}">
                <a16:creationId xmlns:a16="http://schemas.microsoft.com/office/drawing/2014/main" id="{E75DD157-1B84-4D38-B8C3-CEF8C99055BA}"/>
              </a:ext>
            </a:extLst>
          </p:cNvPr>
          <p:cNvCxnSpPr/>
          <p:nvPr/>
        </p:nvCxnSpPr>
        <p:spPr>
          <a:xfrm flipH="1">
            <a:off x="1314873" y="6203405"/>
            <a:ext cx="4759587" cy="0"/>
          </a:xfrm>
          <a:prstGeom prst="line">
            <a:avLst/>
          </a:prstGeom>
          <a:ln w="19050">
            <a:solidFill>
              <a:srgbClr val="71BF44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8" name="Espace réservé du texte 7">
            <a:extLst>
              <a:ext uri="{FF2B5EF4-FFF2-40B4-BE49-F238E27FC236}">
                <a16:creationId xmlns:a16="http://schemas.microsoft.com/office/drawing/2014/main" id="{31812CFC-354D-4188-A115-40F9E1BE959F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7806340" y="5228681"/>
            <a:ext cx="3145367" cy="917243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5pPr marL="1915851" indent="0"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cxnSp>
        <p:nvCxnSpPr>
          <p:cNvPr id="69" name="Connecteur droit 11">
            <a:extLst>
              <a:ext uri="{FF2B5EF4-FFF2-40B4-BE49-F238E27FC236}">
                <a16:creationId xmlns:a16="http://schemas.microsoft.com/office/drawing/2014/main" id="{DF7F2929-78B2-469D-8E02-2703095EC7FF}"/>
              </a:ext>
            </a:extLst>
          </p:cNvPr>
          <p:cNvCxnSpPr/>
          <p:nvPr/>
        </p:nvCxnSpPr>
        <p:spPr>
          <a:xfrm flipH="1">
            <a:off x="6232698" y="6203405"/>
            <a:ext cx="4759587" cy="0"/>
          </a:xfrm>
          <a:prstGeom prst="line">
            <a:avLst/>
          </a:prstGeom>
          <a:ln w="19050">
            <a:solidFill>
              <a:srgbClr val="71BF44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0" name="Espace réservé pour une image  4">
            <a:extLst>
              <a:ext uri="{FF2B5EF4-FFF2-40B4-BE49-F238E27FC236}">
                <a16:creationId xmlns:a16="http://schemas.microsoft.com/office/drawing/2014/main" id="{803C1564-8FCE-41DC-879F-588392A66C6B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6232698" y="5228680"/>
            <a:ext cx="1447800" cy="917251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88914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872" y="1293436"/>
            <a:ext cx="10853931" cy="1382648"/>
          </a:xfrm>
          <a:prstGeom prst="rect">
            <a:avLst/>
          </a:prstGeom>
        </p:spPr>
        <p:txBody>
          <a:bodyPr vert="horz" wrap="square" lIns="127723" tIns="63862" rIns="127723" bIns="63862" rtlCol="0">
            <a:sp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625818"/>
            <a:ext cx="12192000" cy="2340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en-US" sz="250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8" name="Rectangle 7"/>
          <p:cNvSpPr/>
          <p:nvPr/>
        </p:nvSpPr>
        <p:spPr>
          <a:xfrm>
            <a:off x="3" y="-25706"/>
            <a:ext cx="12191999" cy="79194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en-US" sz="250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9" name="Rectangle 8"/>
          <p:cNvSpPr/>
          <p:nvPr/>
        </p:nvSpPr>
        <p:spPr>
          <a:xfrm>
            <a:off x="10898035" y="6627317"/>
            <a:ext cx="1293967" cy="235568"/>
          </a:xfrm>
          <a:prstGeom prst="rect">
            <a:avLst/>
          </a:prstGeom>
          <a:solidFill>
            <a:srgbClr val="B1151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endParaRPr lang="en-US" sz="2500">
              <a:solidFill>
                <a:schemeClr val="accent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11288" y="-25707"/>
            <a:ext cx="1293967" cy="783772"/>
          </a:xfrm>
          <a:prstGeom prst="rect">
            <a:avLst/>
          </a:prstGeom>
          <a:solidFill>
            <a:srgbClr val="BC141C"/>
          </a:solidFill>
          <a:ln>
            <a:solidFill>
              <a:srgbClr val="BC141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endParaRPr lang="en-US" sz="2500">
              <a:solidFill>
                <a:schemeClr val="accent1"/>
              </a:solidFill>
            </a:endParaRPr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1157188" y="6665909"/>
            <a:ext cx="837259" cy="184666"/>
          </a:xfrm>
          <a:prstGeom prst="rect">
            <a:avLst/>
          </a:prstGeom>
        </p:spPr>
        <p:txBody>
          <a:bodyPr lIns="72000" tIns="0" rIns="72000" bIns="0">
            <a:spAutoFit/>
          </a:bodyPr>
          <a:lstStyle>
            <a:lvl1pPr>
              <a:defRPr sz="1200"/>
            </a:lvl1pPr>
          </a:lstStyle>
          <a:p>
            <a:fld id="{CB10B659-826B-4DD2-AF43-E1305E666421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476588" y="196179"/>
            <a:ext cx="9877215" cy="379192"/>
          </a:xfrm>
          <a:prstGeom prst="rect">
            <a:avLst/>
          </a:prstGeom>
        </p:spPr>
        <p:txBody>
          <a:bodyPr vert="horz" wrap="square" lIns="127723" tIns="50285" rIns="127723" bIns="50285" rtlCol="0" anchor="ctr">
            <a:sp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15" name="Espace réservé du texte 12"/>
          <p:cNvSpPr txBox="1">
            <a:spLocks/>
          </p:cNvSpPr>
          <p:nvPr/>
        </p:nvSpPr>
        <p:spPr>
          <a:xfrm>
            <a:off x="8791538" y="6666682"/>
            <a:ext cx="2111537" cy="152349"/>
          </a:xfrm>
          <a:prstGeom prst="rect">
            <a:avLst/>
          </a:prstGeom>
        </p:spPr>
        <p:txBody>
          <a:bodyPr wrap="square" lIns="72000" tIns="0" rIns="72000" bIns="0">
            <a:sp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900" b="0" kern="120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Courier New" panose="02070309020205020404" pitchFamily="49" charset="0"/>
              <a:buChar char="o"/>
              <a:defRPr sz="18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E77F22B5-7D27-43F2-84DD-15A13BA901E0}" type="datetime4">
              <a:rPr lang="fr-FR" sz="110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6 décembre 2020</a:t>
            </a:fld>
            <a:endParaRPr lang="fr-FR" sz="11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28869" y="6635131"/>
            <a:ext cx="5509931" cy="195438"/>
          </a:xfrm>
          <a:prstGeom prst="rect">
            <a:avLst/>
          </a:prstGeom>
        </p:spPr>
        <p:txBody>
          <a:bodyPr wrap="square" lIns="72000" tIns="0" rIns="72000" bIns="0">
            <a:spAutoFit/>
          </a:bodyPr>
          <a:lstStyle/>
          <a:p>
            <a:pPr>
              <a:lnSpc>
                <a:spcPct val="140000"/>
              </a:lnSpc>
            </a:pPr>
            <a:r>
              <a:rPr lang="fr-FR" sz="1000" kern="0" dirty="0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rPr>
              <a:t>Commissariat à l’énergie atomique et aux énergies alternatives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6615288" y="6658218"/>
            <a:ext cx="676001" cy="169277"/>
          </a:xfrm>
          <a:prstGeom prst="rect">
            <a:avLst/>
          </a:prstGeom>
          <a:noFill/>
        </p:spPr>
        <p:txBody>
          <a:bodyPr wrap="none" lIns="72000" tIns="0" rIns="72000" bIns="0" rtlCol="0">
            <a:spAutoFit/>
          </a:bodyPr>
          <a:lstStyle/>
          <a:p>
            <a:r>
              <a:rPr lang="fr-FR" sz="1100" dirty="0" err="1" smtClean="0">
                <a:latin typeface="Calibri" panose="020F0502020204030204" pitchFamily="34" charset="0"/>
              </a:rPr>
              <a:t>J.Hillairet</a:t>
            </a:r>
            <a:endParaRPr lang="fr-FR" sz="1100" dirty="0">
              <a:latin typeface="Calibri" panose="020F0502020204030204" pitchFamily="34" charset="0"/>
            </a:endParaRPr>
          </a:p>
        </p:txBody>
      </p:sp>
      <p:pic>
        <p:nvPicPr>
          <p:cNvPr id="14" name="Picture 9" descr="cea_logo_small2.jpg">
            <a:extLst>
              <a:ext uri="{FF2B5EF4-FFF2-40B4-BE49-F238E27FC236}">
                <a16:creationId xmlns:a16="http://schemas.microsoft.com/office/drawing/2014/main" id="{E3A1A842-E559-4871-963A-CC87460B1B69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714" y="54881"/>
            <a:ext cx="753461" cy="615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869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/>
  <p:txStyles>
    <p:titleStyle>
      <a:lvl1pPr marL="0" algn="l" defTabSz="957925" rtl="0" eaLnBrk="1" latinLnBrk="0" hangingPunct="1">
        <a:lnSpc>
          <a:spcPct val="80000"/>
        </a:lnSpc>
        <a:spcBef>
          <a:spcPct val="0"/>
        </a:spcBef>
        <a:buNone/>
        <a:defRPr lang="fr-FR" sz="2200" b="1" kern="1200" cap="none" baseline="0" dirty="0">
          <a:solidFill>
            <a:schemeClr val="bg2">
              <a:lumMod val="50000"/>
            </a:schemeClr>
          </a:solidFill>
          <a:latin typeface="Calibri"/>
          <a:ea typeface="+mj-ea"/>
          <a:cs typeface="+mj-cs"/>
        </a:defRPr>
      </a:lvl1pPr>
    </p:titleStyle>
    <p:bodyStyle>
      <a:lvl1pPr marL="239481" indent="-239481" algn="l" defTabSz="957925" rtl="0" eaLnBrk="1" latinLnBrk="0" hangingPunct="1">
        <a:lnSpc>
          <a:spcPct val="90000"/>
        </a:lnSpc>
        <a:spcBef>
          <a:spcPts val="1048"/>
        </a:spcBef>
        <a:buClr>
          <a:srgbClr val="548235"/>
        </a:buClr>
        <a:buSzPct val="80000"/>
        <a:buFont typeface="Wingdings 3" panose="05040102010807070707" pitchFamily="18" charset="2"/>
        <a:buChar char="u"/>
        <a:defRPr sz="1800" b="1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1pPr>
      <a:lvl2pPr marL="718444" indent="-239481" algn="l" defTabSz="957925" rtl="0" eaLnBrk="1" latinLnBrk="0" hangingPunct="1">
        <a:lnSpc>
          <a:spcPct val="90000"/>
        </a:lnSpc>
        <a:spcBef>
          <a:spcPts val="524"/>
        </a:spcBef>
        <a:buClr>
          <a:srgbClr val="548235"/>
        </a:buClr>
        <a:buFont typeface="Calibri" panose="020F0502020204030204" pitchFamily="34" charset="0"/>
        <a:buChar char="-"/>
        <a:defRPr sz="1600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2pPr>
      <a:lvl3pPr marL="1197407" indent="-239481" algn="l" defTabSz="957925" rtl="0" eaLnBrk="1" latinLnBrk="0" hangingPunct="1">
        <a:lnSpc>
          <a:spcPct val="90000"/>
        </a:lnSpc>
        <a:spcBef>
          <a:spcPts val="524"/>
        </a:spcBef>
        <a:buClr>
          <a:srgbClr val="548235"/>
        </a:buClr>
        <a:buFont typeface="Wingdings" panose="05000000000000000000" pitchFamily="2" charset="2"/>
        <a:buChar char="§"/>
        <a:defRPr sz="1400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3pPr>
      <a:lvl4pPr marL="1676370" indent="-239481" algn="l" defTabSz="957925" rtl="0" eaLnBrk="1" latinLnBrk="0" hangingPunct="1">
        <a:lnSpc>
          <a:spcPct val="90000"/>
        </a:lnSpc>
        <a:spcBef>
          <a:spcPts val="524"/>
        </a:spcBef>
        <a:buClr>
          <a:srgbClr val="548235"/>
        </a:buClr>
        <a:buFont typeface="Calibri" panose="020F0502020204030204" pitchFamily="34" charset="0"/>
        <a:buChar char="-"/>
        <a:defRPr sz="1200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4pPr>
      <a:lvl5pPr marL="2155332" indent="-239481" algn="l" defTabSz="957925" rtl="0" eaLnBrk="1" latinLnBrk="0" hangingPunct="1">
        <a:lnSpc>
          <a:spcPct val="90000"/>
        </a:lnSpc>
        <a:spcBef>
          <a:spcPts val="524"/>
        </a:spcBef>
        <a:buClr>
          <a:srgbClr val="548235"/>
        </a:buClr>
        <a:buFont typeface="Wingdings" panose="05000000000000000000" pitchFamily="2" charset="2"/>
        <a:buChar char="§"/>
        <a:defRPr sz="1200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5pPr>
      <a:lvl6pPr marL="2634295" indent="-239481" algn="l" defTabSz="957925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3113258" indent="-239481" algn="l" defTabSz="957925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592220" indent="-239481" algn="l" defTabSz="957925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4071183" indent="-239481" algn="l" defTabSz="957925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8963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57925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36888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5851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94814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73776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52739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31702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smtClean="0"/>
              <a:t>WEST ICRH Antenna Circuit Model</a:t>
            </a:r>
            <a:endParaRPr lang="en-GB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1"/>
          </p:nvPr>
        </p:nvSpPr>
        <p:spPr>
          <a:xfrm>
            <a:off x="1124369" y="5122103"/>
            <a:ext cx="3922680" cy="309021"/>
          </a:xfrm>
        </p:spPr>
        <p:txBody>
          <a:bodyPr/>
          <a:lstStyle/>
          <a:p>
            <a:r>
              <a:rPr lang="en-GB" dirty="0" smtClean="0"/>
              <a:t>Last update 22/09/2020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 err="1" smtClean="0"/>
              <a:t>J.Hillairet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4093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WEST ICRH </a:t>
            </a:r>
            <a:r>
              <a:rPr lang="en-GB" dirty="0" smtClean="0"/>
              <a:t>Antenna Front Face Main Dimension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2"/>
          </p:nvPr>
        </p:nvSpPr>
        <p:spPr>
          <a:xfrm>
            <a:off x="5505450" y="1067647"/>
            <a:ext cx="5941486" cy="405970"/>
          </a:xfrm>
        </p:spPr>
        <p:txBody>
          <a:bodyPr/>
          <a:lstStyle/>
          <a:p>
            <a:r>
              <a:rPr lang="en-GB" dirty="0" smtClean="0"/>
              <a:t>RF Model</a:t>
            </a:r>
            <a:endParaRPr lang="en-GB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/>
          <a:srcRect l="23163" t="4297" r="19694" b="5106"/>
          <a:stretch/>
        </p:blipFill>
        <p:spPr>
          <a:xfrm>
            <a:off x="133350" y="969905"/>
            <a:ext cx="5372100" cy="5623133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3"/>
          <a:srcRect l="19231" r="30891" b="9396"/>
          <a:stretch/>
        </p:blipFill>
        <p:spPr>
          <a:xfrm>
            <a:off x="6010274" y="1630412"/>
            <a:ext cx="4371975" cy="4893631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10382249" y="2933700"/>
            <a:ext cx="747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800" dirty="0" smtClean="0"/>
              <a:t>Port 1</a:t>
            </a:r>
            <a:endParaRPr lang="en-GB" sz="1800" dirty="0"/>
          </a:p>
        </p:txBody>
      </p:sp>
      <p:sp>
        <p:nvSpPr>
          <p:cNvPr id="8" name="ZoneTexte 7"/>
          <p:cNvSpPr txBox="1"/>
          <p:nvPr/>
        </p:nvSpPr>
        <p:spPr>
          <a:xfrm>
            <a:off x="8867774" y="1807258"/>
            <a:ext cx="747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800" dirty="0" smtClean="0"/>
              <a:t>Port 2</a:t>
            </a:r>
            <a:endParaRPr lang="en-GB" sz="1800" dirty="0"/>
          </a:p>
        </p:txBody>
      </p:sp>
      <p:sp>
        <p:nvSpPr>
          <p:cNvPr id="9" name="ZoneTexte 8"/>
          <p:cNvSpPr txBox="1"/>
          <p:nvPr/>
        </p:nvSpPr>
        <p:spPr>
          <a:xfrm>
            <a:off x="10239374" y="4714711"/>
            <a:ext cx="747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800" dirty="0" smtClean="0"/>
              <a:t>Port 3</a:t>
            </a:r>
            <a:endParaRPr lang="en-GB" sz="1800" dirty="0"/>
          </a:p>
        </p:txBody>
      </p:sp>
      <p:sp>
        <p:nvSpPr>
          <p:cNvPr id="10" name="ZoneTexte 9"/>
          <p:cNvSpPr txBox="1"/>
          <p:nvPr/>
        </p:nvSpPr>
        <p:spPr>
          <a:xfrm>
            <a:off x="7354925" y="4077227"/>
            <a:ext cx="747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800" dirty="0" smtClean="0"/>
              <a:t>Port 4</a:t>
            </a:r>
            <a:endParaRPr lang="en-GB" sz="1800" dirty="0"/>
          </a:p>
        </p:txBody>
      </p:sp>
      <p:sp>
        <p:nvSpPr>
          <p:cNvPr id="11" name="ZoneTexte 10"/>
          <p:cNvSpPr txBox="1"/>
          <p:nvPr/>
        </p:nvSpPr>
        <p:spPr>
          <a:xfrm>
            <a:off x="10700480" y="4063614"/>
            <a:ext cx="976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800" dirty="0" smtClean="0"/>
              <a:t>Left side</a:t>
            </a:r>
            <a:endParaRPr lang="en-GB" sz="1800" dirty="0"/>
          </a:p>
        </p:txBody>
      </p:sp>
      <p:sp>
        <p:nvSpPr>
          <p:cNvPr id="12" name="ZoneTexte 11"/>
          <p:cNvSpPr txBox="1"/>
          <p:nvPr/>
        </p:nvSpPr>
        <p:spPr>
          <a:xfrm>
            <a:off x="7240630" y="1386693"/>
            <a:ext cx="1101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800" dirty="0" smtClean="0"/>
              <a:t>Right side</a:t>
            </a:r>
            <a:endParaRPr lang="en-GB" sz="1800" dirty="0"/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0B659-826B-4DD2-AF43-E1305E666421}" type="slidenum">
              <a:rPr lang="en-GB" smtClean="0"/>
              <a:t>2</a:t>
            </a:fld>
            <a:endParaRPr lang="en-GB"/>
          </a:p>
        </p:txBody>
      </p:sp>
      <p:sp>
        <p:nvSpPr>
          <p:cNvPr id="14" name="ZoneTexte 13"/>
          <p:cNvSpPr txBox="1"/>
          <p:nvPr/>
        </p:nvSpPr>
        <p:spPr>
          <a:xfrm>
            <a:off x="5098472" y="6289963"/>
            <a:ext cx="7004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800" b="1" dirty="0" smtClean="0"/>
              <a:t>Warning</a:t>
            </a:r>
            <a:r>
              <a:rPr lang="en-GB" sz="1800" dirty="0" smtClean="0"/>
              <a:t>: port indexing differs from voltage probe and capacitor indexing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1077178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WEST ICRH Antenna Front Face </a:t>
            </a:r>
            <a:r>
              <a:rPr lang="en-GB" dirty="0" smtClean="0"/>
              <a:t>Port Properties</a:t>
            </a:r>
            <a:endParaRPr lang="en-GB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0B659-826B-4DD2-AF43-E1305E666421}" type="slidenum">
              <a:rPr lang="en-GB" smtClean="0"/>
              <a:t>3</a:t>
            </a:fld>
            <a:endParaRPr lang="en-GB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101865" y="824152"/>
            <a:ext cx="11055323" cy="744524"/>
          </a:xfrm>
        </p:spPr>
        <p:txBody>
          <a:bodyPr/>
          <a:lstStyle/>
          <a:p>
            <a:r>
              <a:rPr lang="en-GB" dirty="0" smtClean="0"/>
              <a:t>Port plane of reference is located at 30,6 mm from and 49,6 mm from antenna box</a:t>
            </a:r>
          </a:p>
          <a:p>
            <a:r>
              <a:rPr lang="en-GB" dirty="0" smtClean="0"/>
              <a:t>In the illustrated model, 150mm are added and de-</a:t>
            </a:r>
            <a:r>
              <a:rPr lang="en-GB" dirty="0" err="1" smtClean="0"/>
              <a:t>embbeded</a:t>
            </a:r>
            <a:r>
              <a:rPr lang="en-GB" dirty="0" smtClean="0"/>
              <a:t> </a:t>
            </a:r>
            <a:endParaRPr lang="en-GB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/>
          <a:srcRect l="20234" r="42948" b="10422"/>
          <a:stretch/>
        </p:blipFill>
        <p:spPr>
          <a:xfrm>
            <a:off x="1397000" y="1608864"/>
            <a:ext cx="4000500" cy="5087812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4340441" y="1632791"/>
            <a:ext cx="69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800" dirty="0" smtClean="0"/>
              <a:t>150</a:t>
            </a:r>
            <a:endParaRPr lang="en-GB" sz="1800" dirty="0"/>
          </a:p>
        </p:txBody>
      </p:sp>
      <p:cxnSp>
        <p:nvCxnSpPr>
          <p:cNvPr id="12" name="Connecteur droit 11"/>
          <p:cNvCxnSpPr/>
          <p:nvPr/>
        </p:nvCxnSpPr>
        <p:spPr>
          <a:xfrm flipH="1">
            <a:off x="4061775" y="1608864"/>
            <a:ext cx="17161" cy="4603443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/>
          <p:cNvSpPr txBox="1"/>
          <p:nvPr/>
        </p:nvSpPr>
        <p:spPr>
          <a:xfrm>
            <a:off x="3101927" y="2355334"/>
            <a:ext cx="769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800" dirty="0" smtClean="0"/>
              <a:t>30.6</a:t>
            </a:r>
            <a:endParaRPr lang="en-GB" sz="1800" dirty="0"/>
          </a:p>
        </p:txBody>
      </p:sp>
      <p:cxnSp>
        <p:nvCxnSpPr>
          <p:cNvPr id="16" name="Connecteur droit avec flèche 15"/>
          <p:cNvCxnSpPr/>
          <p:nvPr/>
        </p:nvCxnSpPr>
        <p:spPr>
          <a:xfrm>
            <a:off x="3663447" y="1803881"/>
            <a:ext cx="415489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/>
          <p:nvPr/>
        </p:nvCxnSpPr>
        <p:spPr>
          <a:xfrm>
            <a:off x="4109975" y="1968845"/>
            <a:ext cx="1118328" cy="9351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>
            <a:off x="3054714" y="1608864"/>
            <a:ext cx="769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800" dirty="0" smtClean="0"/>
              <a:t>49.6</a:t>
            </a:r>
            <a:endParaRPr lang="en-GB" sz="1800" dirty="0"/>
          </a:p>
        </p:txBody>
      </p:sp>
      <p:cxnSp>
        <p:nvCxnSpPr>
          <p:cNvPr id="8" name="Connecteur droit avec flèche 7"/>
          <p:cNvCxnSpPr/>
          <p:nvPr/>
        </p:nvCxnSpPr>
        <p:spPr>
          <a:xfrm flipV="1">
            <a:off x="3842721" y="2540000"/>
            <a:ext cx="227634" cy="4928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ZoneTexte 34"/>
          <p:cNvSpPr txBox="1"/>
          <p:nvPr/>
        </p:nvSpPr>
        <p:spPr>
          <a:xfrm>
            <a:off x="5588084" y="2895495"/>
            <a:ext cx="3539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800" dirty="0" smtClean="0"/>
              <a:t>D</a:t>
            </a:r>
            <a:r>
              <a:rPr lang="en-GB" sz="1800" baseline="-25000" dirty="0" smtClean="0"/>
              <a:t>int</a:t>
            </a:r>
            <a:r>
              <a:rPr lang="en-GB" sz="1800" dirty="0" smtClean="0"/>
              <a:t>/</a:t>
            </a:r>
            <a:r>
              <a:rPr lang="en-GB" sz="1800" dirty="0" err="1" smtClean="0"/>
              <a:t>D</a:t>
            </a:r>
            <a:r>
              <a:rPr lang="en-GB" sz="1800" baseline="-25000" dirty="0" err="1" smtClean="0"/>
              <a:t>out</a:t>
            </a:r>
            <a:r>
              <a:rPr lang="en-GB" sz="1800" dirty="0" smtClean="0"/>
              <a:t> = 102/222 </a:t>
            </a:r>
            <a:r>
              <a:rPr lang="en-GB" sz="1800" dirty="0" smtClean="0">
                <a:sym typeface="Wingdings" panose="05000000000000000000" pitchFamily="2" charset="2"/>
              </a:rPr>
              <a:t> Z</a:t>
            </a:r>
            <a:r>
              <a:rPr lang="en-GB" sz="1800" baseline="-25000" dirty="0" smtClean="0">
                <a:sym typeface="Wingdings" panose="05000000000000000000" pitchFamily="2" charset="2"/>
              </a:rPr>
              <a:t>0</a:t>
            </a:r>
            <a:r>
              <a:rPr lang="en-GB" sz="1800" dirty="0" smtClean="0">
                <a:sym typeface="Wingdings" panose="05000000000000000000" pitchFamily="2" charset="2"/>
              </a:rPr>
              <a:t> = 46.646 </a:t>
            </a:r>
            <a:r>
              <a:rPr lang="el-GR" sz="1800" dirty="0" smtClean="0">
                <a:sym typeface="Wingdings" panose="05000000000000000000" pitchFamily="2" charset="2"/>
              </a:rPr>
              <a:t>Ω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3306974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Image 37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9234"/>
          <a:stretch/>
        </p:blipFill>
        <p:spPr>
          <a:xfrm>
            <a:off x="251164" y="116070"/>
            <a:ext cx="10254911" cy="7459260"/>
          </a:xfrm>
          <a:prstGeom prst="rect">
            <a:avLst/>
          </a:prstGeom>
        </p:spPr>
      </p:pic>
      <p:pic>
        <p:nvPicPr>
          <p:cNvPr id="36" name="Image 35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9807" r="9209" b="25233"/>
          <a:stretch/>
        </p:blipFill>
        <p:spPr>
          <a:xfrm>
            <a:off x="338800" y="504205"/>
            <a:ext cx="10167275" cy="1845424"/>
          </a:xfrm>
          <a:prstGeom prst="rect">
            <a:avLst/>
          </a:prstGeom>
        </p:spPr>
      </p:pic>
      <p:sp>
        <p:nvSpPr>
          <p:cNvPr id="15" name="Flèche droite 14"/>
          <p:cNvSpPr/>
          <p:nvPr/>
        </p:nvSpPr>
        <p:spPr>
          <a:xfrm rot="10800000">
            <a:off x="10577065" y="3119709"/>
            <a:ext cx="1186077" cy="326504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Antenna Elements (side views)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95250" y="2327002"/>
            <a:ext cx="885825" cy="1924050"/>
          </a:xfrm>
          <a:prstGeom prst="rect">
            <a:avLst/>
          </a:prstGeom>
          <a:solidFill>
            <a:schemeClr val="accent4">
              <a:lumMod val="20000"/>
              <a:lumOff val="80000"/>
              <a:alpha val="20000"/>
            </a:schemeClr>
          </a:solidFill>
          <a:ln w="38100">
            <a:solidFill>
              <a:schemeClr val="tx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1476588" y="2537120"/>
            <a:ext cx="742737" cy="1491682"/>
          </a:xfrm>
          <a:prstGeom prst="rect">
            <a:avLst/>
          </a:prstGeom>
          <a:solidFill>
            <a:schemeClr val="accent3">
              <a:lumMod val="20000"/>
              <a:lumOff val="80000"/>
              <a:alpha val="20000"/>
            </a:schemeClr>
          </a:solidFill>
          <a:ln w="38100">
            <a:solidFill>
              <a:schemeClr val="tx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2219325" y="2815952"/>
            <a:ext cx="7419975" cy="1062531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38100">
            <a:solidFill>
              <a:schemeClr val="tx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9639301" y="2815952"/>
            <a:ext cx="647700" cy="4077489"/>
          </a:xfrm>
          <a:prstGeom prst="rect">
            <a:avLst/>
          </a:prstGeom>
          <a:solidFill>
            <a:schemeClr val="accent6">
              <a:lumMod val="20000"/>
              <a:lumOff val="80000"/>
              <a:alpha val="20000"/>
            </a:schemeClr>
          </a:solidFill>
          <a:ln w="38100">
            <a:solidFill>
              <a:schemeClr val="tx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ZoneTexte 9"/>
          <p:cNvSpPr txBox="1"/>
          <p:nvPr/>
        </p:nvSpPr>
        <p:spPr>
          <a:xfrm>
            <a:off x="-17087" y="4243424"/>
            <a:ext cx="11104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800" dirty="0" smtClean="0"/>
              <a:t>Antenna </a:t>
            </a:r>
          </a:p>
          <a:p>
            <a:pPr algn="ctr"/>
            <a:r>
              <a:rPr lang="en-GB" sz="1800" dirty="0" smtClean="0"/>
              <a:t>front-face</a:t>
            </a:r>
            <a:endParaRPr lang="en-GB" sz="1800" dirty="0"/>
          </a:p>
        </p:txBody>
      </p:sp>
      <p:sp>
        <p:nvSpPr>
          <p:cNvPr id="11" name="ZoneTexte 10"/>
          <p:cNvSpPr txBox="1"/>
          <p:nvPr/>
        </p:nvSpPr>
        <p:spPr>
          <a:xfrm>
            <a:off x="1505106" y="4031418"/>
            <a:ext cx="119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800" dirty="0" smtClean="0"/>
              <a:t>Bridge (x2)</a:t>
            </a:r>
            <a:endParaRPr lang="en-GB" sz="1800" dirty="0"/>
          </a:p>
        </p:txBody>
      </p:sp>
      <p:sp>
        <p:nvSpPr>
          <p:cNvPr id="12" name="ZoneTexte 11"/>
          <p:cNvSpPr txBox="1"/>
          <p:nvPr/>
        </p:nvSpPr>
        <p:spPr>
          <a:xfrm>
            <a:off x="3710891" y="4008601"/>
            <a:ext cx="3804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800" dirty="0" smtClean="0"/>
              <a:t>Impedance Transformer + window (x2)</a:t>
            </a:r>
            <a:endParaRPr lang="en-GB" sz="1800" dirty="0"/>
          </a:p>
        </p:txBody>
      </p:sp>
      <p:sp>
        <p:nvSpPr>
          <p:cNvPr id="13" name="ZoneTexte 12"/>
          <p:cNvSpPr txBox="1"/>
          <p:nvPr/>
        </p:nvSpPr>
        <p:spPr>
          <a:xfrm>
            <a:off x="10293957" y="5292579"/>
            <a:ext cx="9113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800" dirty="0" smtClean="0"/>
              <a:t>Service </a:t>
            </a:r>
          </a:p>
          <a:p>
            <a:pPr algn="ctr"/>
            <a:r>
              <a:rPr lang="en-GB" sz="1800" dirty="0" smtClean="0"/>
              <a:t>Stub</a:t>
            </a:r>
          </a:p>
          <a:p>
            <a:pPr algn="ctr"/>
            <a:r>
              <a:rPr lang="en-GB" sz="1800" dirty="0" smtClean="0"/>
              <a:t>x2</a:t>
            </a:r>
            <a:endParaRPr lang="en-GB" sz="1800" dirty="0"/>
          </a:p>
        </p:txBody>
      </p:sp>
      <p:sp>
        <p:nvSpPr>
          <p:cNvPr id="14" name="ZoneTexte 13"/>
          <p:cNvSpPr txBox="1"/>
          <p:nvPr/>
        </p:nvSpPr>
        <p:spPr>
          <a:xfrm>
            <a:off x="10783780" y="2448220"/>
            <a:ext cx="9300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800" dirty="0" smtClean="0">
                <a:solidFill>
                  <a:schemeClr val="accent1">
                    <a:lumMod val="50000"/>
                  </a:schemeClr>
                </a:solidFill>
              </a:rPr>
              <a:t>Feeder </a:t>
            </a:r>
          </a:p>
          <a:p>
            <a:pPr algn="ctr"/>
            <a:r>
              <a:rPr lang="en-GB" sz="1800" dirty="0" smtClean="0">
                <a:solidFill>
                  <a:schemeClr val="accent1">
                    <a:lumMod val="50000"/>
                  </a:schemeClr>
                </a:solidFill>
              </a:rPr>
              <a:t>30 Ohm</a:t>
            </a:r>
            <a:endParaRPr lang="en-GB" sz="1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81076" y="2609578"/>
            <a:ext cx="495511" cy="604206"/>
          </a:xfrm>
          <a:prstGeom prst="rect">
            <a:avLst/>
          </a:prstGeom>
          <a:solidFill>
            <a:schemeClr val="accent2">
              <a:lumMod val="20000"/>
              <a:lumOff val="80000"/>
              <a:alpha val="20000"/>
            </a:schemeClr>
          </a:solidFill>
          <a:ln w="38100">
            <a:solidFill>
              <a:schemeClr val="tx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/>
        </p:nvSpPr>
        <p:spPr>
          <a:xfrm>
            <a:off x="981076" y="3404915"/>
            <a:ext cx="495511" cy="604206"/>
          </a:xfrm>
          <a:prstGeom prst="rect">
            <a:avLst/>
          </a:prstGeom>
          <a:solidFill>
            <a:schemeClr val="accent2">
              <a:lumMod val="20000"/>
              <a:lumOff val="80000"/>
              <a:alpha val="20000"/>
            </a:schemeClr>
          </a:solidFill>
          <a:ln w="38100">
            <a:solidFill>
              <a:schemeClr val="tx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ZoneTexte 17"/>
          <p:cNvSpPr txBox="1"/>
          <p:nvPr/>
        </p:nvSpPr>
        <p:spPr>
          <a:xfrm>
            <a:off x="981075" y="4415196"/>
            <a:ext cx="20356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Capacitor (bottom) (x2)</a:t>
            </a:r>
            <a:endParaRPr lang="en-GB" sz="1400" dirty="0"/>
          </a:p>
        </p:txBody>
      </p:sp>
      <p:sp>
        <p:nvSpPr>
          <p:cNvPr id="19" name="ZoneTexte 18"/>
          <p:cNvSpPr txBox="1"/>
          <p:nvPr/>
        </p:nvSpPr>
        <p:spPr>
          <a:xfrm>
            <a:off x="1339855" y="2136259"/>
            <a:ext cx="1730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Capacitor (top) (x2)</a:t>
            </a:r>
            <a:endParaRPr lang="en-GB" sz="1400" dirty="0"/>
          </a:p>
        </p:txBody>
      </p:sp>
      <p:cxnSp>
        <p:nvCxnSpPr>
          <p:cNvPr id="21" name="Connecteur droit avec flèche 20"/>
          <p:cNvCxnSpPr>
            <a:endCxn id="16" idx="0"/>
          </p:cNvCxnSpPr>
          <p:nvPr/>
        </p:nvCxnSpPr>
        <p:spPr>
          <a:xfrm flipH="1">
            <a:off x="1228832" y="2376089"/>
            <a:ext cx="223284" cy="2334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>
            <a:endCxn id="17" idx="2"/>
          </p:cNvCxnSpPr>
          <p:nvPr/>
        </p:nvCxnSpPr>
        <p:spPr>
          <a:xfrm flipH="1" flipV="1">
            <a:off x="1228832" y="4009121"/>
            <a:ext cx="54065" cy="4805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0B659-826B-4DD2-AF43-E1305E666421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1676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241" y="1164780"/>
            <a:ext cx="11969750" cy="5370491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WEST ICRH Antenna Circuit </a:t>
            </a:r>
            <a:r>
              <a:rPr lang="en-GB" dirty="0" smtClean="0"/>
              <a:t>Model – ANSYS Circuit/HFSS Model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222250" y="2223403"/>
            <a:ext cx="885825" cy="1268193"/>
          </a:xfrm>
          <a:prstGeom prst="rect">
            <a:avLst/>
          </a:prstGeom>
          <a:solidFill>
            <a:schemeClr val="accent4">
              <a:lumMod val="20000"/>
              <a:lumOff val="80000"/>
              <a:alpha val="20000"/>
            </a:schemeClr>
          </a:solidFill>
          <a:ln w="38100">
            <a:solidFill>
              <a:schemeClr val="tx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8929237" y="2001562"/>
            <a:ext cx="742737" cy="825346"/>
          </a:xfrm>
          <a:prstGeom prst="rect">
            <a:avLst/>
          </a:prstGeom>
          <a:solidFill>
            <a:schemeClr val="accent3">
              <a:lumMod val="20000"/>
              <a:lumOff val="80000"/>
              <a:alpha val="20000"/>
            </a:schemeClr>
          </a:solidFill>
          <a:ln w="38100">
            <a:solidFill>
              <a:schemeClr val="tx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9910313" y="2015775"/>
            <a:ext cx="1265687" cy="665383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38100">
            <a:solidFill>
              <a:schemeClr val="tx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3076576" y="2151380"/>
            <a:ext cx="4073524" cy="1040032"/>
          </a:xfrm>
          <a:prstGeom prst="rect">
            <a:avLst/>
          </a:prstGeom>
          <a:solidFill>
            <a:schemeClr val="accent2">
              <a:lumMod val="20000"/>
              <a:lumOff val="80000"/>
              <a:alpha val="20000"/>
            </a:schemeClr>
          </a:solidFill>
          <a:ln w="38100">
            <a:solidFill>
              <a:schemeClr val="tx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C1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004426" y="5415281"/>
            <a:ext cx="1265687" cy="665383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38100">
            <a:solidFill>
              <a:schemeClr val="tx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9139913" y="5335299"/>
            <a:ext cx="742737" cy="825346"/>
          </a:xfrm>
          <a:prstGeom prst="rect">
            <a:avLst/>
          </a:prstGeom>
          <a:solidFill>
            <a:schemeClr val="accent3">
              <a:lumMod val="20000"/>
              <a:lumOff val="80000"/>
              <a:alpha val="20000"/>
            </a:schemeClr>
          </a:solidFill>
          <a:ln w="38100">
            <a:solidFill>
              <a:schemeClr val="tx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3076576" y="3383280"/>
            <a:ext cx="4073524" cy="1000147"/>
          </a:xfrm>
          <a:prstGeom prst="rect">
            <a:avLst/>
          </a:prstGeom>
          <a:solidFill>
            <a:schemeClr val="accent2">
              <a:lumMod val="20000"/>
              <a:lumOff val="80000"/>
              <a:alpha val="20000"/>
            </a:schemeClr>
          </a:solidFill>
          <a:ln w="38100">
            <a:solidFill>
              <a:schemeClr val="tx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C2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076576" y="4471003"/>
            <a:ext cx="4073524" cy="944278"/>
          </a:xfrm>
          <a:prstGeom prst="rect">
            <a:avLst/>
          </a:prstGeom>
          <a:solidFill>
            <a:schemeClr val="accent2">
              <a:lumMod val="20000"/>
              <a:lumOff val="80000"/>
              <a:alpha val="20000"/>
            </a:schemeClr>
          </a:solidFill>
          <a:ln w="38100">
            <a:solidFill>
              <a:schemeClr val="tx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C3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076576" y="5504180"/>
            <a:ext cx="4073524" cy="1049145"/>
          </a:xfrm>
          <a:prstGeom prst="rect">
            <a:avLst/>
          </a:prstGeom>
          <a:solidFill>
            <a:schemeClr val="accent2">
              <a:lumMod val="20000"/>
              <a:lumOff val="80000"/>
              <a:alpha val="20000"/>
            </a:schemeClr>
          </a:solidFill>
          <a:ln w="38100">
            <a:solidFill>
              <a:schemeClr val="tx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C4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0B659-826B-4DD2-AF43-E1305E666421}" type="slidenum">
              <a:rPr lang="en-GB" smtClean="0"/>
              <a:t>5</a:t>
            </a:fld>
            <a:endParaRPr lang="en-GB"/>
          </a:p>
        </p:txBody>
      </p:sp>
      <p:sp>
        <p:nvSpPr>
          <p:cNvPr id="17" name="ZoneTexte 16"/>
          <p:cNvSpPr txBox="1"/>
          <p:nvPr/>
        </p:nvSpPr>
        <p:spPr>
          <a:xfrm>
            <a:off x="8880618" y="1318514"/>
            <a:ext cx="839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800" dirty="0" smtClean="0"/>
              <a:t>Bridge </a:t>
            </a:r>
          </a:p>
          <a:p>
            <a:pPr algn="ctr"/>
            <a:r>
              <a:rPr lang="en-GB" sz="1800" dirty="0" smtClean="0"/>
              <a:t>(left)</a:t>
            </a:r>
            <a:endParaRPr lang="en-GB" sz="1800" dirty="0"/>
          </a:p>
        </p:txBody>
      </p:sp>
      <p:sp>
        <p:nvSpPr>
          <p:cNvPr id="18" name="ZoneTexte 17"/>
          <p:cNvSpPr txBox="1"/>
          <p:nvPr/>
        </p:nvSpPr>
        <p:spPr>
          <a:xfrm>
            <a:off x="9091294" y="4664200"/>
            <a:ext cx="839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800" dirty="0" smtClean="0"/>
              <a:t>Bridge </a:t>
            </a:r>
          </a:p>
          <a:p>
            <a:pPr algn="ctr"/>
            <a:r>
              <a:rPr lang="en-GB" sz="1800" dirty="0" smtClean="0"/>
              <a:t>(right)</a:t>
            </a:r>
            <a:endParaRPr lang="en-GB" sz="1800" dirty="0"/>
          </a:p>
        </p:txBody>
      </p:sp>
      <p:sp>
        <p:nvSpPr>
          <p:cNvPr id="19" name="ZoneTexte 18"/>
          <p:cNvSpPr txBox="1"/>
          <p:nvPr/>
        </p:nvSpPr>
        <p:spPr>
          <a:xfrm>
            <a:off x="9865814" y="6028752"/>
            <a:ext cx="17136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800" dirty="0" smtClean="0"/>
              <a:t>Imp </a:t>
            </a:r>
            <a:r>
              <a:rPr lang="en-GB" sz="1800" dirty="0" err="1" smtClean="0"/>
              <a:t>Transf+Win</a:t>
            </a:r>
            <a:r>
              <a:rPr lang="en-GB" sz="1800" dirty="0" smtClean="0"/>
              <a:t> </a:t>
            </a:r>
          </a:p>
          <a:p>
            <a:pPr algn="ctr"/>
            <a:r>
              <a:rPr lang="en-GB" sz="1800" dirty="0" smtClean="0"/>
              <a:t>(right)</a:t>
            </a:r>
            <a:endParaRPr lang="en-GB" sz="1800" dirty="0"/>
          </a:p>
        </p:txBody>
      </p:sp>
      <p:sp>
        <p:nvSpPr>
          <p:cNvPr id="20" name="ZoneTexte 19"/>
          <p:cNvSpPr txBox="1"/>
          <p:nvPr/>
        </p:nvSpPr>
        <p:spPr>
          <a:xfrm>
            <a:off x="9676093" y="1309928"/>
            <a:ext cx="17136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800" dirty="0" smtClean="0"/>
              <a:t>Imp </a:t>
            </a:r>
            <a:r>
              <a:rPr lang="en-GB" sz="1800" dirty="0" err="1" smtClean="0"/>
              <a:t>Transf+Win</a:t>
            </a:r>
            <a:r>
              <a:rPr lang="en-GB" sz="1800" dirty="0" smtClean="0"/>
              <a:t> </a:t>
            </a:r>
          </a:p>
          <a:p>
            <a:pPr algn="ctr"/>
            <a:r>
              <a:rPr lang="en-GB" sz="1800" dirty="0" smtClean="0"/>
              <a:t>(left)</a:t>
            </a:r>
            <a:endParaRPr lang="en-GB" sz="1800" dirty="0"/>
          </a:p>
        </p:txBody>
      </p:sp>
      <p:sp>
        <p:nvSpPr>
          <p:cNvPr id="21" name="ZoneTexte 20"/>
          <p:cNvSpPr txBox="1"/>
          <p:nvPr/>
        </p:nvSpPr>
        <p:spPr>
          <a:xfrm>
            <a:off x="92280" y="1759627"/>
            <a:ext cx="1145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800" dirty="0" smtClean="0"/>
              <a:t>Front-face</a:t>
            </a:r>
            <a:endParaRPr lang="en-GB" sz="1800" dirty="0"/>
          </a:p>
        </p:txBody>
      </p:sp>
      <p:sp>
        <p:nvSpPr>
          <p:cNvPr id="22" name="ZoneTexte 21"/>
          <p:cNvSpPr txBox="1"/>
          <p:nvPr/>
        </p:nvSpPr>
        <p:spPr>
          <a:xfrm>
            <a:off x="1844479" y="4014095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800" dirty="0" smtClean="0"/>
              <a:t>V3, I3</a:t>
            </a:r>
            <a:endParaRPr lang="en-GB" sz="1800" dirty="0"/>
          </a:p>
        </p:txBody>
      </p:sp>
      <p:sp>
        <p:nvSpPr>
          <p:cNvPr id="23" name="ZoneTexte 22"/>
          <p:cNvSpPr txBox="1"/>
          <p:nvPr/>
        </p:nvSpPr>
        <p:spPr>
          <a:xfrm>
            <a:off x="1780358" y="2038737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800" dirty="0" smtClean="0"/>
              <a:t>V1, I1</a:t>
            </a:r>
            <a:endParaRPr lang="en-GB" sz="1800" dirty="0"/>
          </a:p>
        </p:txBody>
      </p:sp>
      <p:sp>
        <p:nvSpPr>
          <p:cNvPr id="24" name="ZoneTexte 23"/>
          <p:cNvSpPr txBox="1"/>
          <p:nvPr/>
        </p:nvSpPr>
        <p:spPr>
          <a:xfrm>
            <a:off x="1844479" y="2997478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800" dirty="0" smtClean="0"/>
              <a:t>V2, I2</a:t>
            </a:r>
            <a:endParaRPr lang="en-GB" sz="1800" dirty="0"/>
          </a:p>
        </p:txBody>
      </p:sp>
      <p:sp>
        <p:nvSpPr>
          <p:cNvPr id="25" name="ZoneTexte 24"/>
          <p:cNvSpPr txBox="1"/>
          <p:nvPr/>
        </p:nvSpPr>
        <p:spPr>
          <a:xfrm>
            <a:off x="1850326" y="5844086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800" dirty="0" smtClean="0"/>
              <a:t>V4, I4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2043048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8949" y="1438918"/>
            <a:ext cx="5972175" cy="4714232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5111340" y="1139545"/>
            <a:ext cx="725024" cy="812078"/>
          </a:xfrm>
          <a:prstGeom prst="rect">
            <a:avLst/>
          </a:prstGeom>
          <a:solidFill>
            <a:schemeClr val="accent2">
              <a:lumMod val="20000"/>
              <a:lumOff val="80000"/>
              <a:alpha val="20000"/>
            </a:schemeClr>
          </a:solidFill>
          <a:ln w="38100">
            <a:solidFill>
              <a:schemeClr val="tx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/>
          <p:cNvSpPr/>
          <p:nvPr/>
        </p:nvSpPr>
        <p:spPr>
          <a:xfrm>
            <a:off x="3937468" y="3935503"/>
            <a:ext cx="949265" cy="812078"/>
          </a:xfrm>
          <a:prstGeom prst="rect">
            <a:avLst/>
          </a:prstGeom>
          <a:solidFill>
            <a:schemeClr val="accent2">
              <a:lumMod val="20000"/>
              <a:lumOff val="80000"/>
              <a:alpha val="20000"/>
            </a:schemeClr>
          </a:solidFill>
          <a:ln w="38100">
            <a:solidFill>
              <a:schemeClr val="tx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1476588" y="196179"/>
            <a:ext cx="10011117" cy="379192"/>
          </a:xfrm>
        </p:spPr>
        <p:txBody>
          <a:bodyPr/>
          <a:lstStyle/>
          <a:p>
            <a:r>
              <a:rPr lang="en-GB" dirty="0" smtClean="0"/>
              <a:t>WEST ICRH Antenna Circuit </a:t>
            </a:r>
            <a:r>
              <a:rPr lang="en-GB" dirty="0"/>
              <a:t>Model - Python </a:t>
            </a:r>
            <a:r>
              <a:rPr lang="en-GB" dirty="0" err="1" smtClean="0"/>
              <a:t>skrf</a:t>
            </a:r>
            <a:r>
              <a:rPr lang="en-GB" dirty="0" smtClean="0"/>
              <a:t> Circuit Model</a:t>
            </a:r>
            <a:endParaRPr lang="en-GB" dirty="0"/>
          </a:p>
        </p:txBody>
      </p:sp>
      <p:sp>
        <p:nvSpPr>
          <p:cNvPr id="10" name="ZoneTexte 9"/>
          <p:cNvSpPr txBox="1"/>
          <p:nvPr/>
        </p:nvSpPr>
        <p:spPr>
          <a:xfrm>
            <a:off x="2286000" y="2362200"/>
            <a:ext cx="1835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800" dirty="0" smtClean="0"/>
              <a:t>Antenna (4 ports)</a:t>
            </a:r>
            <a:endParaRPr lang="en-GB" sz="1800" dirty="0"/>
          </a:p>
        </p:txBody>
      </p:sp>
      <p:sp>
        <p:nvSpPr>
          <p:cNvPr id="11" name="ZoneTexte 10"/>
          <p:cNvSpPr txBox="1"/>
          <p:nvPr/>
        </p:nvSpPr>
        <p:spPr>
          <a:xfrm>
            <a:off x="5153025" y="1254252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800" dirty="0" smtClean="0"/>
              <a:t>C3</a:t>
            </a:r>
            <a:endParaRPr lang="en-GB" sz="1800" dirty="0"/>
          </a:p>
        </p:txBody>
      </p:sp>
      <p:sp>
        <p:nvSpPr>
          <p:cNvPr id="12" name="ZoneTexte 11"/>
          <p:cNvSpPr txBox="1"/>
          <p:nvPr/>
        </p:nvSpPr>
        <p:spPr>
          <a:xfrm>
            <a:off x="5589920" y="2546866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800" dirty="0" smtClean="0"/>
              <a:t>C4</a:t>
            </a:r>
            <a:endParaRPr lang="en-GB" sz="1800" dirty="0"/>
          </a:p>
        </p:txBody>
      </p:sp>
      <p:sp>
        <p:nvSpPr>
          <p:cNvPr id="13" name="ZoneTexte 12"/>
          <p:cNvSpPr txBox="1"/>
          <p:nvPr/>
        </p:nvSpPr>
        <p:spPr>
          <a:xfrm>
            <a:off x="2730833" y="4149029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800" dirty="0" smtClean="0"/>
              <a:t>C1</a:t>
            </a:r>
            <a:endParaRPr lang="en-GB" sz="1800" dirty="0"/>
          </a:p>
        </p:txBody>
      </p:sp>
      <p:sp>
        <p:nvSpPr>
          <p:cNvPr id="14" name="ZoneTexte 13"/>
          <p:cNvSpPr txBox="1"/>
          <p:nvPr/>
        </p:nvSpPr>
        <p:spPr>
          <a:xfrm>
            <a:off x="4255302" y="4116583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800" dirty="0" smtClean="0"/>
              <a:t>C2</a:t>
            </a:r>
            <a:endParaRPr lang="en-GB" sz="1800" dirty="0"/>
          </a:p>
        </p:txBody>
      </p:sp>
      <p:sp>
        <p:nvSpPr>
          <p:cNvPr id="15" name="ZoneTexte 14"/>
          <p:cNvSpPr txBox="1"/>
          <p:nvPr/>
        </p:nvSpPr>
        <p:spPr>
          <a:xfrm>
            <a:off x="2086352" y="5751192"/>
            <a:ext cx="976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8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Left side</a:t>
            </a:r>
            <a:endParaRPr lang="en-GB" sz="18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3861764" y="5876151"/>
            <a:ext cx="1339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800" dirty="0" smtClean="0"/>
              <a:t>(Left) Bridge</a:t>
            </a:r>
            <a:endParaRPr lang="en-GB" sz="1800" dirty="0"/>
          </a:p>
        </p:txBody>
      </p:sp>
      <p:sp>
        <p:nvSpPr>
          <p:cNvPr id="17" name="ZoneTexte 16"/>
          <p:cNvSpPr txBox="1"/>
          <p:nvPr/>
        </p:nvSpPr>
        <p:spPr>
          <a:xfrm>
            <a:off x="5899454" y="5207493"/>
            <a:ext cx="11653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800" dirty="0" smtClean="0"/>
              <a:t>Imp </a:t>
            </a:r>
            <a:r>
              <a:rPr lang="en-GB" sz="1800" dirty="0" err="1" smtClean="0"/>
              <a:t>Transf</a:t>
            </a:r>
            <a:endParaRPr lang="en-GB" sz="1800" dirty="0" smtClean="0"/>
          </a:p>
          <a:p>
            <a:pPr algn="l"/>
            <a:r>
              <a:rPr lang="en-GB" sz="1800" dirty="0" smtClean="0"/>
              <a:t>+window</a:t>
            </a:r>
            <a:endParaRPr lang="en-GB" sz="1800" dirty="0"/>
          </a:p>
        </p:txBody>
      </p:sp>
      <p:sp>
        <p:nvSpPr>
          <p:cNvPr id="18" name="ZoneTexte 17"/>
          <p:cNvSpPr txBox="1"/>
          <p:nvPr/>
        </p:nvSpPr>
        <p:spPr>
          <a:xfrm>
            <a:off x="8418432" y="3502698"/>
            <a:ext cx="11653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800" dirty="0" smtClean="0"/>
              <a:t>Imp </a:t>
            </a:r>
            <a:r>
              <a:rPr lang="en-GB" sz="1800" dirty="0" err="1" smtClean="0"/>
              <a:t>Transf</a:t>
            </a:r>
            <a:endParaRPr lang="en-GB" sz="1800" dirty="0" smtClean="0"/>
          </a:p>
          <a:p>
            <a:pPr algn="l"/>
            <a:r>
              <a:rPr lang="en-GB" sz="1800" dirty="0" smtClean="0"/>
              <a:t>+window</a:t>
            </a:r>
            <a:endParaRPr lang="en-GB" sz="1800" dirty="0"/>
          </a:p>
        </p:txBody>
      </p:sp>
      <p:sp>
        <p:nvSpPr>
          <p:cNvPr id="19" name="ZoneTexte 18"/>
          <p:cNvSpPr txBox="1"/>
          <p:nvPr/>
        </p:nvSpPr>
        <p:spPr>
          <a:xfrm>
            <a:off x="9001124" y="5112423"/>
            <a:ext cx="1114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800" dirty="0" smtClean="0"/>
              <a:t>Port Right</a:t>
            </a:r>
            <a:endParaRPr lang="en-GB" sz="1800" dirty="0"/>
          </a:p>
        </p:txBody>
      </p:sp>
      <p:sp>
        <p:nvSpPr>
          <p:cNvPr id="20" name="ZoneTexte 19"/>
          <p:cNvSpPr txBox="1"/>
          <p:nvPr/>
        </p:nvSpPr>
        <p:spPr>
          <a:xfrm>
            <a:off x="7621338" y="5968484"/>
            <a:ext cx="989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800" dirty="0" smtClean="0"/>
              <a:t>Port Left</a:t>
            </a:r>
            <a:endParaRPr lang="en-GB" sz="1800" dirty="0"/>
          </a:p>
        </p:txBody>
      </p:sp>
      <p:sp>
        <p:nvSpPr>
          <p:cNvPr id="21" name="ZoneTexte 20"/>
          <p:cNvSpPr txBox="1"/>
          <p:nvPr/>
        </p:nvSpPr>
        <p:spPr>
          <a:xfrm>
            <a:off x="9256022" y="2362200"/>
            <a:ext cx="1101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8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Right side</a:t>
            </a:r>
            <a:endParaRPr lang="en-GB" sz="18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977611" y="3537312"/>
            <a:ext cx="1766462" cy="796383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38100">
            <a:solidFill>
              <a:schemeClr val="tx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/>
          <p:cNvSpPr/>
          <p:nvPr/>
        </p:nvSpPr>
        <p:spPr>
          <a:xfrm>
            <a:off x="5854876" y="5172101"/>
            <a:ext cx="1209962" cy="1076299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38100">
            <a:solidFill>
              <a:schemeClr val="tx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/>
          <p:cNvSpPr/>
          <p:nvPr/>
        </p:nvSpPr>
        <p:spPr>
          <a:xfrm>
            <a:off x="6786383" y="2011940"/>
            <a:ext cx="696621" cy="716803"/>
          </a:xfrm>
          <a:prstGeom prst="rect">
            <a:avLst/>
          </a:prstGeom>
          <a:solidFill>
            <a:schemeClr val="accent3">
              <a:lumMod val="20000"/>
              <a:lumOff val="80000"/>
              <a:alpha val="20000"/>
            </a:schemeClr>
          </a:solidFill>
          <a:ln w="38100">
            <a:solidFill>
              <a:schemeClr val="tx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ZoneTexte 26"/>
          <p:cNvSpPr txBox="1"/>
          <p:nvPr/>
        </p:nvSpPr>
        <p:spPr>
          <a:xfrm>
            <a:off x="7181438" y="1642608"/>
            <a:ext cx="1464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800" dirty="0" smtClean="0"/>
              <a:t>(Right) Bridge</a:t>
            </a:r>
            <a:endParaRPr lang="en-GB" sz="1800" dirty="0"/>
          </a:p>
        </p:txBody>
      </p:sp>
      <p:sp>
        <p:nvSpPr>
          <p:cNvPr id="28" name="Rectangle 27"/>
          <p:cNvSpPr/>
          <p:nvPr/>
        </p:nvSpPr>
        <p:spPr>
          <a:xfrm>
            <a:off x="4190112" y="5139341"/>
            <a:ext cx="696621" cy="716803"/>
          </a:xfrm>
          <a:prstGeom prst="rect">
            <a:avLst/>
          </a:prstGeom>
          <a:solidFill>
            <a:schemeClr val="accent3">
              <a:lumMod val="20000"/>
              <a:lumOff val="80000"/>
              <a:alpha val="20000"/>
            </a:schemeClr>
          </a:solidFill>
          <a:ln w="38100">
            <a:solidFill>
              <a:schemeClr val="tx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/>
          <p:cNvSpPr/>
          <p:nvPr/>
        </p:nvSpPr>
        <p:spPr>
          <a:xfrm>
            <a:off x="5462809" y="2104120"/>
            <a:ext cx="725024" cy="812078"/>
          </a:xfrm>
          <a:prstGeom prst="rect">
            <a:avLst/>
          </a:prstGeom>
          <a:solidFill>
            <a:schemeClr val="accent2">
              <a:lumMod val="20000"/>
              <a:lumOff val="80000"/>
              <a:alpha val="20000"/>
            </a:schemeClr>
          </a:solidFill>
          <a:ln w="38100">
            <a:solidFill>
              <a:schemeClr val="tx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/>
          <p:cNvSpPr/>
          <p:nvPr/>
        </p:nvSpPr>
        <p:spPr>
          <a:xfrm>
            <a:off x="2603833" y="3935503"/>
            <a:ext cx="908519" cy="812078"/>
          </a:xfrm>
          <a:prstGeom prst="rect">
            <a:avLst/>
          </a:prstGeom>
          <a:solidFill>
            <a:schemeClr val="accent2">
              <a:lumMod val="20000"/>
              <a:lumOff val="80000"/>
              <a:alpha val="20000"/>
            </a:schemeClr>
          </a:solidFill>
          <a:ln w="38100">
            <a:solidFill>
              <a:schemeClr val="tx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/>
          <p:cNvSpPr/>
          <p:nvPr/>
        </p:nvSpPr>
        <p:spPr>
          <a:xfrm>
            <a:off x="2286000" y="1965893"/>
            <a:ext cx="2721227" cy="1784944"/>
          </a:xfrm>
          <a:prstGeom prst="rect">
            <a:avLst/>
          </a:prstGeom>
          <a:solidFill>
            <a:schemeClr val="accent4">
              <a:lumMod val="20000"/>
              <a:lumOff val="80000"/>
              <a:alpha val="20000"/>
            </a:schemeClr>
          </a:solidFill>
          <a:ln w="38100">
            <a:solidFill>
              <a:schemeClr val="tx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ZoneTexte 1"/>
          <p:cNvSpPr txBox="1"/>
          <p:nvPr/>
        </p:nvSpPr>
        <p:spPr>
          <a:xfrm>
            <a:off x="3079953" y="32996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800" dirty="0" smtClean="0"/>
              <a:t>1</a:t>
            </a:r>
            <a:endParaRPr lang="en-GB" sz="1800" dirty="0"/>
          </a:p>
        </p:txBody>
      </p:sp>
      <p:sp>
        <p:nvSpPr>
          <p:cNvPr id="34" name="ZoneTexte 33"/>
          <p:cNvSpPr txBox="1"/>
          <p:nvPr/>
        </p:nvSpPr>
        <p:spPr>
          <a:xfrm>
            <a:off x="4166174" y="33180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800" dirty="0" smtClean="0"/>
              <a:t>3</a:t>
            </a:r>
            <a:endParaRPr lang="en-GB" sz="1800" dirty="0"/>
          </a:p>
        </p:txBody>
      </p:sp>
      <p:sp>
        <p:nvSpPr>
          <p:cNvPr id="35" name="ZoneTexte 34"/>
          <p:cNvSpPr txBox="1"/>
          <p:nvPr/>
        </p:nvSpPr>
        <p:spPr>
          <a:xfrm>
            <a:off x="4680418" y="26936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800" dirty="0" smtClean="0"/>
              <a:t>4</a:t>
            </a:r>
            <a:endParaRPr lang="en-GB" sz="1800" dirty="0"/>
          </a:p>
        </p:txBody>
      </p:sp>
      <p:sp>
        <p:nvSpPr>
          <p:cNvPr id="36" name="ZoneTexte 35"/>
          <p:cNvSpPr txBox="1"/>
          <p:nvPr/>
        </p:nvSpPr>
        <p:spPr>
          <a:xfrm>
            <a:off x="4189728" y="19862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800" dirty="0" smtClean="0"/>
              <a:t>2</a:t>
            </a:r>
            <a:endParaRPr lang="en-GB" sz="1800" dirty="0"/>
          </a:p>
        </p:txBody>
      </p:sp>
      <p:cxnSp>
        <p:nvCxnSpPr>
          <p:cNvPr id="4" name="Connecteur droit avec flèche 3"/>
          <p:cNvCxnSpPr/>
          <p:nvPr/>
        </p:nvCxnSpPr>
        <p:spPr>
          <a:xfrm>
            <a:off x="4467860" y="1139545"/>
            <a:ext cx="165727" cy="9101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ZoneTexte 36"/>
          <p:cNvSpPr txBox="1"/>
          <p:nvPr/>
        </p:nvSpPr>
        <p:spPr>
          <a:xfrm>
            <a:off x="4101556" y="885288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800" dirty="0" smtClean="0"/>
              <a:t>V3, I3</a:t>
            </a:r>
            <a:endParaRPr lang="en-GB" sz="1800" dirty="0"/>
          </a:p>
        </p:txBody>
      </p:sp>
      <p:cxnSp>
        <p:nvCxnSpPr>
          <p:cNvPr id="38" name="Connecteur droit avec flèche 37"/>
          <p:cNvCxnSpPr/>
          <p:nvPr/>
        </p:nvCxnSpPr>
        <p:spPr>
          <a:xfrm>
            <a:off x="1601832" y="3162250"/>
            <a:ext cx="1860505" cy="1557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ZoneTexte 38"/>
          <p:cNvSpPr txBox="1"/>
          <p:nvPr/>
        </p:nvSpPr>
        <p:spPr>
          <a:xfrm>
            <a:off x="897995" y="3055475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800" dirty="0" smtClean="0"/>
              <a:t>V1, I1</a:t>
            </a:r>
            <a:endParaRPr lang="en-GB" sz="1800" dirty="0"/>
          </a:p>
        </p:txBody>
      </p:sp>
      <p:sp>
        <p:nvSpPr>
          <p:cNvPr id="40" name="ZoneTexte 39"/>
          <p:cNvSpPr txBox="1"/>
          <p:nvPr/>
        </p:nvSpPr>
        <p:spPr>
          <a:xfrm>
            <a:off x="5631845" y="3729520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800" dirty="0" smtClean="0"/>
              <a:t>V2, I2</a:t>
            </a:r>
            <a:endParaRPr lang="en-GB" sz="1800" dirty="0"/>
          </a:p>
        </p:txBody>
      </p:sp>
      <p:cxnSp>
        <p:nvCxnSpPr>
          <p:cNvPr id="43" name="Connecteur droit avec flèche 42"/>
          <p:cNvCxnSpPr/>
          <p:nvPr/>
        </p:nvCxnSpPr>
        <p:spPr>
          <a:xfrm flipH="1" flipV="1">
            <a:off x="4505442" y="3543743"/>
            <a:ext cx="1099643" cy="2965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ZoneTexte 44"/>
          <p:cNvSpPr txBox="1"/>
          <p:nvPr/>
        </p:nvSpPr>
        <p:spPr>
          <a:xfrm>
            <a:off x="5617326" y="3264938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800" dirty="0" smtClean="0"/>
              <a:t>V4, I4</a:t>
            </a:r>
            <a:endParaRPr lang="en-GB" sz="1800" dirty="0"/>
          </a:p>
        </p:txBody>
      </p:sp>
      <p:cxnSp>
        <p:nvCxnSpPr>
          <p:cNvPr id="46" name="Connecteur droit avec flèche 45"/>
          <p:cNvCxnSpPr/>
          <p:nvPr/>
        </p:nvCxnSpPr>
        <p:spPr>
          <a:xfrm flipH="1" flipV="1">
            <a:off x="5074603" y="2657076"/>
            <a:ext cx="475348" cy="7253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Espace réservé du numéro de diapositive 4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0B659-826B-4DD2-AF43-E1305E666421}" type="slidenum">
              <a:rPr lang="en-GB" smtClean="0"/>
              <a:t>6</a:t>
            </a:fld>
            <a:endParaRPr lang="en-GB"/>
          </a:p>
        </p:txBody>
      </p:sp>
      <p:sp>
        <p:nvSpPr>
          <p:cNvPr id="3" name="ZoneTexte 2"/>
          <p:cNvSpPr txBox="1"/>
          <p:nvPr/>
        </p:nvSpPr>
        <p:spPr>
          <a:xfrm>
            <a:off x="8437412" y="851362"/>
            <a:ext cx="39038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800" dirty="0" smtClean="0"/>
              <a:t>NB: service stubs are also  included but </a:t>
            </a:r>
            <a:br>
              <a:rPr lang="en-GB" sz="1800" dirty="0" smtClean="0"/>
            </a:br>
            <a:r>
              <a:rPr lang="en-GB" sz="1800" dirty="0" smtClean="0"/>
              <a:t>not illustrated here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2617946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278" y="1321144"/>
            <a:ext cx="6540601" cy="5232481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3713921" y="4930231"/>
            <a:ext cx="725024" cy="734079"/>
          </a:xfrm>
          <a:prstGeom prst="rect">
            <a:avLst/>
          </a:prstGeom>
          <a:solidFill>
            <a:schemeClr val="accent2">
              <a:lumMod val="20000"/>
              <a:lumOff val="80000"/>
              <a:alpha val="20000"/>
            </a:schemeClr>
          </a:solidFill>
          <a:ln w="38100">
            <a:solidFill>
              <a:schemeClr val="tx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/>
          <p:cNvSpPr/>
          <p:nvPr/>
        </p:nvSpPr>
        <p:spPr>
          <a:xfrm>
            <a:off x="4820022" y="4930233"/>
            <a:ext cx="799728" cy="808000"/>
          </a:xfrm>
          <a:prstGeom prst="rect">
            <a:avLst/>
          </a:prstGeom>
          <a:solidFill>
            <a:schemeClr val="accent2">
              <a:lumMod val="20000"/>
              <a:lumOff val="80000"/>
              <a:alpha val="20000"/>
            </a:schemeClr>
          </a:solidFill>
          <a:ln w="38100">
            <a:solidFill>
              <a:schemeClr val="tx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1476588" y="196179"/>
            <a:ext cx="10011117" cy="379192"/>
          </a:xfrm>
        </p:spPr>
        <p:txBody>
          <a:bodyPr/>
          <a:lstStyle/>
          <a:p>
            <a:r>
              <a:rPr lang="en-GB" dirty="0" smtClean="0"/>
              <a:t>WEST ICRH Antenna Circuit </a:t>
            </a:r>
            <a:r>
              <a:rPr lang="en-GB" dirty="0"/>
              <a:t>Model - Python </a:t>
            </a:r>
            <a:r>
              <a:rPr lang="en-GB" dirty="0" err="1" smtClean="0"/>
              <a:t>skrf</a:t>
            </a:r>
            <a:r>
              <a:rPr lang="en-GB" dirty="0" smtClean="0"/>
              <a:t> Circuit Model</a:t>
            </a:r>
            <a:endParaRPr lang="en-GB" dirty="0"/>
          </a:p>
        </p:txBody>
      </p:sp>
      <p:sp>
        <p:nvSpPr>
          <p:cNvPr id="10" name="ZoneTexte 9"/>
          <p:cNvSpPr txBox="1"/>
          <p:nvPr/>
        </p:nvSpPr>
        <p:spPr>
          <a:xfrm>
            <a:off x="3645052" y="6329338"/>
            <a:ext cx="1835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800" dirty="0" smtClean="0"/>
              <a:t>Antenna (4 ports)</a:t>
            </a:r>
            <a:endParaRPr lang="en-GB" sz="1800" dirty="0"/>
          </a:p>
        </p:txBody>
      </p:sp>
      <p:sp>
        <p:nvSpPr>
          <p:cNvPr id="11" name="ZoneTexte 10"/>
          <p:cNvSpPr txBox="1"/>
          <p:nvPr/>
        </p:nvSpPr>
        <p:spPr>
          <a:xfrm>
            <a:off x="3755606" y="4966940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800" dirty="0" smtClean="0"/>
              <a:t>C3</a:t>
            </a:r>
            <a:endParaRPr lang="en-GB" sz="1800" dirty="0"/>
          </a:p>
        </p:txBody>
      </p:sp>
      <p:sp>
        <p:nvSpPr>
          <p:cNvPr id="12" name="ZoneTexte 11"/>
          <p:cNvSpPr txBox="1"/>
          <p:nvPr/>
        </p:nvSpPr>
        <p:spPr>
          <a:xfrm>
            <a:off x="2922442" y="5930442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800" dirty="0" smtClean="0"/>
              <a:t>C4</a:t>
            </a:r>
            <a:endParaRPr lang="en-GB" sz="1800" dirty="0"/>
          </a:p>
        </p:txBody>
      </p:sp>
      <p:sp>
        <p:nvSpPr>
          <p:cNvPr id="13" name="ZoneTexte 12"/>
          <p:cNvSpPr txBox="1"/>
          <p:nvPr/>
        </p:nvSpPr>
        <p:spPr>
          <a:xfrm>
            <a:off x="5791696" y="5942956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800" dirty="0" smtClean="0"/>
              <a:t>C1</a:t>
            </a:r>
            <a:endParaRPr lang="en-GB" sz="1800" dirty="0"/>
          </a:p>
        </p:txBody>
      </p:sp>
      <p:sp>
        <p:nvSpPr>
          <p:cNvPr id="14" name="ZoneTexte 13"/>
          <p:cNvSpPr txBox="1"/>
          <p:nvPr/>
        </p:nvSpPr>
        <p:spPr>
          <a:xfrm>
            <a:off x="4993783" y="4997318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800" dirty="0" smtClean="0"/>
              <a:t>C2</a:t>
            </a:r>
            <a:endParaRPr lang="en-GB" sz="1800" dirty="0"/>
          </a:p>
        </p:txBody>
      </p:sp>
      <p:sp>
        <p:nvSpPr>
          <p:cNvPr id="15" name="ZoneTexte 14"/>
          <p:cNvSpPr txBox="1"/>
          <p:nvPr/>
        </p:nvSpPr>
        <p:spPr>
          <a:xfrm>
            <a:off x="9942557" y="908819"/>
            <a:ext cx="976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8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Left side</a:t>
            </a:r>
            <a:endParaRPr lang="en-GB" sz="18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6779928" y="4728409"/>
            <a:ext cx="1339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800" dirty="0" smtClean="0"/>
              <a:t>(Left) Bridge</a:t>
            </a:r>
            <a:endParaRPr lang="en-GB" sz="1800" dirty="0"/>
          </a:p>
        </p:txBody>
      </p:sp>
      <p:sp>
        <p:nvSpPr>
          <p:cNvPr id="17" name="ZoneTexte 16"/>
          <p:cNvSpPr txBox="1"/>
          <p:nvPr/>
        </p:nvSpPr>
        <p:spPr>
          <a:xfrm>
            <a:off x="7486681" y="3381818"/>
            <a:ext cx="11653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800" dirty="0" smtClean="0"/>
              <a:t>Imp </a:t>
            </a:r>
            <a:r>
              <a:rPr lang="en-GB" sz="1800" dirty="0" err="1" smtClean="0"/>
              <a:t>Transf</a:t>
            </a:r>
            <a:endParaRPr lang="en-GB" sz="1800" dirty="0" smtClean="0"/>
          </a:p>
          <a:p>
            <a:pPr algn="l"/>
            <a:r>
              <a:rPr lang="en-GB" sz="1800" dirty="0" smtClean="0"/>
              <a:t>+window</a:t>
            </a:r>
            <a:endParaRPr lang="en-GB" sz="1800" dirty="0"/>
          </a:p>
        </p:txBody>
      </p:sp>
      <p:sp>
        <p:nvSpPr>
          <p:cNvPr id="18" name="ZoneTexte 17"/>
          <p:cNvSpPr txBox="1"/>
          <p:nvPr/>
        </p:nvSpPr>
        <p:spPr>
          <a:xfrm>
            <a:off x="1043721" y="3008531"/>
            <a:ext cx="11653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800" dirty="0" smtClean="0"/>
              <a:t>Imp </a:t>
            </a:r>
            <a:r>
              <a:rPr lang="en-GB" sz="1800" dirty="0" err="1" smtClean="0"/>
              <a:t>Transf</a:t>
            </a:r>
            <a:endParaRPr lang="en-GB" sz="1800" dirty="0" smtClean="0"/>
          </a:p>
          <a:p>
            <a:pPr algn="l"/>
            <a:r>
              <a:rPr lang="en-GB" sz="1800" dirty="0" smtClean="0"/>
              <a:t>+window</a:t>
            </a:r>
            <a:endParaRPr lang="en-GB" sz="1800" dirty="0"/>
          </a:p>
        </p:txBody>
      </p:sp>
      <p:sp>
        <p:nvSpPr>
          <p:cNvPr id="19" name="ZoneTexte 18"/>
          <p:cNvSpPr txBox="1"/>
          <p:nvPr/>
        </p:nvSpPr>
        <p:spPr>
          <a:xfrm>
            <a:off x="4076433" y="1265883"/>
            <a:ext cx="1114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800" dirty="0" smtClean="0"/>
              <a:t>Port Right</a:t>
            </a:r>
            <a:endParaRPr lang="en-GB" sz="1800" dirty="0"/>
          </a:p>
        </p:txBody>
      </p:sp>
      <p:sp>
        <p:nvSpPr>
          <p:cNvPr id="20" name="ZoneTexte 19"/>
          <p:cNvSpPr txBox="1"/>
          <p:nvPr/>
        </p:nvSpPr>
        <p:spPr>
          <a:xfrm>
            <a:off x="7116873" y="1125315"/>
            <a:ext cx="989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800" dirty="0" smtClean="0"/>
              <a:t>Port Left</a:t>
            </a:r>
            <a:endParaRPr lang="en-GB" sz="1800" dirty="0"/>
          </a:p>
        </p:txBody>
      </p:sp>
      <p:sp>
        <p:nvSpPr>
          <p:cNvPr id="21" name="ZoneTexte 20"/>
          <p:cNvSpPr txBox="1"/>
          <p:nvPr/>
        </p:nvSpPr>
        <p:spPr>
          <a:xfrm>
            <a:off x="493185" y="813755"/>
            <a:ext cx="1101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8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Right side</a:t>
            </a:r>
            <a:endParaRPr lang="en-GB" sz="18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689971" y="3035509"/>
            <a:ext cx="872218" cy="796383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38100">
            <a:solidFill>
              <a:schemeClr val="tx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/>
          <p:cNvSpPr/>
          <p:nvPr/>
        </p:nvSpPr>
        <p:spPr>
          <a:xfrm>
            <a:off x="6311900" y="3272525"/>
            <a:ext cx="952500" cy="814198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38100">
            <a:solidFill>
              <a:schemeClr val="tx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/>
          <p:cNvSpPr/>
          <p:nvPr/>
        </p:nvSpPr>
        <p:spPr>
          <a:xfrm>
            <a:off x="2795331" y="4301912"/>
            <a:ext cx="696621" cy="716803"/>
          </a:xfrm>
          <a:prstGeom prst="rect">
            <a:avLst/>
          </a:prstGeom>
          <a:solidFill>
            <a:schemeClr val="accent3">
              <a:lumMod val="20000"/>
              <a:lumOff val="80000"/>
              <a:alpha val="20000"/>
            </a:schemeClr>
          </a:solidFill>
          <a:ln w="38100">
            <a:solidFill>
              <a:schemeClr val="tx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ZoneTexte 26"/>
          <p:cNvSpPr txBox="1"/>
          <p:nvPr/>
        </p:nvSpPr>
        <p:spPr>
          <a:xfrm>
            <a:off x="1225339" y="4404001"/>
            <a:ext cx="1464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800" dirty="0" smtClean="0"/>
              <a:t>(Right) Bridge</a:t>
            </a:r>
            <a:endParaRPr lang="en-GB" sz="1800" dirty="0"/>
          </a:p>
        </p:txBody>
      </p:sp>
      <p:sp>
        <p:nvSpPr>
          <p:cNvPr id="28" name="Rectangle 27"/>
          <p:cNvSpPr/>
          <p:nvPr/>
        </p:nvSpPr>
        <p:spPr>
          <a:xfrm>
            <a:off x="5937533" y="4569158"/>
            <a:ext cx="696621" cy="716803"/>
          </a:xfrm>
          <a:prstGeom prst="rect">
            <a:avLst/>
          </a:prstGeom>
          <a:solidFill>
            <a:schemeClr val="accent3">
              <a:lumMod val="20000"/>
              <a:lumOff val="80000"/>
              <a:alpha val="20000"/>
            </a:schemeClr>
          </a:solidFill>
          <a:ln w="38100">
            <a:solidFill>
              <a:schemeClr val="tx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/>
          <p:cNvSpPr/>
          <p:nvPr/>
        </p:nvSpPr>
        <p:spPr>
          <a:xfrm>
            <a:off x="2795331" y="5487696"/>
            <a:ext cx="725024" cy="812078"/>
          </a:xfrm>
          <a:prstGeom prst="rect">
            <a:avLst/>
          </a:prstGeom>
          <a:solidFill>
            <a:schemeClr val="accent2">
              <a:lumMod val="20000"/>
              <a:lumOff val="80000"/>
              <a:alpha val="20000"/>
            </a:schemeClr>
          </a:solidFill>
          <a:ln w="38100">
            <a:solidFill>
              <a:schemeClr val="tx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/>
          <p:cNvSpPr/>
          <p:nvPr/>
        </p:nvSpPr>
        <p:spPr>
          <a:xfrm>
            <a:off x="5664697" y="5729430"/>
            <a:ext cx="755154" cy="728520"/>
          </a:xfrm>
          <a:prstGeom prst="rect">
            <a:avLst/>
          </a:prstGeom>
          <a:solidFill>
            <a:schemeClr val="accent2">
              <a:lumMod val="20000"/>
              <a:lumOff val="80000"/>
              <a:alpha val="20000"/>
            </a:schemeClr>
          </a:solidFill>
          <a:ln w="38100">
            <a:solidFill>
              <a:schemeClr val="tx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/>
          <p:cNvSpPr/>
          <p:nvPr/>
        </p:nvSpPr>
        <p:spPr>
          <a:xfrm>
            <a:off x="3727916" y="5804756"/>
            <a:ext cx="1648640" cy="534877"/>
          </a:xfrm>
          <a:prstGeom prst="rect">
            <a:avLst/>
          </a:prstGeom>
          <a:solidFill>
            <a:schemeClr val="accent4">
              <a:lumMod val="20000"/>
              <a:lumOff val="80000"/>
              <a:alpha val="20000"/>
            </a:schemeClr>
          </a:solidFill>
          <a:ln w="38100">
            <a:solidFill>
              <a:schemeClr val="tx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ZoneTexte 1"/>
          <p:cNvSpPr txBox="1"/>
          <p:nvPr/>
        </p:nvSpPr>
        <p:spPr>
          <a:xfrm>
            <a:off x="5352712" y="61954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800" dirty="0" smtClean="0"/>
              <a:t>1</a:t>
            </a:r>
            <a:endParaRPr lang="en-GB" sz="1800" dirty="0"/>
          </a:p>
        </p:txBody>
      </p:sp>
      <p:sp>
        <p:nvSpPr>
          <p:cNvPr id="34" name="ZoneTexte 33"/>
          <p:cNvSpPr txBox="1"/>
          <p:nvPr/>
        </p:nvSpPr>
        <p:spPr>
          <a:xfrm flipH="1">
            <a:off x="4621788" y="5738368"/>
            <a:ext cx="647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800" dirty="0" smtClean="0"/>
              <a:t>3</a:t>
            </a:r>
            <a:endParaRPr lang="en-GB" sz="1800" dirty="0"/>
          </a:p>
        </p:txBody>
      </p:sp>
      <p:sp>
        <p:nvSpPr>
          <p:cNvPr id="35" name="ZoneTexte 34"/>
          <p:cNvSpPr txBox="1"/>
          <p:nvPr/>
        </p:nvSpPr>
        <p:spPr>
          <a:xfrm>
            <a:off x="3791562" y="60455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800" dirty="0" smtClean="0"/>
              <a:t>4</a:t>
            </a:r>
            <a:endParaRPr lang="en-GB" sz="1800" dirty="0"/>
          </a:p>
        </p:txBody>
      </p:sp>
      <p:sp>
        <p:nvSpPr>
          <p:cNvPr id="36" name="ZoneTexte 35"/>
          <p:cNvSpPr txBox="1"/>
          <p:nvPr/>
        </p:nvSpPr>
        <p:spPr>
          <a:xfrm>
            <a:off x="3871893" y="57457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800" dirty="0" smtClean="0"/>
              <a:t>2</a:t>
            </a:r>
            <a:endParaRPr lang="en-GB" sz="1800" dirty="0"/>
          </a:p>
        </p:txBody>
      </p:sp>
      <p:cxnSp>
        <p:nvCxnSpPr>
          <p:cNvPr id="4" name="Connecteur droit avec flèche 3"/>
          <p:cNvCxnSpPr/>
          <p:nvPr/>
        </p:nvCxnSpPr>
        <p:spPr>
          <a:xfrm>
            <a:off x="2250278" y="5548518"/>
            <a:ext cx="1930444" cy="2077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ZoneTexte 36"/>
          <p:cNvSpPr txBox="1"/>
          <p:nvPr/>
        </p:nvSpPr>
        <p:spPr>
          <a:xfrm>
            <a:off x="1476588" y="5309348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800" dirty="0" smtClean="0"/>
              <a:t>V3, I3</a:t>
            </a:r>
            <a:endParaRPr lang="en-GB" sz="1800" dirty="0"/>
          </a:p>
        </p:txBody>
      </p:sp>
      <p:cxnSp>
        <p:nvCxnSpPr>
          <p:cNvPr id="38" name="Connecteur droit avec flèche 37"/>
          <p:cNvCxnSpPr>
            <a:stCxn id="45" idx="3"/>
            <a:endCxn id="33" idx="1"/>
          </p:cNvCxnSpPr>
          <p:nvPr/>
        </p:nvCxnSpPr>
        <p:spPr>
          <a:xfrm flipV="1">
            <a:off x="2056512" y="6072195"/>
            <a:ext cx="1671404" cy="3271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ZoneTexte 38"/>
          <p:cNvSpPr txBox="1"/>
          <p:nvPr/>
        </p:nvSpPr>
        <p:spPr>
          <a:xfrm>
            <a:off x="7040063" y="6030030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800" dirty="0" smtClean="0"/>
              <a:t>V1, I1</a:t>
            </a:r>
            <a:endParaRPr lang="en-GB" sz="1800" dirty="0"/>
          </a:p>
        </p:txBody>
      </p:sp>
      <p:sp>
        <p:nvSpPr>
          <p:cNvPr id="40" name="ZoneTexte 39"/>
          <p:cNvSpPr txBox="1"/>
          <p:nvPr/>
        </p:nvSpPr>
        <p:spPr>
          <a:xfrm>
            <a:off x="6949724" y="5472478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800" dirty="0" smtClean="0"/>
              <a:t>V2, I2</a:t>
            </a:r>
            <a:endParaRPr lang="en-GB" sz="1800" dirty="0"/>
          </a:p>
        </p:txBody>
      </p:sp>
      <p:cxnSp>
        <p:nvCxnSpPr>
          <p:cNvPr id="43" name="Connecteur droit avec flèche 42"/>
          <p:cNvCxnSpPr/>
          <p:nvPr/>
        </p:nvCxnSpPr>
        <p:spPr>
          <a:xfrm flipH="1">
            <a:off x="5072049" y="5580176"/>
            <a:ext cx="1836502" cy="3502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ZoneTexte 44"/>
          <p:cNvSpPr txBox="1"/>
          <p:nvPr/>
        </p:nvSpPr>
        <p:spPr>
          <a:xfrm>
            <a:off x="1338046" y="6214696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800" dirty="0" smtClean="0"/>
              <a:t>V4, I4</a:t>
            </a:r>
            <a:endParaRPr lang="en-GB" sz="1800" dirty="0"/>
          </a:p>
        </p:txBody>
      </p:sp>
      <p:cxnSp>
        <p:nvCxnSpPr>
          <p:cNvPr id="46" name="Connecteur droit avec flèche 45"/>
          <p:cNvCxnSpPr/>
          <p:nvPr/>
        </p:nvCxnSpPr>
        <p:spPr>
          <a:xfrm flipH="1" flipV="1">
            <a:off x="5365264" y="6235710"/>
            <a:ext cx="1626858" cy="277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Espace réservé du numéro de diapositive 4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0B659-826B-4DD2-AF43-E1305E666421}" type="slidenum">
              <a:rPr lang="en-GB" smtClean="0"/>
              <a:t>7</a:t>
            </a:fld>
            <a:endParaRPr lang="en-GB"/>
          </a:p>
        </p:txBody>
      </p:sp>
      <p:sp>
        <p:nvSpPr>
          <p:cNvPr id="51" name="Rectangle 50"/>
          <p:cNvSpPr/>
          <p:nvPr/>
        </p:nvSpPr>
        <p:spPr>
          <a:xfrm>
            <a:off x="7116873" y="2134556"/>
            <a:ext cx="1674006" cy="744069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38100">
            <a:solidFill>
              <a:schemeClr val="tx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ZoneTexte 51"/>
          <p:cNvSpPr txBox="1"/>
          <p:nvPr/>
        </p:nvSpPr>
        <p:spPr>
          <a:xfrm>
            <a:off x="8846103" y="2305020"/>
            <a:ext cx="2072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800" dirty="0" smtClean="0"/>
              <a:t>Service stub &amp; short</a:t>
            </a:r>
            <a:endParaRPr lang="en-GB" sz="1800" dirty="0"/>
          </a:p>
        </p:txBody>
      </p:sp>
      <p:sp>
        <p:nvSpPr>
          <p:cNvPr id="53" name="Rectangle 52"/>
          <p:cNvSpPr/>
          <p:nvPr/>
        </p:nvSpPr>
        <p:spPr>
          <a:xfrm>
            <a:off x="2274831" y="1594145"/>
            <a:ext cx="1356829" cy="1053771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38100">
            <a:solidFill>
              <a:schemeClr val="tx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ZoneTexte 53"/>
          <p:cNvSpPr txBox="1"/>
          <p:nvPr/>
        </p:nvSpPr>
        <p:spPr>
          <a:xfrm>
            <a:off x="122499" y="1818810"/>
            <a:ext cx="2072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800" dirty="0" smtClean="0"/>
              <a:t>Service stub &amp; short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3660000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Ideal front-face model</a:t>
            </a:r>
            <a:endParaRPr lang="en-GB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0B659-826B-4DD2-AF43-E1305E666421}" type="slidenum">
              <a:rPr lang="en-GB" smtClean="0"/>
              <a:t>8</a:t>
            </a:fld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398054" y="1425778"/>
            <a:ext cx="1394460" cy="1813170"/>
          </a:xfrm>
          <a:prstGeom prst="rect">
            <a:avLst/>
          </a:prstGeom>
          <a:solidFill>
            <a:schemeClr val="accent4">
              <a:lumMod val="20000"/>
              <a:lumOff val="80000"/>
              <a:alpha val="20000"/>
            </a:schemeClr>
          </a:solidFill>
          <a:ln w="38100">
            <a:solidFill>
              <a:schemeClr val="tx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46" name="Groupe 45"/>
          <p:cNvGrpSpPr/>
          <p:nvPr/>
        </p:nvGrpSpPr>
        <p:grpSpPr>
          <a:xfrm>
            <a:off x="620628" y="1606285"/>
            <a:ext cx="1453826" cy="230187"/>
            <a:chOff x="2706694" y="1219198"/>
            <a:chExt cx="1453826" cy="230187"/>
          </a:xfrm>
        </p:grpSpPr>
        <p:grpSp>
          <p:nvGrpSpPr>
            <p:cNvPr id="8" name="Group 65"/>
            <p:cNvGrpSpPr>
              <a:grpSpLocks/>
            </p:cNvGrpSpPr>
            <p:nvPr/>
          </p:nvGrpSpPr>
          <p:grpSpPr bwMode="auto">
            <a:xfrm>
              <a:off x="3290888" y="1219199"/>
              <a:ext cx="495297" cy="152399"/>
              <a:chOff x="2819400" y="533400"/>
              <a:chExt cx="990600" cy="304800"/>
            </a:xfrm>
          </p:grpSpPr>
          <p:cxnSp>
            <p:nvCxnSpPr>
              <p:cNvPr id="9" name="Straight Connector 25"/>
              <p:cNvCxnSpPr/>
              <p:nvPr/>
            </p:nvCxnSpPr>
            <p:spPr>
              <a:xfrm>
                <a:off x="2819400" y="685800"/>
                <a:ext cx="152400" cy="158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31"/>
              <p:cNvCxnSpPr/>
              <p:nvPr/>
            </p:nvCxnSpPr>
            <p:spPr>
              <a:xfrm>
                <a:off x="3657600" y="685800"/>
                <a:ext cx="152400" cy="158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" name="Group 55"/>
              <p:cNvGrpSpPr>
                <a:grpSpLocks/>
              </p:cNvGrpSpPr>
              <p:nvPr/>
            </p:nvGrpSpPr>
            <p:grpSpPr bwMode="auto">
              <a:xfrm>
                <a:off x="2971800" y="533400"/>
                <a:ext cx="228600" cy="304800"/>
                <a:chOff x="2971800" y="533400"/>
                <a:chExt cx="228600" cy="304800"/>
              </a:xfrm>
            </p:grpSpPr>
            <p:sp>
              <p:nvSpPr>
                <p:cNvPr id="18" name="Arc 17"/>
                <p:cNvSpPr/>
                <p:nvPr/>
              </p:nvSpPr>
              <p:spPr>
                <a:xfrm>
                  <a:off x="2971800" y="533400"/>
                  <a:ext cx="228600" cy="304800"/>
                </a:xfrm>
                <a:prstGeom prst="arc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b="1"/>
                </a:p>
              </p:txBody>
            </p:sp>
            <p:sp>
              <p:nvSpPr>
                <p:cNvPr id="19" name="Arc 18"/>
                <p:cNvSpPr/>
                <p:nvPr/>
              </p:nvSpPr>
              <p:spPr>
                <a:xfrm flipH="1">
                  <a:off x="2971800" y="533400"/>
                  <a:ext cx="228600" cy="304800"/>
                </a:xfrm>
                <a:prstGeom prst="arc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b="1"/>
                </a:p>
              </p:txBody>
            </p:sp>
          </p:grpSp>
          <p:grpSp>
            <p:nvGrpSpPr>
              <p:cNvPr id="12" name="Group 56"/>
              <p:cNvGrpSpPr>
                <a:grpSpLocks/>
              </p:cNvGrpSpPr>
              <p:nvPr/>
            </p:nvGrpSpPr>
            <p:grpSpPr bwMode="auto">
              <a:xfrm>
                <a:off x="3200400" y="533400"/>
                <a:ext cx="228600" cy="304800"/>
                <a:chOff x="2971800" y="533400"/>
                <a:chExt cx="228600" cy="304800"/>
              </a:xfrm>
            </p:grpSpPr>
            <p:sp>
              <p:nvSpPr>
                <p:cNvPr id="16" name="Arc 15"/>
                <p:cNvSpPr/>
                <p:nvPr/>
              </p:nvSpPr>
              <p:spPr>
                <a:xfrm>
                  <a:off x="2971800" y="533400"/>
                  <a:ext cx="228600" cy="304800"/>
                </a:xfrm>
                <a:prstGeom prst="arc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b="1"/>
                </a:p>
              </p:txBody>
            </p:sp>
            <p:sp>
              <p:nvSpPr>
                <p:cNvPr id="17" name="Arc 16"/>
                <p:cNvSpPr/>
                <p:nvPr/>
              </p:nvSpPr>
              <p:spPr>
                <a:xfrm flipH="1">
                  <a:off x="2971800" y="533400"/>
                  <a:ext cx="228600" cy="304800"/>
                </a:xfrm>
                <a:prstGeom prst="arc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b="1"/>
                </a:p>
              </p:txBody>
            </p:sp>
          </p:grpSp>
          <p:grpSp>
            <p:nvGrpSpPr>
              <p:cNvPr id="13" name="Group 59"/>
              <p:cNvGrpSpPr>
                <a:grpSpLocks/>
              </p:cNvGrpSpPr>
              <p:nvPr/>
            </p:nvGrpSpPr>
            <p:grpSpPr bwMode="auto">
              <a:xfrm>
                <a:off x="3429000" y="533400"/>
                <a:ext cx="228600" cy="304800"/>
                <a:chOff x="2971800" y="533400"/>
                <a:chExt cx="228600" cy="304800"/>
              </a:xfrm>
            </p:grpSpPr>
            <p:sp>
              <p:nvSpPr>
                <p:cNvPr id="14" name="Arc 13"/>
                <p:cNvSpPr/>
                <p:nvPr/>
              </p:nvSpPr>
              <p:spPr>
                <a:xfrm>
                  <a:off x="2971800" y="533400"/>
                  <a:ext cx="228600" cy="304800"/>
                </a:xfrm>
                <a:prstGeom prst="arc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b="1"/>
                </a:p>
              </p:txBody>
            </p:sp>
            <p:sp>
              <p:nvSpPr>
                <p:cNvPr id="15" name="Arc 14"/>
                <p:cNvSpPr/>
                <p:nvPr/>
              </p:nvSpPr>
              <p:spPr>
                <a:xfrm flipH="1">
                  <a:off x="2971800" y="533400"/>
                  <a:ext cx="228600" cy="304800"/>
                </a:xfrm>
                <a:prstGeom prst="arc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b="1"/>
                </a:p>
              </p:txBody>
            </p:sp>
          </p:grpSp>
        </p:grpSp>
        <p:grpSp>
          <p:nvGrpSpPr>
            <p:cNvPr id="28" name="Group 207"/>
            <p:cNvGrpSpPr>
              <a:grpSpLocks/>
            </p:cNvGrpSpPr>
            <p:nvPr/>
          </p:nvGrpSpPr>
          <p:grpSpPr bwMode="auto">
            <a:xfrm>
              <a:off x="2706694" y="1293810"/>
              <a:ext cx="193675" cy="155575"/>
              <a:chOff x="419893" y="1296193"/>
              <a:chExt cx="193994" cy="155479"/>
            </a:xfrm>
          </p:grpSpPr>
          <p:cxnSp>
            <p:nvCxnSpPr>
              <p:cNvPr id="29" name="Straight Connector 180"/>
              <p:cNvCxnSpPr/>
              <p:nvPr/>
            </p:nvCxnSpPr>
            <p:spPr>
              <a:xfrm>
                <a:off x="456466" y="1372346"/>
                <a:ext cx="15742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185"/>
              <p:cNvCxnSpPr/>
              <p:nvPr/>
            </p:nvCxnSpPr>
            <p:spPr>
              <a:xfrm rot="5400000" flipH="1" flipV="1">
                <a:off x="494715" y="1332679"/>
                <a:ext cx="76153" cy="318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188"/>
              <p:cNvCxnSpPr/>
              <p:nvPr/>
            </p:nvCxnSpPr>
            <p:spPr>
              <a:xfrm flipV="1">
                <a:off x="419893" y="1370760"/>
                <a:ext cx="38163" cy="809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189"/>
              <p:cNvCxnSpPr/>
              <p:nvPr/>
            </p:nvCxnSpPr>
            <p:spPr>
              <a:xfrm flipV="1">
                <a:off x="496219" y="1370760"/>
                <a:ext cx="38163" cy="7773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191"/>
              <p:cNvCxnSpPr/>
              <p:nvPr/>
            </p:nvCxnSpPr>
            <p:spPr>
              <a:xfrm flipV="1">
                <a:off x="575724" y="1375519"/>
                <a:ext cx="38163" cy="7615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oupe 40"/>
            <p:cNvGrpSpPr/>
            <p:nvPr/>
          </p:nvGrpSpPr>
          <p:grpSpPr>
            <a:xfrm>
              <a:off x="2923387" y="1219198"/>
              <a:ext cx="367501" cy="152402"/>
              <a:chOff x="2304262" y="1866898"/>
              <a:chExt cx="367501" cy="152402"/>
            </a:xfrm>
          </p:grpSpPr>
          <p:cxnSp>
            <p:nvCxnSpPr>
              <p:cNvPr id="21" name="Straight Connector 639"/>
              <p:cNvCxnSpPr/>
              <p:nvPr/>
            </p:nvCxnSpPr>
            <p:spPr bwMode="auto">
              <a:xfrm flipH="1">
                <a:off x="2624140" y="1943100"/>
                <a:ext cx="47623" cy="79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640"/>
              <p:cNvCxnSpPr/>
              <p:nvPr/>
            </p:nvCxnSpPr>
            <p:spPr bwMode="auto">
              <a:xfrm rot="16200000" flipH="1" flipV="1">
                <a:off x="2574132" y="1969293"/>
                <a:ext cx="76200" cy="238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641"/>
              <p:cNvCxnSpPr/>
              <p:nvPr/>
            </p:nvCxnSpPr>
            <p:spPr bwMode="auto">
              <a:xfrm rot="5400000" flipH="1">
                <a:off x="2501107" y="1920081"/>
                <a:ext cx="152400" cy="4603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642"/>
              <p:cNvCxnSpPr/>
              <p:nvPr/>
            </p:nvCxnSpPr>
            <p:spPr bwMode="auto">
              <a:xfrm rot="16200000" flipH="1" flipV="1">
                <a:off x="2453480" y="1920874"/>
                <a:ext cx="152400" cy="4445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648"/>
              <p:cNvCxnSpPr/>
              <p:nvPr/>
            </p:nvCxnSpPr>
            <p:spPr bwMode="auto">
              <a:xfrm rot="5400000" flipH="1">
                <a:off x="2408238" y="1920081"/>
                <a:ext cx="152400" cy="4603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670"/>
              <p:cNvCxnSpPr/>
              <p:nvPr/>
            </p:nvCxnSpPr>
            <p:spPr bwMode="auto">
              <a:xfrm rot="16200000" flipH="1" flipV="1">
                <a:off x="2322517" y="1893092"/>
                <a:ext cx="76200" cy="238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672"/>
              <p:cNvCxnSpPr/>
              <p:nvPr/>
            </p:nvCxnSpPr>
            <p:spPr bwMode="auto">
              <a:xfrm flipH="1">
                <a:off x="2304262" y="1943098"/>
                <a:ext cx="44449" cy="79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642"/>
              <p:cNvCxnSpPr/>
              <p:nvPr/>
            </p:nvCxnSpPr>
            <p:spPr bwMode="auto">
              <a:xfrm rot="16200000" flipH="1" flipV="1">
                <a:off x="2363789" y="1920873"/>
                <a:ext cx="152400" cy="4445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648"/>
              <p:cNvCxnSpPr/>
              <p:nvPr/>
            </p:nvCxnSpPr>
            <p:spPr bwMode="auto">
              <a:xfrm rot="5400000" flipH="1">
                <a:off x="2318547" y="1920080"/>
                <a:ext cx="152400" cy="4603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3" name="Connecteur droit 42"/>
            <p:cNvCxnSpPr/>
            <p:nvPr/>
          </p:nvCxnSpPr>
          <p:spPr>
            <a:xfrm>
              <a:off x="2817819" y="1293809"/>
              <a:ext cx="12779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eur droit 43"/>
            <p:cNvCxnSpPr/>
            <p:nvPr/>
          </p:nvCxnSpPr>
          <p:spPr>
            <a:xfrm>
              <a:off x="3786185" y="1293809"/>
              <a:ext cx="37433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e 48"/>
          <p:cNvGrpSpPr/>
          <p:nvPr/>
        </p:nvGrpSpPr>
        <p:grpSpPr>
          <a:xfrm>
            <a:off x="620628" y="2010842"/>
            <a:ext cx="1453826" cy="230187"/>
            <a:chOff x="2706694" y="1219198"/>
            <a:chExt cx="1453826" cy="230187"/>
          </a:xfrm>
        </p:grpSpPr>
        <p:grpSp>
          <p:nvGrpSpPr>
            <p:cNvPr id="50" name="Group 65"/>
            <p:cNvGrpSpPr>
              <a:grpSpLocks/>
            </p:cNvGrpSpPr>
            <p:nvPr/>
          </p:nvGrpSpPr>
          <p:grpSpPr bwMode="auto">
            <a:xfrm>
              <a:off x="3290888" y="1219199"/>
              <a:ext cx="495297" cy="152399"/>
              <a:chOff x="2819400" y="533400"/>
              <a:chExt cx="990600" cy="304800"/>
            </a:xfrm>
          </p:grpSpPr>
          <p:cxnSp>
            <p:nvCxnSpPr>
              <p:cNvPr id="69" name="Straight Connector 25"/>
              <p:cNvCxnSpPr/>
              <p:nvPr/>
            </p:nvCxnSpPr>
            <p:spPr>
              <a:xfrm>
                <a:off x="2819400" y="685800"/>
                <a:ext cx="152400" cy="158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31"/>
              <p:cNvCxnSpPr/>
              <p:nvPr/>
            </p:nvCxnSpPr>
            <p:spPr>
              <a:xfrm>
                <a:off x="3657600" y="685800"/>
                <a:ext cx="152400" cy="158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1" name="Group 55"/>
              <p:cNvGrpSpPr>
                <a:grpSpLocks/>
              </p:cNvGrpSpPr>
              <p:nvPr/>
            </p:nvGrpSpPr>
            <p:grpSpPr bwMode="auto">
              <a:xfrm>
                <a:off x="2971800" y="533400"/>
                <a:ext cx="228600" cy="304800"/>
                <a:chOff x="2971800" y="533400"/>
                <a:chExt cx="228600" cy="304800"/>
              </a:xfrm>
            </p:grpSpPr>
            <p:sp>
              <p:nvSpPr>
                <p:cNvPr id="78" name="Arc 77"/>
                <p:cNvSpPr/>
                <p:nvPr/>
              </p:nvSpPr>
              <p:spPr>
                <a:xfrm>
                  <a:off x="2971800" y="533400"/>
                  <a:ext cx="228600" cy="304800"/>
                </a:xfrm>
                <a:prstGeom prst="arc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b="1"/>
                </a:p>
              </p:txBody>
            </p:sp>
            <p:sp>
              <p:nvSpPr>
                <p:cNvPr id="79" name="Arc 78"/>
                <p:cNvSpPr/>
                <p:nvPr/>
              </p:nvSpPr>
              <p:spPr>
                <a:xfrm flipH="1">
                  <a:off x="2971800" y="533400"/>
                  <a:ext cx="228600" cy="304800"/>
                </a:xfrm>
                <a:prstGeom prst="arc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b="1"/>
                </a:p>
              </p:txBody>
            </p:sp>
          </p:grpSp>
          <p:grpSp>
            <p:nvGrpSpPr>
              <p:cNvPr id="72" name="Group 56"/>
              <p:cNvGrpSpPr>
                <a:grpSpLocks/>
              </p:cNvGrpSpPr>
              <p:nvPr/>
            </p:nvGrpSpPr>
            <p:grpSpPr bwMode="auto">
              <a:xfrm>
                <a:off x="3200400" y="533400"/>
                <a:ext cx="228600" cy="304800"/>
                <a:chOff x="2971800" y="533400"/>
                <a:chExt cx="228600" cy="304800"/>
              </a:xfrm>
            </p:grpSpPr>
            <p:sp>
              <p:nvSpPr>
                <p:cNvPr id="76" name="Arc 75"/>
                <p:cNvSpPr/>
                <p:nvPr/>
              </p:nvSpPr>
              <p:spPr>
                <a:xfrm>
                  <a:off x="2971800" y="533400"/>
                  <a:ext cx="228600" cy="304800"/>
                </a:xfrm>
                <a:prstGeom prst="arc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b="1"/>
                </a:p>
              </p:txBody>
            </p:sp>
            <p:sp>
              <p:nvSpPr>
                <p:cNvPr id="77" name="Arc 76"/>
                <p:cNvSpPr/>
                <p:nvPr/>
              </p:nvSpPr>
              <p:spPr>
                <a:xfrm flipH="1">
                  <a:off x="2971800" y="533400"/>
                  <a:ext cx="228600" cy="304800"/>
                </a:xfrm>
                <a:prstGeom prst="arc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b="1"/>
                </a:p>
              </p:txBody>
            </p:sp>
          </p:grpSp>
          <p:grpSp>
            <p:nvGrpSpPr>
              <p:cNvPr id="73" name="Group 59"/>
              <p:cNvGrpSpPr>
                <a:grpSpLocks/>
              </p:cNvGrpSpPr>
              <p:nvPr/>
            </p:nvGrpSpPr>
            <p:grpSpPr bwMode="auto">
              <a:xfrm>
                <a:off x="3429000" y="533400"/>
                <a:ext cx="228600" cy="304800"/>
                <a:chOff x="2971800" y="533400"/>
                <a:chExt cx="228600" cy="304800"/>
              </a:xfrm>
            </p:grpSpPr>
            <p:sp>
              <p:nvSpPr>
                <p:cNvPr id="74" name="Arc 73"/>
                <p:cNvSpPr/>
                <p:nvPr/>
              </p:nvSpPr>
              <p:spPr>
                <a:xfrm>
                  <a:off x="2971800" y="533400"/>
                  <a:ext cx="228600" cy="304800"/>
                </a:xfrm>
                <a:prstGeom prst="arc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b="1"/>
                </a:p>
              </p:txBody>
            </p:sp>
            <p:sp>
              <p:nvSpPr>
                <p:cNvPr id="75" name="Arc 74"/>
                <p:cNvSpPr/>
                <p:nvPr/>
              </p:nvSpPr>
              <p:spPr>
                <a:xfrm flipH="1">
                  <a:off x="2971800" y="533400"/>
                  <a:ext cx="228600" cy="304800"/>
                </a:xfrm>
                <a:prstGeom prst="arc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b="1"/>
                </a:p>
              </p:txBody>
            </p:sp>
          </p:grpSp>
        </p:grpSp>
        <p:grpSp>
          <p:nvGrpSpPr>
            <p:cNvPr id="51" name="Group 207"/>
            <p:cNvGrpSpPr>
              <a:grpSpLocks/>
            </p:cNvGrpSpPr>
            <p:nvPr/>
          </p:nvGrpSpPr>
          <p:grpSpPr bwMode="auto">
            <a:xfrm>
              <a:off x="2706694" y="1293810"/>
              <a:ext cx="193675" cy="155575"/>
              <a:chOff x="419893" y="1296193"/>
              <a:chExt cx="193994" cy="155479"/>
            </a:xfrm>
          </p:grpSpPr>
          <p:cxnSp>
            <p:nvCxnSpPr>
              <p:cNvPr id="64" name="Straight Connector 180"/>
              <p:cNvCxnSpPr/>
              <p:nvPr/>
            </p:nvCxnSpPr>
            <p:spPr>
              <a:xfrm>
                <a:off x="456466" y="1372346"/>
                <a:ext cx="15742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185"/>
              <p:cNvCxnSpPr/>
              <p:nvPr/>
            </p:nvCxnSpPr>
            <p:spPr>
              <a:xfrm rot="5400000" flipH="1" flipV="1">
                <a:off x="494715" y="1332679"/>
                <a:ext cx="76153" cy="318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188"/>
              <p:cNvCxnSpPr/>
              <p:nvPr/>
            </p:nvCxnSpPr>
            <p:spPr>
              <a:xfrm flipV="1">
                <a:off x="419893" y="1370760"/>
                <a:ext cx="38163" cy="809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189"/>
              <p:cNvCxnSpPr/>
              <p:nvPr/>
            </p:nvCxnSpPr>
            <p:spPr>
              <a:xfrm flipV="1">
                <a:off x="496219" y="1370760"/>
                <a:ext cx="38163" cy="7773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191"/>
              <p:cNvCxnSpPr/>
              <p:nvPr/>
            </p:nvCxnSpPr>
            <p:spPr>
              <a:xfrm flipV="1">
                <a:off x="575724" y="1375519"/>
                <a:ext cx="38163" cy="7615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oupe 51"/>
            <p:cNvGrpSpPr/>
            <p:nvPr/>
          </p:nvGrpSpPr>
          <p:grpSpPr>
            <a:xfrm>
              <a:off x="2923387" y="1219198"/>
              <a:ext cx="367501" cy="152402"/>
              <a:chOff x="2304262" y="1866898"/>
              <a:chExt cx="367501" cy="152402"/>
            </a:xfrm>
          </p:grpSpPr>
          <p:cxnSp>
            <p:nvCxnSpPr>
              <p:cNvPr id="55" name="Straight Connector 639"/>
              <p:cNvCxnSpPr/>
              <p:nvPr/>
            </p:nvCxnSpPr>
            <p:spPr bwMode="auto">
              <a:xfrm flipH="1">
                <a:off x="2624140" y="1943100"/>
                <a:ext cx="47623" cy="79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640"/>
              <p:cNvCxnSpPr/>
              <p:nvPr/>
            </p:nvCxnSpPr>
            <p:spPr bwMode="auto">
              <a:xfrm rot="16200000" flipH="1" flipV="1">
                <a:off x="2574132" y="1969293"/>
                <a:ext cx="76200" cy="238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641"/>
              <p:cNvCxnSpPr/>
              <p:nvPr/>
            </p:nvCxnSpPr>
            <p:spPr bwMode="auto">
              <a:xfrm rot="5400000" flipH="1">
                <a:off x="2501107" y="1920081"/>
                <a:ext cx="152400" cy="4603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642"/>
              <p:cNvCxnSpPr/>
              <p:nvPr/>
            </p:nvCxnSpPr>
            <p:spPr bwMode="auto">
              <a:xfrm rot="16200000" flipH="1" flipV="1">
                <a:off x="2453480" y="1920874"/>
                <a:ext cx="152400" cy="4445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648"/>
              <p:cNvCxnSpPr/>
              <p:nvPr/>
            </p:nvCxnSpPr>
            <p:spPr bwMode="auto">
              <a:xfrm rot="5400000" flipH="1">
                <a:off x="2408238" y="1920081"/>
                <a:ext cx="152400" cy="4603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670"/>
              <p:cNvCxnSpPr/>
              <p:nvPr/>
            </p:nvCxnSpPr>
            <p:spPr bwMode="auto">
              <a:xfrm rot="16200000" flipH="1" flipV="1">
                <a:off x="2322517" y="1893092"/>
                <a:ext cx="76200" cy="238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72"/>
              <p:cNvCxnSpPr/>
              <p:nvPr/>
            </p:nvCxnSpPr>
            <p:spPr bwMode="auto">
              <a:xfrm flipH="1">
                <a:off x="2304262" y="1943098"/>
                <a:ext cx="44449" cy="79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42"/>
              <p:cNvCxnSpPr/>
              <p:nvPr/>
            </p:nvCxnSpPr>
            <p:spPr bwMode="auto">
              <a:xfrm rot="16200000" flipH="1" flipV="1">
                <a:off x="2363789" y="1920873"/>
                <a:ext cx="152400" cy="4445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48"/>
              <p:cNvCxnSpPr/>
              <p:nvPr/>
            </p:nvCxnSpPr>
            <p:spPr bwMode="auto">
              <a:xfrm rot="5400000" flipH="1">
                <a:off x="2318547" y="1920080"/>
                <a:ext cx="152400" cy="4603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3" name="Connecteur droit 52"/>
            <p:cNvCxnSpPr/>
            <p:nvPr/>
          </p:nvCxnSpPr>
          <p:spPr>
            <a:xfrm>
              <a:off x="2817819" y="1293809"/>
              <a:ext cx="12779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cteur droit 53"/>
            <p:cNvCxnSpPr/>
            <p:nvPr/>
          </p:nvCxnSpPr>
          <p:spPr>
            <a:xfrm>
              <a:off x="3786185" y="1293809"/>
              <a:ext cx="37433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e 79"/>
          <p:cNvGrpSpPr/>
          <p:nvPr/>
        </p:nvGrpSpPr>
        <p:grpSpPr>
          <a:xfrm>
            <a:off x="620628" y="2415399"/>
            <a:ext cx="1453826" cy="230187"/>
            <a:chOff x="2706694" y="1219198"/>
            <a:chExt cx="1453826" cy="230187"/>
          </a:xfrm>
        </p:grpSpPr>
        <p:grpSp>
          <p:nvGrpSpPr>
            <p:cNvPr id="81" name="Group 65"/>
            <p:cNvGrpSpPr>
              <a:grpSpLocks/>
            </p:cNvGrpSpPr>
            <p:nvPr/>
          </p:nvGrpSpPr>
          <p:grpSpPr bwMode="auto">
            <a:xfrm>
              <a:off x="3290888" y="1219199"/>
              <a:ext cx="495297" cy="152399"/>
              <a:chOff x="2819400" y="533400"/>
              <a:chExt cx="990600" cy="304800"/>
            </a:xfrm>
          </p:grpSpPr>
          <p:cxnSp>
            <p:nvCxnSpPr>
              <p:cNvPr id="100" name="Straight Connector 25"/>
              <p:cNvCxnSpPr/>
              <p:nvPr/>
            </p:nvCxnSpPr>
            <p:spPr>
              <a:xfrm>
                <a:off x="2819400" y="685800"/>
                <a:ext cx="152400" cy="158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31"/>
              <p:cNvCxnSpPr/>
              <p:nvPr/>
            </p:nvCxnSpPr>
            <p:spPr>
              <a:xfrm>
                <a:off x="3657600" y="685800"/>
                <a:ext cx="152400" cy="158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2" name="Group 55"/>
              <p:cNvGrpSpPr>
                <a:grpSpLocks/>
              </p:cNvGrpSpPr>
              <p:nvPr/>
            </p:nvGrpSpPr>
            <p:grpSpPr bwMode="auto">
              <a:xfrm>
                <a:off x="2971800" y="533400"/>
                <a:ext cx="228600" cy="304800"/>
                <a:chOff x="2971800" y="533400"/>
                <a:chExt cx="228600" cy="304800"/>
              </a:xfrm>
            </p:grpSpPr>
            <p:sp>
              <p:nvSpPr>
                <p:cNvPr id="109" name="Arc 108"/>
                <p:cNvSpPr/>
                <p:nvPr/>
              </p:nvSpPr>
              <p:spPr>
                <a:xfrm>
                  <a:off x="2971800" y="533400"/>
                  <a:ext cx="228600" cy="304800"/>
                </a:xfrm>
                <a:prstGeom prst="arc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b="1"/>
                </a:p>
              </p:txBody>
            </p:sp>
            <p:sp>
              <p:nvSpPr>
                <p:cNvPr id="110" name="Arc 109"/>
                <p:cNvSpPr/>
                <p:nvPr/>
              </p:nvSpPr>
              <p:spPr>
                <a:xfrm flipH="1">
                  <a:off x="2971800" y="533400"/>
                  <a:ext cx="228600" cy="304800"/>
                </a:xfrm>
                <a:prstGeom prst="arc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b="1"/>
                </a:p>
              </p:txBody>
            </p:sp>
          </p:grpSp>
          <p:grpSp>
            <p:nvGrpSpPr>
              <p:cNvPr id="103" name="Group 56"/>
              <p:cNvGrpSpPr>
                <a:grpSpLocks/>
              </p:cNvGrpSpPr>
              <p:nvPr/>
            </p:nvGrpSpPr>
            <p:grpSpPr bwMode="auto">
              <a:xfrm>
                <a:off x="3200400" y="533400"/>
                <a:ext cx="228600" cy="304800"/>
                <a:chOff x="2971800" y="533400"/>
                <a:chExt cx="228600" cy="304800"/>
              </a:xfrm>
            </p:grpSpPr>
            <p:sp>
              <p:nvSpPr>
                <p:cNvPr id="107" name="Arc 106"/>
                <p:cNvSpPr/>
                <p:nvPr/>
              </p:nvSpPr>
              <p:spPr>
                <a:xfrm>
                  <a:off x="2971800" y="533400"/>
                  <a:ext cx="228600" cy="304800"/>
                </a:xfrm>
                <a:prstGeom prst="arc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b="1"/>
                </a:p>
              </p:txBody>
            </p:sp>
            <p:sp>
              <p:nvSpPr>
                <p:cNvPr id="108" name="Arc 107"/>
                <p:cNvSpPr/>
                <p:nvPr/>
              </p:nvSpPr>
              <p:spPr>
                <a:xfrm flipH="1">
                  <a:off x="2971800" y="533400"/>
                  <a:ext cx="228600" cy="304800"/>
                </a:xfrm>
                <a:prstGeom prst="arc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b="1"/>
                </a:p>
              </p:txBody>
            </p:sp>
          </p:grpSp>
          <p:grpSp>
            <p:nvGrpSpPr>
              <p:cNvPr id="104" name="Group 59"/>
              <p:cNvGrpSpPr>
                <a:grpSpLocks/>
              </p:cNvGrpSpPr>
              <p:nvPr/>
            </p:nvGrpSpPr>
            <p:grpSpPr bwMode="auto">
              <a:xfrm>
                <a:off x="3429000" y="533400"/>
                <a:ext cx="228600" cy="304800"/>
                <a:chOff x="2971800" y="533400"/>
                <a:chExt cx="228600" cy="304800"/>
              </a:xfrm>
            </p:grpSpPr>
            <p:sp>
              <p:nvSpPr>
                <p:cNvPr id="105" name="Arc 104"/>
                <p:cNvSpPr/>
                <p:nvPr/>
              </p:nvSpPr>
              <p:spPr>
                <a:xfrm>
                  <a:off x="2971800" y="533400"/>
                  <a:ext cx="228600" cy="304800"/>
                </a:xfrm>
                <a:prstGeom prst="arc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b="1"/>
                </a:p>
              </p:txBody>
            </p:sp>
            <p:sp>
              <p:nvSpPr>
                <p:cNvPr id="106" name="Arc 105"/>
                <p:cNvSpPr/>
                <p:nvPr/>
              </p:nvSpPr>
              <p:spPr>
                <a:xfrm flipH="1">
                  <a:off x="2971800" y="533400"/>
                  <a:ext cx="228600" cy="304800"/>
                </a:xfrm>
                <a:prstGeom prst="arc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b="1"/>
                </a:p>
              </p:txBody>
            </p:sp>
          </p:grpSp>
        </p:grpSp>
        <p:grpSp>
          <p:nvGrpSpPr>
            <p:cNvPr id="82" name="Group 207"/>
            <p:cNvGrpSpPr>
              <a:grpSpLocks/>
            </p:cNvGrpSpPr>
            <p:nvPr/>
          </p:nvGrpSpPr>
          <p:grpSpPr bwMode="auto">
            <a:xfrm>
              <a:off x="2706694" y="1293810"/>
              <a:ext cx="193675" cy="155575"/>
              <a:chOff x="419893" y="1296193"/>
              <a:chExt cx="193994" cy="155479"/>
            </a:xfrm>
          </p:grpSpPr>
          <p:cxnSp>
            <p:nvCxnSpPr>
              <p:cNvPr id="95" name="Straight Connector 180"/>
              <p:cNvCxnSpPr/>
              <p:nvPr/>
            </p:nvCxnSpPr>
            <p:spPr>
              <a:xfrm>
                <a:off x="456466" y="1372346"/>
                <a:ext cx="15742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185"/>
              <p:cNvCxnSpPr/>
              <p:nvPr/>
            </p:nvCxnSpPr>
            <p:spPr>
              <a:xfrm rot="5400000" flipH="1" flipV="1">
                <a:off x="494715" y="1332679"/>
                <a:ext cx="76153" cy="318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188"/>
              <p:cNvCxnSpPr/>
              <p:nvPr/>
            </p:nvCxnSpPr>
            <p:spPr>
              <a:xfrm flipV="1">
                <a:off x="419893" y="1370760"/>
                <a:ext cx="38163" cy="809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189"/>
              <p:cNvCxnSpPr/>
              <p:nvPr/>
            </p:nvCxnSpPr>
            <p:spPr>
              <a:xfrm flipV="1">
                <a:off x="496219" y="1370760"/>
                <a:ext cx="38163" cy="7773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191"/>
              <p:cNvCxnSpPr/>
              <p:nvPr/>
            </p:nvCxnSpPr>
            <p:spPr>
              <a:xfrm flipV="1">
                <a:off x="575724" y="1375519"/>
                <a:ext cx="38163" cy="7615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3" name="Groupe 82"/>
            <p:cNvGrpSpPr/>
            <p:nvPr/>
          </p:nvGrpSpPr>
          <p:grpSpPr>
            <a:xfrm>
              <a:off x="2923387" y="1219198"/>
              <a:ext cx="367501" cy="152402"/>
              <a:chOff x="2304262" y="1866898"/>
              <a:chExt cx="367501" cy="152402"/>
            </a:xfrm>
          </p:grpSpPr>
          <p:cxnSp>
            <p:nvCxnSpPr>
              <p:cNvPr id="86" name="Straight Connector 639"/>
              <p:cNvCxnSpPr/>
              <p:nvPr/>
            </p:nvCxnSpPr>
            <p:spPr bwMode="auto">
              <a:xfrm flipH="1">
                <a:off x="2624140" y="1943100"/>
                <a:ext cx="47623" cy="79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640"/>
              <p:cNvCxnSpPr/>
              <p:nvPr/>
            </p:nvCxnSpPr>
            <p:spPr bwMode="auto">
              <a:xfrm rot="16200000" flipH="1" flipV="1">
                <a:off x="2574132" y="1969293"/>
                <a:ext cx="76200" cy="238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641"/>
              <p:cNvCxnSpPr/>
              <p:nvPr/>
            </p:nvCxnSpPr>
            <p:spPr bwMode="auto">
              <a:xfrm rot="5400000" flipH="1">
                <a:off x="2501107" y="1920081"/>
                <a:ext cx="152400" cy="4603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642"/>
              <p:cNvCxnSpPr/>
              <p:nvPr/>
            </p:nvCxnSpPr>
            <p:spPr bwMode="auto">
              <a:xfrm rot="16200000" flipH="1" flipV="1">
                <a:off x="2453480" y="1920874"/>
                <a:ext cx="152400" cy="4445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648"/>
              <p:cNvCxnSpPr/>
              <p:nvPr/>
            </p:nvCxnSpPr>
            <p:spPr bwMode="auto">
              <a:xfrm rot="5400000" flipH="1">
                <a:off x="2408238" y="1920081"/>
                <a:ext cx="152400" cy="4603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670"/>
              <p:cNvCxnSpPr/>
              <p:nvPr/>
            </p:nvCxnSpPr>
            <p:spPr bwMode="auto">
              <a:xfrm rot="16200000" flipH="1" flipV="1">
                <a:off x="2322517" y="1893092"/>
                <a:ext cx="76200" cy="238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672"/>
              <p:cNvCxnSpPr/>
              <p:nvPr/>
            </p:nvCxnSpPr>
            <p:spPr bwMode="auto">
              <a:xfrm flipH="1">
                <a:off x="2304262" y="1943098"/>
                <a:ext cx="44449" cy="79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642"/>
              <p:cNvCxnSpPr/>
              <p:nvPr/>
            </p:nvCxnSpPr>
            <p:spPr bwMode="auto">
              <a:xfrm rot="16200000" flipH="1" flipV="1">
                <a:off x="2363789" y="1920873"/>
                <a:ext cx="152400" cy="4445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648"/>
              <p:cNvCxnSpPr/>
              <p:nvPr/>
            </p:nvCxnSpPr>
            <p:spPr bwMode="auto">
              <a:xfrm rot="5400000" flipH="1">
                <a:off x="2318547" y="1920080"/>
                <a:ext cx="152400" cy="4603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4" name="Connecteur droit 83"/>
            <p:cNvCxnSpPr/>
            <p:nvPr/>
          </p:nvCxnSpPr>
          <p:spPr>
            <a:xfrm>
              <a:off x="2817819" y="1293809"/>
              <a:ext cx="12779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cteur droit 84"/>
            <p:cNvCxnSpPr/>
            <p:nvPr/>
          </p:nvCxnSpPr>
          <p:spPr>
            <a:xfrm>
              <a:off x="3786185" y="1293809"/>
              <a:ext cx="37433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Groupe 110"/>
          <p:cNvGrpSpPr/>
          <p:nvPr/>
        </p:nvGrpSpPr>
        <p:grpSpPr>
          <a:xfrm>
            <a:off x="620628" y="2819956"/>
            <a:ext cx="1453826" cy="230187"/>
            <a:chOff x="2706694" y="1219198"/>
            <a:chExt cx="1453826" cy="230187"/>
          </a:xfrm>
        </p:grpSpPr>
        <p:grpSp>
          <p:nvGrpSpPr>
            <p:cNvPr id="112" name="Group 65"/>
            <p:cNvGrpSpPr>
              <a:grpSpLocks/>
            </p:cNvGrpSpPr>
            <p:nvPr/>
          </p:nvGrpSpPr>
          <p:grpSpPr bwMode="auto">
            <a:xfrm>
              <a:off x="3290888" y="1219199"/>
              <a:ext cx="495297" cy="152399"/>
              <a:chOff x="2819400" y="533400"/>
              <a:chExt cx="990600" cy="304800"/>
            </a:xfrm>
          </p:grpSpPr>
          <p:cxnSp>
            <p:nvCxnSpPr>
              <p:cNvPr id="131" name="Straight Connector 25"/>
              <p:cNvCxnSpPr/>
              <p:nvPr/>
            </p:nvCxnSpPr>
            <p:spPr>
              <a:xfrm>
                <a:off x="2819400" y="685800"/>
                <a:ext cx="152400" cy="158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31"/>
              <p:cNvCxnSpPr/>
              <p:nvPr/>
            </p:nvCxnSpPr>
            <p:spPr>
              <a:xfrm>
                <a:off x="3657600" y="685800"/>
                <a:ext cx="152400" cy="158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3" name="Group 55"/>
              <p:cNvGrpSpPr>
                <a:grpSpLocks/>
              </p:cNvGrpSpPr>
              <p:nvPr/>
            </p:nvGrpSpPr>
            <p:grpSpPr bwMode="auto">
              <a:xfrm>
                <a:off x="2971800" y="533400"/>
                <a:ext cx="228600" cy="304800"/>
                <a:chOff x="2971800" y="533400"/>
                <a:chExt cx="228600" cy="304800"/>
              </a:xfrm>
            </p:grpSpPr>
            <p:sp>
              <p:nvSpPr>
                <p:cNvPr id="140" name="Arc 139"/>
                <p:cNvSpPr/>
                <p:nvPr/>
              </p:nvSpPr>
              <p:spPr>
                <a:xfrm>
                  <a:off x="2971800" y="533400"/>
                  <a:ext cx="228600" cy="304800"/>
                </a:xfrm>
                <a:prstGeom prst="arc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b="1"/>
                </a:p>
              </p:txBody>
            </p:sp>
            <p:sp>
              <p:nvSpPr>
                <p:cNvPr id="141" name="Arc 140"/>
                <p:cNvSpPr/>
                <p:nvPr/>
              </p:nvSpPr>
              <p:spPr>
                <a:xfrm flipH="1">
                  <a:off x="2971800" y="533400"/>
                  <a:ext cx="228600" cy="304800"/>
                </a:xfrm>
                <a:prstGeom prst="arc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b="1"/>
                </a:p>
              </p:txBody>
            </p:sp>
          </p:grpSp>
          <p:grpSp>
            <p:nvGrpSpPr>
              <p:cNvPr id="134" name="Group 56"/>
              <p:cNvGrpSpPr>
                <a:grpSpLocks/>
              </p:cNvGrpSpPr>
              <p:nvPr/>
            </p:nvGrpSpPr>
            <p:grpSpPr bwMode="auto">
              <a:xfrm>
                <a:off x="3200400" y="533400"/>
                <a:ext cx="228600" cy="304800"/>
                <a:chOff x="2971800" y="533400"/>
                <a:chExt cx="228600" cy="304800"/>
              </a:xfrm>
            </p:grpSpPr>
            <p:sp>
              <p:nvSpPr>
                <p:cNvPr id="138" name="Arc 137"/>
                <p:cNvSpPr/>
                <p:nvPr/>
              </p:nvSpPr>
              <p:spPr>
                <a:xfrm>
                  <a:off x="2971800" y="533400"/>
                  <a:ext cx="228600" cy="304800"/>
                </a:xfrm>
                <a:prstGeom prst="arc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b="1"/>
                </a:p>
              </p:txBody>
            </p:sp>
            <p:sp>
              <p:nvSpPr>
                <p:cNvPr id="139" name="Arc 138"/>
                <p:cNvSpPr/>
                <p:nvPr/>
              </p:nvSpPr>
              <p:spPr>
                <a:xfrm flipH="1">
                  <a:off x="2971800" y="533400"/>
                  <a:ext cx="228600" cy="304800"/>
                </a:xfrm>
                <a:prstGeom prst="arc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b="1"/>
                </a:p>
              </p:txBody>
            </p:sp>
          </p:grpSp>
          <p:grpSp>
            <p:nvGrpSpPr>
              <p:cNvPr id="135" name="Group 59"/>
              <p:cNvGrpSpPr>
                <a:grpSpLocks/>
              </p:cNvGrpSpPr>
              <p:nvPr/>
            </p:nvGrpSpPr>
            <p:grpSpPr bwMode="auto">
              <a:xfrm>
                <a:off x="3429000" y="533400"/>
                <a:ext cx="228600" cy="304800"/>
                <a:chOff x="2971800" y="533400"/>
                <a:chExt cx="228600" cy="304800"/>
              </a:xfrm>
            </p:grpSpPr>
            <p:sp>
              <p:nvSpPr>
                <p:cNvPr id="136" name="Arc 135"/>
                <p:cNvSpPr/>
                <p:nvPr/>
              </p:nvSpPr>
              <p:spPr>
                <a:xfrm>
                  <a:off x="2971800" y="533400"/>
                  <a:ext cx="228600" cy="304800"/>
                </a:xfrm>
                <a:prstGeom prst="arc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b="1"/>
                </a:p>
              </p:txBody>
            </p:sp>
            <p:sp>
              <p:nvSpPr>
                <p:cNvPr id="137" name="Arc 136"/>
                <p:cNvSpPr/>
                <p:nvPr/>
              </p:nvSpPr>
              <p:spPr>
                <a:xfrm flipH="1">
                  <a:off x="2971800" y="533400"/>
                  <a:ext cx="228600" cy="304800"/>
                </a:xfrm>
                <a:prstGeom prst="arc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b="1"/>
                </a:p>
              </p:txBody>
            </p:sp>
          </p:grpSp>
        </p:grpSp>
        <p:grpSp>
          <p:nvGrpSpPr>
            <p:cNvPr id="113" name="Group 207"/>
            <p:cNvGrpSpPr>
              <a:grpSpLocks/>
            </p:cNvGrpSpPr>
            <p:nvPr/>
          </p:nvGrpSpPr>
          <p:grpSpPr bwMode="auto">
            <a:xfrm>
              <a:off x="2706694" y="1293810"/>
              <a:ext cx="193675" cy="155575"/>
              <a:chOff x="419893" y="1296193"/>
              <a:chExt cx="193994" cy="155479"/>
            </a:xfrm>
          </p:grpSpPr>
          <p:cxnSp>
            <p:nvCxnSpPr>
              <p:cNvPr id="126" name="Straight Connector 180"/>
              <p:cNvCxnSpPr/>
              <p:nvPr/>
            </p:nvCxnSpPr>
            <p:spPr>
              <a:xfrm>
                <a:off x="456466" y="1372346"/>
                <a:ext cx="15742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85"/>
              <p:cNvCxnSpPr/>
              <p:nvPr/>
            </p:nvCxnSpPr>
            <p:spPr>
              <a:xfrm rot="5400000" flipH="1" flipV="1">
                <a:off x="494715" y="1332679"/>
                <a:ext cx="76153" cy="318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88"/>
              <p:cNvCxnSpPr/>
              <p:nvPr/>
            </p:nvCxnSpPr>
            <p:spPr>
              <a:xfrm flipV="1">
                <a:off x="419893" y="1370760"/>
                <a:ext cx="38163" cy="809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89"/>
              <p:cNvCxnSpPr/>
              <p:nvPr/>
            </p:nvCxnSpPr>
            <p:spPr>
              <a:xfrm flipV="1">
                <a:off x="496219" y="1370760"/>
                <a:ext cx="38163" cy="7773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91"/>
              <p:cNvCxnSpPr/>
              <p:nvPr/>
            </p:nvCxnSpPr>
            <p:spPr>
              <a:xfrm flipV="1">
                <a:off x="575724" y="1375519"/>
                <a:ext cx="38163" cy="7615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e 113"/>
            <p:cNvGrpSpPr/>
            <p:nvPr/>
          </p:nvGrpSpPr>
          <p:grpSpPr>
            <a:xfrm>
              <a:off x="2923387" y="1219198"/>
              <a:ext cx="367501" cy="152402"/>
              <a:chOff x="2304262" y="1866898"/>
              <a:chExt cx="367501" cy="152402"/>
            </a:xfrm>
          </p:grpSpPr>
          <p:cxnSp>
            <p:nvCxnSpPr>
              <p:cNvPr id="117" name="Straight Connector 639"/>
              <p:cNvCxnSpPr/>
              <p:nvPr/>
            </p:nvCxnSpPr>
            <p:spPr bwMode="auto">
              <a:xfrm flipH="1">
                <a:off x="2624140" y="1943100"/>
                <a:ext cx="47623" cy="79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640"/>
              <p:cNvCxnSpPr/>
              <p:nvPr/>
            </p:nvCxnSpPr>
            <p:spPr bwMode="auto">
              <a:xfrm rot="16200000" flipH="1" flipV="1">
                <a:off x="2574132" y="1969293"/>
                <a:ext cx="76200" cy="238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641"/>
              <p:cNvCxnSpPr/>
              <p:nvPr/>
            </p:nvCxnSpPr>
            <p:spPr bwMode="auto">
              <a:xfrm rot="5400000" flipH="1">
                <a:off x="2501107" y="1920081"/>
                <a:ext cx="152400" cy="4603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642"/>
              <p:cNvCxnSpPr/>
              <p:nvPr/>
            </p:nvCxnSpPr>
            <p:spPr bwMode="auto">
              <a:xfrm rot="16200000" flipH="1" flipV="1">
                <a:off x="2453480" y="1920874"/>
                <a:ext cx="152400" cy="4445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648"/>
              <p:cNvCxnSpPr/>
              <p:nvPr/>
            </p:nvCxnSpPr>
            <p:spPr bwMode="auto">
              <a:xfrm rot="5400000" flipH="1">
                <a:off x="2408238" y="1920081"/>
                <a:ext cx="152400" cy="4603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670"/>
              <p:cNvCxnSpPr/>
              <p:nvPr/>
            </p:nvCxnSpPr>
            <p:spPr bwMode="auto">
              <a:xfrm rot="16200000" flipH="1" flipV="1">
                <a:off x="2322517" y="1893092"/>
                <a:ext cx="76200" cy="238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672"/>
              <p:cNvCxnSpPr/>
              <p:nvPr/>
            </p:nvCxnSpPr>
            <p:spPr bwMode="auto">
              <a:xfrm flipH="1">
                <a:off x="2304262" y="1943098"/>
                <a:ext cx="44449" cy="79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642"/>
              <p:cNvCxnSpPr/>
              <p:nvPr/>
            </p:nvCxnSpPr>
            <p:spPr bwMode="auto">
              <a:xfrm rot="16200000" flipH="1" flipV="1">
                <a:off x="2363789" y="1920873"/>
                <a:ext cx="152400" cy="4445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648"/>
              <p:cNvCxnSpPr/>
              <p:nvPr/>
            </p:nvCxnSpPr>
            <p:spPr bwMode="auto">
              <a:xfrm rot="5400000" flipH="1">
                <a:off x="2318547" y="1920080"/>
                <a:ext cx="152400" cy="4603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5" name="Connecteur droit 114"/>
            <p:cNvCxnSpPr/>
            <p:nvPr/>
          </p:nvCxnSpPr>
          <p:spPr>
            <a:xfrm>
              <a:off x="2817819" y="1293809"/>
              <a:ext cx="12779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cteur droit 115"/>
            <p:cNvCxnSpPr/>
            <p:nvPr/>
          </p:nvCxnSpPr>
          <p:spPr>
            <a:xfrm>
              <a:off x="3786185" y="1293809"/>
              <a:ext cx="37433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2" name="ZoneTexte 141"/>
          <p:cNvSpPr txBox="1"/>
          <p:nvPr/>
        </p:nvSpPr>
        <p:spPr>
          <a:xfrm>
            <a:off x="554356" y="1048148"/>
            <a:ext cx="1145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800" dirty="0" smtClean="0"/>
              <a:t>Front-face</a:t>
            </a:r>
            <a:endParaRPr lang="en-GB" sz="1800" baseline="-25000" dirty="0"/>
          </a:p>
        </p:txBody>
      </p:sp>
      <p:sp>
        <p:nvSpPr>
          <p:cNvPr id="143" name="ZoneTexte 142"/>
          <p:cNvSpPr txBox="1"/>
          <p:nvPr/>
        </p:nvSpPr>
        <p:spPr>
          <a:xfrm>
            <a:off x="2052063" y="1496230"/>
            <a:ext cx="747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800" dirty="0" smtClean="0"/>
              <a:t>Port 1</a:t>
            </a:r>
            <a:endParaRPr lang="en-GB" sz="1800" dirty="0"/>
          </a:p>
        </p:txBody>
      </p:sp>
      <p:sp>
        <p:nvSpPr>
          <p:cNvPr id="144" name="ZoneTexte 143"/>
          <p:cNvSpPr txBox="1"/>
          <p:nvPr/>
        </p:nvSpPr>
        <p:spPr>
          <a:xfrm>
            <a:off x="2052063" y="1900787"/>
            <a:ext cx="747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800" dirty="0" smtClean="0"/>
              <a:t>Port 2</a:t>
            </a:r>
            <a:endParaRPr lang="en-GB" sz="1800" dirty="0"/>
          </a:p>
        </p:txBody>
      </p:sp>
      <p:sp>
        <p:nvSpPr>
          <p:cNvPr id="145" name="ZoneTexte 144"/>
          <p:cNvSpPr txBox="1"/>
          <p:nvPr/>
        </p:nvSpPr>
        <p:spPr>
          <a:xfrm>
            <a:off x="2052063" y="2305344"/>
            <a:ext cx="747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800" dirty="0" smtClean="0"/>
              <a:t>Port 3</a:t>
            </a:r>
            <a:endParaRPr lang="en-GB" sz="1800" dirty="0"/>
          </a:p>
        </p:txBody>
      </p:sp>
      <p:sp>
        <p:nvSpPr>
          <p:cNvPr id="146" name="ZoneTexte 145"/>
          <p:cNvSpPr txBox="1"/>
          <p:nvPr/>
        </p:nvSpPr>
        <p:spPr>
          <a:xfrm>
            <a:off x="2052063" y="2709901"/>
            <a:ext cx="747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800" dirty="0" smtClean="0"/>
              <a:t>Port 4</a:t>
            </a:r>
            <a:endParaRPr lang="en-GB" sz="1800" dirty="0"/>
          </a:p>
        </p:txBody>
      </p:sp>
      <p:sp>
        <p:nvSpPr>
          <p:cNvPr id="147" name="ZoneTexte 146"/>
          <p:cNvSpPr txBox="1"/>
          <p:nvPr/>
        </p:nvSpPr>
        <p:spPr>
          <a:xfrm>
            <a:off x="620628" y="3255370"/>
            <a:ext cx="955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800" dirty="0" err="1" smtClean="0"/>
              <a:t>Z</a:t>
            </a:r>
            <a:r>
              <a:rPr lang="en-GB" sz="1800" baseline="-25000" dirty="0" err="1" smtClean="0"/>
              <a:t>s</a:t>
            </a:r>
            <a:r>
              <a:rPr lang="en-GB" sz="1800" dirty="0" smtClean="0"/>
              <a:t>=</a:t>
            </a:r>
            <a:r>
              <a:rPr lang="en-GB" sz="1800" dirty="0" err="1" smtClean="0"/>
              <a:t>R</a:t>
            </a:r>
            <a:r>
              <a:rPr lang="en-GB" sz="1800" baseline="-25000" dirty="0" err="1" smtClean="0"/>
              <a:t>c</a:t>
            </a:r>
            <a:r>
              <a:rPr lang="en-GB" sz="1800" dirty="0" err="1" smtClean="0"/>
              <a:t>+X</a:t>
            </a:r>
            <a:r>
              <a:rPr lang="en-GB" sz="1800" baseline="-25000" dirty="0" err="1" smtClean="0"/>
              <a:t>s</a:t>
            </a:r>
            <a:endParaRPr lang="en-GB" sz="1800" baseline="-250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6447" y="1865562"/>
            <a:ext cx="6858000" cy="4572000"/>
          </a:xfrm>
          <a:prstGeom prst="rect">
            <a:avLst/>
          </a:prstGeom>
        </p:spPr>
      </p:pic>
      <p:cxnSp>
        <p:nvCxnSpPr>
          <p:cNvPr id="7" name="Connecteur droit avec flèche 6"/>
          <p:cNvCxnSpPr/>
          <p:nvPr/>
        </p:nvCxnSpPr>
        <p:spPr>
          <a:xfrm flipH="1">
            <a:off x="5969000" y="1900787"/>
            <a:ext cx="609600" cy="3801513"/>
          </a:xfrm>
          <a:prstGeom prst="straightConnector1">
            <a:avLst/>
          </a:prstGeom>
          <a:ln w="28575"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ZoneTexte 36"/>
          <p:cNvSpPr txBox="1"/>
          <p:nvPr/>
        </p:nvSpPr>
        <p:spPr>
          <a:xfrm>
            <a:off x="5651500" y="1457970"/>
            <a:ext cx="204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800" dirty="0" smtClean="0"/>
              <a:t>Solution on vacuum</a:t>
            </a:r>
            <a:endParaRPr lang="en-GB" sz="1800" dirty="0"/>
          </a:p>
        </p:txBody>
      </p:sp>
      <p:sp>
        <p:nvSpPr>
          <p:cNvPr id="40" name="ZoneTexte 39"/>
          <p:cNvSpPr txBox="1"/>
          <p:nvPr/>
        </p:nvSpPr>
        <p:spPr>
          <a:xfrm>
            <a:off x="188686" y="4322617"/>
            <a:ext cx="43417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800" dirty="0" smtClean="0"/>
              <a:t>As the coupling resistance increase, the ideal capacitances set for match change. </a:t>
            </a:r>
          </a:p>
          <a:p>
            <a:pPr algn="l"/>
            <a:endParaRPr lang="en-GB" sz="1800" dirty="0"/>
          </a:p>
          <a:p>
            <a:pPr algn="l"/>
            <a:r>
              <a:rPr lang="en-GB" sz="1800" dirty="0" smtClean="0"/>
              <a:t>This figure displays how much capacitance but be added (removed) to top (bottom) capacitors respectively. 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3233717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(Virtual) Experiment Description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7376" y="1630412"/>
            <a:ext cx="12206224" cy="4776397"/>
          </a:xfrm>
        </p:spPr>
        <p:txBody>
          <a:bodyPr/>
          <a:lstStyle/>
          <a:p>
            <a:r>
              <a:rPr lang="fr-FR" dirty="0" err="1"/>
              <a:t>Antenna</a:t>
            </a:r>
            <a:r>
              <a:rPr lang="fr-FR" dirty="0"/>
              <a:t> RF </a:t>
            </a:r>
            <a:r>
              <a:rPr lang="fr-FR" dirty="0" smtClean="0"/>
              <a:t>excitation</a:t>
            </a:r>
            <a:endParaRPr lang="fr-FR" dirty="0"/>
          </a:p>
          <a:p>
            <a:pPr lvl="1"/>
            <a:r>
              <a:rPr lang="en-GB" dirty="0"/>
              <a:t>Excitation left side: P</a:t>
            </a:r>
            <a:r>
              <a:rPr lang="en-GB" baseline="-25000" dirty="0"/>
              <a:t>in</a:t>
            </a:r>
            <a:r>
              <a:rPr lang="en-GB" dirty="0"/>
              <a:t>, </a:t>
            </a:r>
          </a:p>
          <a:p>
            <a:pPr lvl="1"/>
            <a:r>
              <a:rPr lang="en-GB" dirty="0"/>
              <a:t>Excitation right side: P</a:t>
            </a:r>
            <a:r>
              <a:rPr lang="en-GB" baseline="-25000" dirty="0"/>
              <a:t>in</a:t>
            </a:r>
            <a:r>
              <a:rPr lang="en-GB" dirty="0"/>
              <a:t> x </a:t>
            </a:r>
            <a:r>
              <a:rPr lang="en-GB" dirty="0" err="1"/>
              <a:t>exp</a:t>
            </a:r>
            <a:r>
              <a:rPr lang="en-GB" dirty="0"/>
              <a:t>(j∆</a:t>
            </a:r>
            <a:r>
              <a:rPr lang="el-GR" dirty="0"/>
              <a:t>φ</a:t>
            </a:r>
            <a:r>
              <a:rPr lang="en-GB" dirty="0"/>
              <a:t>), with ∆</a:t>
            </a:r>
            <a:r>
              <a:rPr lang="el-GR" dirty="0"/>
              <a:t>φ</a:t>
            </a:r>
            <a:r>
              <a:rPr lang="fr-FR" dirty="0"/>
              <a:t> in [0, 180°]</a:t>
            </a:r>
          </a:p>
          <a:p>
            <a:pPr lvl="2"/>
            <a:r>
              <a:rPr lang="en-GB" dirty="0"/>
              <a:t>Dipole: ∆</a:t>
            </a:r>
            <a:r>
              <a:rPr lang="el-GR" dirty="0"/>
              <a:t>φ</a:t>
            </a:r>
            <a:r>
              <a:rPr lang="fr-FR" dirty="0"/>
              <a:t>=180°</a:t>
            </a:r>
          </a:p>
          <a:p>
            <a:pPr lvl="2"/>
            <a:r>
              <a:rPr lang="en-GB" dirty="0"/>
              <a:t>Monopole: ∆</a:t>
            </a:r>
            <a:r>
              <a:rPr lang="el-GR" dirty="0"/>
              <a:t>φ</a:t>
            </a:r>
            <a:r>
              <a:rPr lang="fr-FR" dirty="0"/>
              <a:t>=0°</a:t>
            </a:r>
            <a:endParaRPr lang="en-GB" dirty="0"/>
          </a:p>
          <a:p>
            <a:endParaRPr lang="en-GB" dirty="0" smtClean="0"/>
          </a:p>
          <a:p>
            <a:r>
              <a:rPr lang="en-GB" dirty="0" smtClean="0"/>
              <a:t>Antenna Tuning Method (manual procedure)</a:t>
            </a:r>
          </a:p>
          <a:p>
            <a:pPr lvl="1"/>
            <a:r>
              <a:rPr lang="en-GB" dirty="0" smtClean="0"/>
              <a:t>Match left side (right side detuned) -&gt; gives C1 and C2</a:t>
            </a:r>
          </a:p>
          <a:p>
            <a:pPr lvl="1"/>
            <a:r>
              <a:rPr lang="en-GB" dirty="0" smtClean="0"/>
              <a:t>Match right side (left side detuned) -&gt; gives C3 and C4</a:t>
            </a:r>
          </a:p>
          <a:p>
            <a:pPr lvl="1"/>
            <a:r>
              <a:rPr lang="en-GB" dirty="0" smtClean="0"/>
              <a:t>2 solutions can be found for each sides : solution “1”: </a:t>
            </a:r>
            <a:r>
              <a:rPr lang="en-GB" dirty="0" err="1" smtClean="0"/>
              <a:t>C</a:t>
            </a:r>
            <a:r>
              <a:rPr lang="en-GB" baseline="-25000" dirty="0" err="1" smtClean="0"/>
              <a:t>top</a:t>
            </a:r>
            <a:r>
              <a:rPr lang="en-GB" dirty="0" smtClean="0"/>
              <a:t> &gt; </a:t>
            </a:r>
            <a:r>
              <a:rPr lang="en-GB" dirty="0" err="1" smtClean="0"/>
              <a:t>C</a:t>
            </a:r>
            <a:r>
              <a:rPr lang="en-GB" baseline="-25000" dirty="0" err="1" smtClean="0"/>
              <a:t>bottom</a:t>
            </a:r>
            <a:r>
              <a:rPr lang="en-GB" dirty="0" smtClean="0"/>
              <a:t>, solution “2”: </a:t>
            </a:r>
            <a:r>
              <a:rPr lang="en-GB" dirty="0" err="1" smtClean="0"/>
              <a:t>C</a:t>
            </a:r>
            <a:r>
              <a:rPr lang="en-GB" baseline="-25000" dirty="0" err="1" smtClean="0"/>
              <a:t>top</a:t>
            </a:r>
            <a:r>
              <a:rPr lang="en-GB" baseline="-25000" dirty="0" smtClean="0"/>
              <a:t> </a:t>
            </a:r>
            <a:r>
              <a:rPr lang="en-GB" dirty="0" smtClean="0"/>
              <a:t>&lt; </a:t>
            </a:r>
            <a:r>
              <a:rPr lang="en-GB" dirty="0" err="1" smtClean="0"/>
              <a:t>C</a:t>
            </a:r>
            <a:r>
              <a:rPr lang="en-GB" baseline="-25000" dirty="0" err="1" smtClean="0"/>
              <a:t>bottom</a:t>
            </a:r>
            <a:endParaRPr lang="en-GB" dirty="0" smtClean="0"/>
          </a:p>
          <a:p>
            <a:pPr lvl="1"/>
            <a:r>
              <a:rPr lang="en-GB" dirty="0"/>
              <a:t>Setup antenna to (C1, C2, C3, C4) </a:t>
            </a:r>
            <a:r>
              <a:rPr lang="en-GB" dirty="0" smtClean="0"/>
              <a:t>with same solution on both sides:</a:t>
            </a:r>
          </a:p>
          <a:p>
            <a:pPr lvl="2"/>
            <a:r>
              <a:rPr lang="en-GB" dirty="0" smtClean="0"/>
              <a:t>Optimum </a:t>
            </a:r>
            <a:r>
              <a:rPr lang="en-GB" dirty="0"/>
              <a:t>frequency to operate in dipole is f=f</a:t>
            </a:r>
            <a:r>
              <a:rPr lang="en-GB" baseline="-25000" dirty="0"/>
              <a:t>0</a:t>
            </a:r>
            <a:r>
              <a:rPr lang="en-GB" dirty="0"/>
              <a:t> + ∆f, where ∆f ~ 0.2 MHz (∆f = ∆f (f</a:t>
            </a:r>
            <a:r>
              <a:rPr lang="en-GB" baseline="-25000" dirty="0"/>
              <a:t>0</a:t>
            </a:r>
            <a:r>
              <a:rPr lang="en-GB" dirty="0" smtClean="0"/>
              <a:t>))</a:t>
            </a:r>
          </a:p>
          <a:p>
            <a:pPr lvl="2"/>
            <a:r>
              <a:rPr lang="en-GB" dirty="0"/>
              <a:t>Optimum frequency to operate in </a:t>
            </a:r>
            <a:r>
              <a:rPr lang="en-GB" dirty="0" smtClean="0"/>
              <a:t>monopole </a:t>
            </a:r>
            <a:r>
              <a:rPr lang="en-GB" dirty="0"/>
              <a:t>is f=f</a:t>
            </a:r>
            <a:r>
              <a:rPr lang="en-GB" baseline="-25000" dirty="0"/>
              <a:t>0</a:t>
            </a:r>
            <a:r>
              <a:rPr lang="en-GB" dirty="0"/>
              <a:t> </a:t>
            </a:r>
            <a:r>
              <a:rPr lang="en-GB" dirty="0" smtClean="0"/>
              <a:t>- </a:t>
            </a:r>
            <a:r>
              <a:rPr lang="en-GB" dirty="0"/>
              <a:t>∆f, where ∆f ~ 0.2 MHz (∆f = ∆f (f</a:t>
            </a:r>
            <a:r>
              <a:rPr lang="en-GB" baseline="-25000" dirty="0"/>
              <a:t>0</a:t>
            </a:r>
            <a:r>
              <a:rPr lang="en-GB" dirty="0"/>
              <a:t>))</a:t>
            </a:r>
          </a:p>
          <a:p>
            <a:pPr lvl="2"/>
            <a:endParaRPr lang="en-GB" dirty="0" smtClean="0"/>
          </a:p>
          <a:p>
            <a:pPr lvl="2"/>
            <a:endParaRPr lang="en-GB" dirty="0"/>
          </a:p>
          <a:p>
            <a:pPr lvl="1"/>
            <a:endParaRPr lang="fr-FR" dirty="0"/>
          </a:p>
          <a:p>
            <a:endParaRPr lang="en-GB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 smtClean="0"/>
              <a:t>Assumed: one antenna working at f</a:t>
            </a:r>
            <a:r>
              <a:rPr lang="en-GB" baseline="-25000" dirty="0" smtClean="0"/>
              <a:t>0</a:t>
            </a:r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0B659-826B-4DD2-AF43-E1305E666421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6853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IRFM">
  <a:themeElements>
    <a:clrScheme name="CEA Défaut">
      <a:dk1>
        <a:srgbClr val="3F3F3F"/>
      </a:dk1>
      <a:lt1>
        <a:sysClr val="window" lastClr="FFFFFF"/>
      </a:lt1>
      <a:dk2>
        <a:srgbClr val="44546A"/>
      </a:dk2>
      <a:lt2>
        <a:srgbClr val="E7E6E6"/>
      </a:lt2>
      <a:accent1>
        <a:srgbClr val="92D050"/>
      </a:accent1>
      <a:accent2>
        <a:srgbClr val="008BBC"/>
      </a:accent2>
      <a:accent3>
        <a:srgbClr val="D81142"/>
      </a:accent3>
      <a:accent4>
        <a:srgbClr val="FFC000"/>
      </a:accent4>
      <a:accent5>
        <a:srgbClr val="218380"/>
      </a:accent5>
      <a:accent6>
        <a:srgbClr val="8F2D56"/>
      </a:accent6>
      <a:hlink>
        <a:srgbClr val="2E75B5"/>
      </a:hlink>
      <a:folHlink>
        <a:srgbClr val="954F72"/>
      </a:folHlink>
    </a:clrScheme>
    <a:fontScheme name="CEA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18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Thème IRFM" id="{2C297C38-8B40-4340-8B97-E3B305A40ECE}" vid="{687112F7-C787-4C4C-A24C-925C1FC136D7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Thème IRFM</Template>
  <TotalTime>6590</TotalTime>
  <Words>546</Words>
  <Application>Microsoft Office PowerPoint</Application>
  <PresentationFormat>Grand écran</PresentationFormat>
  <Paragraphs>136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Calibri</vt:lpstr>
      <vt:lpstr>Wingdings</vt:lpstr>
      <vt:lpstr>Wingdings 3</vt:lpstr>
      <vt:lpstr>Thème IRFM</vt:lpstr>
      <vt:lpstr>Présentation PowerPoint</vt:lpstr>
      <vt:lpstr>WEST ICRH Antenna Front Face Main Dimension</vt:lpstr>
      <vt:lpstr>WEST ICRH Antenna Front Face Port Properties</vt:lpstr>
      <vt:lpstr>Antenna Elements (side views)</vt:lpstr>
      <vt:lpstr>WEST ICRH Antenna Circuit Model – ANSYS Circuit/HFSS Model</vt:lpstr>
      <vt:lpstr>WEST ICRH Antenna Circuit Model - Python skrf Circuit Model</vt:lpstr>
      <vt:lpstr>WEST ICRH Antenna Circuit Model - Python skrf Circuit Model</vt:lpstr>
      <vt:lpstr>Ideal front-face model</vt:lpstr>
      <vt:lpstr>(Virtual) Experiment Description</vt:lpstr>
    </vt:vector>
  </TitlesOfParts>
  <Company>CEA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HILLAIRET Julien 218595</dc:creator>
  <cp:lastModifiedBy>HILLAIRET Julien 218595</cp:lastModifiedBy>
  <cp:revision>36</cp:revision>
  <dcterms:created xsi:type="dcterms:W3CDTF">2020-08-04T15:05:14Z</dcterms:created>
  <dcterms:modified xsi:type="dcterms:W3CDTF">2020-12-06T16:40:25Z</dcterms:modified>
</cp:coreProperties>
</file>