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72" r:id="rId4"/>
    <p:sldId id="260" r:id="rId5"/>
    <p:sldId id="258" r:id="rId6"/>
    <p:sldId id="280" r:id="rId7"/>
    <p:sldId id="257" r:id="rId8"/>
    <p:sldId id="276" r:id="rId9"/>
    <p:sldId id="279" r:id="rId10"/>
    <p:sldId id="273" r:id="rId11"/>
    <p:sldId id="277" r:id="rId12"/>
    <p:sldId id="26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4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020A-F047-4D6F-8A37-6940ED7BDB0C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6C24-FFEC-4499-8FE2-4C423BAE6B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4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66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6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52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35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4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2136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6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7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84666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 sz="1200"/>
            </a:lvl1pPr>
          </a:lstStyle>
          <a:p>
            <a:fld id="{CB10B659-826B-4DD2-AF43-E1305E66642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14 juin 2021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676001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endParaRPr lang="fr-FR" sz="1100" dirty="0">
              <a:latin typeface="Calibri" panose="020F0502020204030204" pitchFamily="34" charset="0"/>
            </a:endParaRP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WEST ICRH Antenna Circuit Model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24369" y="5122103"/>
            <a:ext cx="3922680" cy="309021"/>
          </a:xfrm>
        </p:spPr>
        <p:txBody>
          <a:bodyPr/>
          <a:lstStyle/>
          <a:p>
            <a:r>
              <a:rPr lang="en-GB" dirty="0" smtClean="0"/>
              <a:t>Last update 22/09/2020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front-face model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8054" y="1425778"/>
            <a:ext cx="1394460" cy="181317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e 45"/>
          <p:cNvGrpSpPr/>
          <p:nvPr/>
        </p:nvGrpSpPr>
        <p:grpSpPr>
          <a:xfrm>
            <a:off x="620628" y="1606285"/>
            <a:ext cx="1453826" cy="230187"/>
            <a:chOff x="2706694" y="1219198"/>
            <a:chExt cx="1453826" cy="230187"/>
          </a:xfrm>
        </p:grpSpPr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8" name="Arc 1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6" name="Arc 1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" name="Arc 1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28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29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21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620628" y="2010842"/>
            <a:ext cx="1453826" cy="230187"/>
            <a:chOff x="2706694" y="1219198"/>
            <a:chExt cx="1453826" cy="230187"/>
          </a:xfrm>
        </p:grpSpPr>
        <p:grpSp>
          <p:nvGrpSpPr>
            <p:cNvPr id="50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6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8" name="Arc 7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6" name="Arc 7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51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64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55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necteur droit 5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620628" y="2415399"/>
            <a:ext cx="1453826" cy="230187"/>
            <a:chOff x="2706694" y="1219198"/>
            <a:chExt cx="1453826" cy="230187"/>
          </a:xfrm>
        </p:grpSpPr>
        <p:grpSp>
          <p:nvGrpSpPr>
            <p:cNvPr id="81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00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9" name="Arc 108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3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7" name="Arc 106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4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5" name="Arc 104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82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95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82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86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620628" y="2819956"/>
            <a:ext cx="1453826" cy="230187"/>
            <a:chOff x="2706694" y="1219198"/>
            <a:chExt cx="1453826" cy="230187"/>
          </a:xfrm>
        </p:grpSpPr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31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0" name="Arc 139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4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8" name="Arc 13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5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6" name="Arc 13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113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126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117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>
            <a:off x="554356" y="1048148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Front-face</a:t>
            </a:r>
            <a:endParaRPr lang="en-GB" sz="1800" baseline="-250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2052063" y="149623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2052063" y="190078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2052063" y="2305344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2052063" y="27099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620628" y="32553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err="1" smtClean="0"/>
              <a:t>Z</a:t>
            </a:r>
            <a:r>
              <a:rPr lang="en-GB" sz="1800" baseline="-25000" dirty="0" err="1" smtClean="0"/>
              <a:t>s</a:t>
            </a:r>
            <a:r>
              <a:rPr lang="en-GB" sz="1800" dirty="0" smtClean="0"/>
              <a:t>=</a:t>
            </a:r>
            <a:r>
              <a:rPr lang="en-GB" sz="1800" dirty="0" err="1" smtClean="0"/>
              <a:t>R</a:t>
            </a:r>
            <a:r>
              <a:rPr lang="en-GB" sz="1800" baseline="-25000" dirty="0" err="1" smtClean="0"/>
              <a:t>c</a:t>
            </a:r>
            <a:r>
              <a:rPr lang="en-GB" sz="1800" dirty="0" err="1" smtClean="0"/>
              <a:t>+X</a:t>
            </a:r>
            <a:r>
              <a:rPr lang="en-GB" sz="1800" baseline="-25000" dirty="0" err="1" smtClean="0"/>
              <a:t>s</a:t>
            </a:r>
            <a:endParaRPr lang="en-GB" sz="1800" baseline="-25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7" y="1865562"/>
            <a:ext cx="6858000" cy="45720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5969000" y="1900787"/>
            <a:ext cx="609600" cy="3801513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651500" y="1457970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on vacuum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88686" y="4322617"/>
            <a:ext cx="4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As the coupling resistance increase, the ideal capacitances set for match change.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figure displays how much capacitance but be added (removed) to top (bottom) capacitors respectively.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33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11</a:t>
            </a:fld>
            <a:endParaRPr lang="en-GB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3749230" cy="498598"/>
          </a:xfrm>
        </p:spPr>
        <p:txBody>
          <a:bodyPr/>
          <a:lstStyle/>
          <a:p>
            <a:r>
              <a:rPr lang="en-GB" dirty="0" smtClean="0"/>
              <a:t>WEST Antenna Matching</a:t>
            </a:r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(Virtual) Experiment Description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76" y="1630412"/>
            <a:ext cx="12206224" cy="4776397"/>
          </a:xfrm>
        </p:spPr>
        <p:txBody>
          <a:bodyPr/>
          <a:lstStyle/>
          <a:p>
            <a:r>
              <a:rPr lang="fr-FR" dirty="0" err="1"/>
              <a:t>Antenna</a:t>
            </a:r>
            <a:r>
              <a:rPr lang="fr-FR" dirty="0"/>
              <a:t> RF </a:t>
            </a:r>
            <a:r>
              <a:rPr lang="fr-FR" dirty="0" smtClean="0"/>
              <a:t>excitation</a:t>
            </a:r>
            <a:endParaRPr lang="fr-FR" dirty="0"/>
          </a:p>
          <a:p>
            <a:pPr lvl="1"/>
            <a:r>
              <a:rPr lang="en-GB" dirty="0"/>
              <a:t>Excitation left side: P</a:t>
            </a:r>
            <a:r>
              <a:rPr lang="en-GB" baseline="-25000" dirty="0"/>
              <a:t>in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Excitation right side: P</a:t>
            </a:r>
            <a:r>
              <a:rPr lang="en-GB" baseline="-25000" dirty="0"/>
              <a:t>in</a:t>
            </a:r>
            <a:r>
              <a:rPr lang="en-GB" dirty="0"/>
              <a:t> x </a:t>
            </a:r>
            <a:r>
              <a:rPr lang="en-GB" dirty="0" err="1"/>
              <a:t>exp</a:t>
            </a:r>
            <a:r>
              <a:rPr lang="en-GB" dirty="0"/>
              <a:t>(j∆</a:t>
            </a:r>
            <a:r>
              <a:rPr lang="el-GR" dirty="0"/>
              <a:t>φ</a:t>
            </a:r>
            <a:r>
              <a:rPr lang="en-GB" dirty="0"/>
              <a:t>), with ∆</a:t>
            </a:r>
            <a:r>
              <a:rPr lang="el-GR" dirty="0"/>
              <a:t>φ</a:t>
            </a:r>
            <a:r>
              <a:rPr lang="fr-FR" dirty="0"/>
              <a:t> in [0, 180°]</a:t>
            </a:r>
          </a:p>
          <a:p>
            <a:pPr lvl="2"/>
            <a:r>
              <a:rPr lang="en-GB" dirty="0"/>
              <a:t>Dipole: ∆</a:t>
            </a:r>
            <a:r>
              <a:rPr lang="el-GR" dirty="0"/>
              <a:t>φ</a:t>
            </a:r>
            <a:r>
              <a:rPr lang="fr-FR" dirty="0"/>
              <a:t>=180°</a:t>
            </a:r>
          </a:p>
          <a:p>
            <a:pPr lvl="2"/>
            <a:r>
              <a:rPr lang="en-GB" dirty="0"/>
              <a:t>Monopole: ∆</a:t>
            </a:r>
            <a:r>
              <a:rPr lang="el-GR" dirty="0"/>
              <a:t>φ</a:t>
            </a:r>
            <a:r>
              <a:rPr lang="fr-FR" dirty="0"/>
              <a:t>=0°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Antenna Matching Method (manual procedure)</a:t>
            </a:r>
          </a:p>
          <a:p>
            <a:pPr lvl="1"/>
            <a:r>
              <a:rPr lang="en-GB" dirty="0" smtClean="0"/>
              <a:t>Match left side (right side detuned) -&gt; gives C1 and C2</a:t>
            </a:r>
          </a:p>
          <a:p>
            <a:pPr lvl="1"/>
            <a:r>
              <a:rPr lang="en-GB" dirty="0" smtClean="0"/>
              <a:t>Match right side (left side detuned) -&gt; gives C3 and C4</a:t>
            </a:r>
          </a:p>
          <a:p>
            <a:pPr lvl="1"/>
            <a:r>
              <a:rPr lang="en-GB" dirty="0" smtClean="0"/>
              <a:t>2 solutions can be found for each sides : solution “1”: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dirty="0" smtClean="0"/>
              <a:t> &gt;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r>
              <a:rPr lang="en-GB" dirty="0" smtClean="0"/>
              <a:t>, solution “2”: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baseline="-25000" dirty="0" smtClean="0"/>
              <a:t> </a:t>
            </a:r>
            <a:r>
              <a:rPr lang="en-GB" dirty="0" smtClean="0"/>
              <a:t>&lt;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endParaRPr lang="en-GB" dirty="0" smtClean="0"/>
          </a:p>
          <a:p>
            <a:pPr lvl="1"/>
            <a:r>
              <a:rPr lang="en-GB" dirty="0"/>
              <a:t>Setup antenna to (C1, C2, C3, C4) </a:t>
            </a:r>
            <a:r>
              <a:rPr lang="en-GB" dirty="0" smtClean="0"/>
              <a:t>with same solution on both sides:</a:t>
            </a:r>
          </a:p>
          <a:p>
            <a:pPr lvl="2"/>
            <a:r>
              <a:rPr lang="en-GB" dirty="0" smtClean="0"/>
              <a:t>Optimum </a:t>
            </a:r>
            <a:r>
              <a:rPr lang="en-GB" dirty="0"/>
              <a:t>frequency to operate in dipole is f=f</a:t>
            </a:r>
            <a:r>
              <a:rPr lang="en-GB" baseline="-25000" dirty="0"/>
              <a:t>0</a:t>
            </a:r>
            <a:r>
              <a:rPr lang="en-GB" dirty="0"/>
              <a:t> + ∆f, where ∆f ~ 0.2 MHz (∆f = ∆f (f</a:t>
            </a:r>
            <a:r>
              <a:rPr lang="en-GB" baseline="-25000" dirty="0"/>
              <a:t>0</a:t>
            </a:r>
            <a:r>
              <a:rPr lang="en-GB" dirty="0" smtClean="0"/>
              <a:t>))</a:t>
            </a:r>
          </a:p>
          <a:p>
            <a:pPr lvl="2"/>
            <a:r>
              <a:rPr lang="en-GB" dirty="0"/>
              <a:t>Optimum frequency to operate in </a:t>
            </a:r>
            <a:r>
              <a:rPr lang="en-GB" dirty="0" smtClean="0"/>
              <a:t>monopole </a:t>
            </a:r>
            <a:r>
              <a:rPr lang="en-GB" dirty="0"/>
              <a:t>is f=f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∆f, where ∆f ~ 0.2 MHz (∆f = ∆f (f</a:t>
            </a:r>
            <a:r>
              <a:rPr lang="en-GB" baseline="-25000" dirty="0"/>
              <a:t>0</a:t>
            </a:r>
            <a:r>
              <a:rPr lang="en-GB" dirty="0"/>
              <a:t>))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Assumed: one antenna working at f</a:t>
            </a:r>
            <a:r>
              <a:rPr lang="en-GB" baseline="-25000" dirty="0" smtClean="0"/>
              <a:t>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959"/>
            <a:ext cx="5818909" cy="43641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24" y="2118999"/>
            <a:ext cx="5993426" cy="449507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side matched (right side unmatched)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13</a:t>
            </a:fld>
            <a:endParaRPr lang="en-GB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7578436" y="1965893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2 (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top</a:t>
            </a:r>
            <a:r>
              <a:rPr lang="en-GB" sz="1800" dirty="0" smtClean="0"/>
              <a:t> &lt; 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bot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215494" y="2039289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1 (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top</a:t>
            </a:r>
            <a:r>
              <a:rPr lang="en-GB" sz="1800" dirty="0" smtClean="0"/>
              <a:t> &gt; 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bot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9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</a:t>
            </a:r>
            <a:r>
              <a:rPr lang="en-GB" dirty="0" smtClean="0"/>
              <a:t>Antenna Front Face Main Dimension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505450" y="1067647"/>
            <a:ext cx="5941486" cy="405970"/>
          </a:xfrm>
        </p:spPr>
        <p:txBody>
          <a:bodyPr/>
          <a:lstStyle/>
          <a:p>
            <a:r>
              <a:rPr lang="en-GB" dirty="0" smtClean="0"/>
              <a:t>RF Model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163" t="4297" r="19694" b="5106"/>
          <a:stretch/>
        </p:blipFill>
        <p:spPr>
          <a:xfrm>
            <a:off x="133350" y="969905"/>
            <a:ext cx="5372100" cy="56231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9231" r="30891" b="9396"/>
          <a:stretch/>
        </p:blipFill>
        <p:spPr>
          <a:xfrm>
            <a:off x="6010274" y="1630412"/>
            <a:ext cx="4371975" cy="48936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82249" y="29337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8867774" y="180725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39374" y="471471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54925" y="407722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00480" y="4063614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Left side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0630" y="1386693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Right side</a:t>
            </a:r>
            <a:endParaRPr lang="en-GB" sz="1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2</a:t>
            </a:fld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5098472" y="6289963"/>
            <a:ext cx="70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dirty="0" smtClean="0"/>
              <a:t>Warning</a:t>
            </a:r>
            <a:r>
              <a:rPr lang="en-GB" sz="1800" dirty="0" smtClean="0"/>
              <a:t>: port indexing differs from voltage probe and capacitor indexing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771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Front Face </a:t>
            </a:r>
            <a:r>
              <a:rPr lang="en-GB" dirty="0" smtClean="0"/>
              <a:t>Port Properties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3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1865" y="824152"/>
            <a:ext cx="11055323" cy="744524"/>
          </a:xfrm>
        </p:spPr>
        <p:txBody>
          <a:bodyPr/>
          <a:lstStyle/>
          <a:p>
            <a:r>
              <a:rPr lang="en-GB" dirty="0" smtClean="0"/>
              <a:t>Port plane of reference is located at 30,6 mm from and 49,6 mm from antenna box</a:t>
            </a:r>
          </a:p>
          <a:p>
            <a:r>
              <a:rPr lang="en-GB" dirty="0" smtClean="0"/>
              <a:t>In the illustrated model, 150mm are added and de-</a:t>
            </a:r>
            <a:r>
              <a:rPr lang="en-GB" dirty="0" err="1" smtClean="0"/>
              <a:t>embbeded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234" r="42948" b="10422"/>
          <a:stretch/>
        </p:blipFill>
        <p:spPr>
          <a:xfrm>
            <a:off x="1397000" y="1608864"/>
            <a:ext cx="4000500" cy="5087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40441" y="1632791"/>
            <a:ext cx="6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150</a:t>
            </a:r>
            <a:endParaRPr lang="en-GB" sz="1800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4061775" y="1608864"/>
            <a:ext cx="17161" cy="46034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01927" y="235533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30.6</a:t>
            </a:r>
            <a:endParaRPr lang="en-GB" sz="18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663447" y="1803881"/>
            <a:ext cx="4154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109975" y="1968845"/>
            <a:ext cx="1118328" cy="935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54714" y="160886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49.6</a:t>
            </a:r>
            <a:endParaRPr lang="en-GB" sz="18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842721" y="2540000"/>
            <a:ext cx="227634" cy="4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88084" y="2895495"/>
            <a:ext cx="353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D</a:t>
            </a:r>
            <a:r>
              <a:rPr lang="en-GB" sz="1800" baseline="-25000" dirty="0" smtClean="0"/>
              <a:t>int</a:t>
            </a:r>
            <a:r>
              <a:rPr lang="en-GB" sz="1800" dirty="0" smtClean="0"/>
              <a:t>/</a:t>
            </a:r>
            <a:r>
              <a:rPr lang="en-GB" sz="1800" dirty="0" err="1" smtClean="0"/>
              <a:t>D</a:t>
            </a:r>
            <a:r>
              <a:rPr lang="en-GB" sz="1800" baseline="-25000" dirty="0" err="1" smtClean="0"/>
              <a:t>out</a:t>
            </a:r>
            <a:r>
              <a:rPr lang="en-GB" sz="1800" dirty="0" smtClean="0"/>
              <a:t> = 102/222 </a:t>
            </a:r>
            <a:r>
              <a:rPr lang="en-GB" sz="1800" dirty="0" smtClean="0">
                <a:sym typeface="Wingdings" panose="05000000000000000000" pitchFamily="2" charset="2"/>
              </a:rPr>
              <a:t> Z</a:t>
            </a:r>
            <a:r>
              <a:rPr lang="en-GB" sz="1800" baseline="-25000" dirty="0" smtClean="0">
                <a:sym typeface="Wingdings" panose="05000000000000000000" pitchFamily="2" charset="2"/>
              </a:rPr>
              <a:t>0</a:t>
            </a:r>
            <a:r>
              <a:rPr lang="en-GB" sz="1800" dirty="0" smtClean="0">
                <a:sym typeface="Wingdings" panose="05000000000000000000" pitchFamily="2" charset="2"/>
              </a:rPr>
              <a:t> = 46.646 </a:t>
            </a:r>
            <a:r>
              <a:rPr lang="el-GR" sz="1800" dirty="0" smtClean="0">
                <a:sym typeface="Wingdings" panose="05000000000000000000" pitchFamily="2" charset="2"/>
              </a:rPr>
              <a:t>Ω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06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34"/>
          <a:stretch/>
        </p:blipFill>
        <p:spPr>
          <a:xfrm>
            <a:off x="251164" y="116070"/>
            <a:ext cx="10254911" cy="745926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07" r="9209" b="25233"/>
          <a:stretch/>
        </p:blipFill>
        <p:spPr>
          <a:xfrm>
            <a:off x="338800" y="504205"/>
            <a:ext cx="10167275" cy="1845424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 rot="10800000">
            <a:off x="10577065" y="3119709"/>
            <a:ext cx="1186077" cy="3265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Antenna Elements (side views)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5250" y="2327002"/>
            <a:ext cx="885825" cy="192405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6588" y="2537120"/>
            <a:ext cx="742737" cy="149168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19325" y="2815952"/>
            <a:ext cx="7419975" cy="106253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39301" y="2815952"/>
            <a:ext cx="647700" cy="4077489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-17087" y="4243424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Antenna </a:t>
            </a:r>
          </a:p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5106" y="4031418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(x2)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0891" y="4008601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Impedance Transformer + window (x2)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93957" y="5292579"/>
            <a:ext cx="911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Service </a:t>
            </a:r>
          </a:p>
          <a:p>
            <a:pPr algn="ctr"/>
            <a:r>
              <a:rPr lang="en-GB" sz="1800" dirty="0" smtClean="0"/>
              <a:t>Stub</a:t>
            </a:r>
          </a:p>
          <a:p>
            <a:pPr algn="ctr"/>
            <a:r>
              <a:rPr lang="en-GB" sz="1800" dirty="0" smtClean="0"/>
              <a:t>x2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783780" y="244822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Feeder </a:t>
            </a:r>
          </a:p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30 Ohm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1076" y="2609578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1076" y="3404915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981075" y="4415196"/>
            <a:ext cx="203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(bottom) (x2)</a:t>
            </a:r>
            <a:endParaRPr lang="en-GB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9855" y="2136259"/>
            <a:ext cx="173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(top) (x2)</a:t>
            </a:r>
            <a:endParaRPr lang="en-GB" sz="1400" dirty="0"/>
          </a:p>
        </p:txBody>
      </p:sp>
      <p:cxnSp>
        <p:nvCxnSpPr>
          <p:cNvPr id="21" name="Connecteur droit avec flèche 20"/>
          <p:cNvCxnSpPr>
            <a:endCxn id="16" idx="0"/>
          </p:cNvCxnSpPr>
          <p:nvPr/>
        </p:nvCxnSpPr>
        <p:spPr>
          <a:xfrm flipH="1">
            <a:off x="1228832" y="2376089"/>
            <a:ext cx="223284" cy="23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7" idx="2"/>
          </p:cNvCxnSpPr>
          <p:nvPr/>
        </p:nvCxnSpPr>
        <p:spPr>
          <a:xfrm flipH="1" flipV="1">
            <a:off x="1228832" y="4009121"/>
            <a:ext cx="54065" cy="48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1164780"/>
            <a:ext cx="11969750" cy="5370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Circuit </a:t>
            </a:r>
            <a:r>
              <a:rPr lang="en-GB" dirty="0" smtClean="0"/>
              <a:t>Model – ANSYS Circuit/HFSS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2250" y="2223403"/>
            <a:ext cx="885825" cy="126819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29237" y="2001562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10313" y="2015775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076576" y="2151380"/>
            <a:ext cx="4073524" cy="104003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4426" y="5415281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39913" y="5335299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76576" y="3383280"/>
            <a:ext cx="4073524" cy="1000147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6576" y="4471003"/>
            <a:ext cx="4073524" cy="9442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6576" y="5504180"/>
            <a:ext cx="4073524" cy="104914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5</a:t>
            </a:fld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8880618" y="1318514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9091294" y="4664200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865814" y="6028752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676093" y="1309928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280" y="1759627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844479" y="401409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780358" y="20387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844479" y="2997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850326" y="58440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3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6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1438918"/>
            <a:ext cx="5972175" cy="47142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11340" y="1139545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937468" y="3935503"/>
            <a:ext cx="949265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286000" y="236220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53025" y="12542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9920" y="25468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30833" y="41490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55302" y="41165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86352" y="5751192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61764" y="5876151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899454" y="5207493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8432" y="350269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001124" y="511242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21338" y="5968484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56022" y="2362200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7611" y="3537312"/>
            <a:ext cx="1766462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54876" y="5172101"/>
            <a:ext cx="1209962" cy="10762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6383" y="2011940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7181438" y="1642608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4190112" y="5139341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462809" y="2104120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03833" y="3935503"/>
            <a:ext cx="908519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286000" y="1965893"/>
            <a:ext cx="2721227" cy="17849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3079953" y="329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166174" y="3318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80418" y="269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189728" y="198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467860" y="1139545"/>
            <a:ext cx="165727" cy="91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01556" y="8852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601832" y="3162250"/>
            <a:ext cx="1860505" cy="15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97995" y="30554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631845" y="37295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 flipV="1">
            <a:off x="4505442" y="3543743"/>
            <a:ext cx="1099643" cy="296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17326" y="326493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074603" y="2657076"/>
            <a:ext cx="475348" cy="72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7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8437412" y="851362"/>
            <a:ext cx="39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NB: service stubs are also  included but </a:t>
            </a:r>
            <a:br>
              <a:rPr lang="en-GB" sz="1800" dirty="0" smtClean="0"/>
            </a:br>
            <a:r>
              <a:rPr lang="en-GB" sz="1800" dirty="0" smtClean="0"/>
              <a:t>not illustrated here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79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8" y="1321144"/>
            <a:ext cx="6540601" cy="523248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13921" y="4930231"/>
            <a:ext cx="725024" cy="73407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20022" y="4930233"/>
            <a:ext cx="799728" cy="8080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645052" y="632933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55606" y="4966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22442" y="59304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1696" y="59429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93783" y="49973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942557" y="90881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79928" y="4728409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486681" y="338181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3721" y="3008531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6433" y="126588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16873" y="112531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185" y="813755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9971" y="3035509"/>
            <a:ext cx="872218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11900" y="3272525"/>
            <a:ext cx="952500" cy="8141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95331" y="4301912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1225339" y="4404001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5937533" y="4569158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795331" y="5487696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64697" y="5729430"/>
            <a:ext cx="755154" cy="7285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727916" y="5804756"/>
            <a:ext cx="1648640" cy="53487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5352712" y="61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 flipH="1">
            <a:off x="4621788" y="5738368"/>
            <a:ext cx="6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1562" y="604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871893" y="574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50278" y="5548518"/>
            <a:ext cx="1930444" cy="20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6588" y="53093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>
            <a:stCxn id="45" idx="3"/>
            <a:endCxn id="33" idx="1"/>
          </p:cNvCxnSpPr>
          <p:nvPr/>
        </p:nvCxnSpPr>
        <p:spPr>
          <a:xfrm flipV="1">
            <a:off x="2056512" y="6072195"/>
            <a:ext cx="1671404" cy="327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40063" y="60300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49724" y="5472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5072049" y="5580176"/>
            <a:ext cx="1836502" cy="35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338046" y="621469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365264" y="6235710"/>
            <a:ext cx="1626858" cy="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8</a:t>
            </a:fld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116873" y="2134556"/>
            <a:ext cx="1674006" cy="7440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8846103" y="230502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  <p:sp>
        <p:nvSpPr>
          <p:cNvPr id="53" name="Rectangle 52"/>
          <p:cNvSpPr/>
          <p:nvPr/>
        </p:nvSpPr>
        <p:spPr>
          <a:xfrm>
            <a:off x="2274831" y="1594145"/>
            <a:ext cx="1356829" cy="1053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122499" y="181881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00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8" y="1321144"/>
            <a:ext cx="6540601" cy="523248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13921" y="4930231"/>
            <a:ext cx="725024" cy="73407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20022" y="4930233"/>
            <a:ext cx="799728" cy="8080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645052" y="632933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55606" y="4966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22442" y="59304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1696" y="59429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93783" y="49973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942557" y="90881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79928" y="4728409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486681" y="338181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3721" y="3008531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6433" y="126588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16873" y="112531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185" y="813755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9971" y="3035509"/>
            <a:ext cx="872218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11900" y="3272525"/>
            <a:ext cx="952500" cy="8141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95331" y="4301912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1225339" y="4404001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5937533" y="4569158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795331" y="5487696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64697" y="5729430"/>
            <a:ext cx="755154" cy="7285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727916" y="5804756"/>
            <a:ext cx="1648640" cy="53487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5352712" y="61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 flipH="1">
            <a:off x="4621788" y="5738368"/>
            <a:ext cx="6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1562" y="604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871893" y="574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50278" y="5548518"/>
            <a:ext cx="1930444" cy="20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6588" y="53093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>
            <a:stCxn id="45" idx="3"/>
            <a:endCxn id="33" idx="1"/>
          </p:cNvCxnSpPr>
          <p:nvPr/>
        </p:nvCxnSpPr>
        <p:spPr>
          <a:xfrm flipV="1">
            <a:off x="2056512" y="6072195"/>
            <a:ext cx="1671404" cy="327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40063" y="60300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49724" y="5472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5072049" y="5580176"/>
            <a:ext cx="1836502" cy="35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338046" y="621469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365264" y="6235710"/>
            <a:ext cx="1626858" cy="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9</a:t>
            </a:fld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116873" y="2134556"/>
            <a:ext cx="1674006" cy="7440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8846103" y="230502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  <p:sp>
        <p:nvSpPr>
          <p:cNvPr id="53" name="Rectangle 52"/>
          <p:cNvSpPr/>
          <p:nvPr/>
        </p:nvSpPr>
        <p:spPr>
          <a:xfrm>
            <a:off x="2274831" y="1594145"/>
            <a:ext cx="1356829" cy="1053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122499" y="181881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240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11282</TotalTime>
  <Words>643</Words>
  <Application>Microsoft Office PowerPoint</Application>
  <PresentationFormat>Grand écran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3</vt:lpstr>
      <vt:lpstr>Thème IRFM</vt:lpstr>
      <vt:lpstr>Présentation PowerPoint</vt:lpstr>
      <vt:lpstr>WEST ICRH Antenna Front Face Main Dimension</vt:lpstr>
      <vt:lpstr>WEST ICRH Antenna Front Face Port Properties</vt:lpstr>
      <vt:lpstr>Antenna Elements (side views)</vt:lpstr>
      <vt:lpstr>WEST ICRH Antenna Circuit Model – ANSYS Circuit/HFSS Model</vt:lpstr>
      <vt:lpstr>Présentation PowerPoint</vt:lpstr>
      <vt:lpstr>WEST ICRH Antenna Circuit Model - Python skrf Circuit Model</vt:lpstr>
      <vt:lpstr>WEST ICRH Antenna Circuit Model - Python skrf Circuit Model</vt:lpstr>
      <vt:lpstr>WEST ICRH Antenna Circuit Model - Python skrf Circuit Model</vt:lpstr>
      <vt:lpstr>Ideal front-face model</vt:lpstr>
      <vt:lpstr>Présentation PowerPoint</vt:lpstr>
      <vt:lpstr>(Virtual) Experiment Description</vt:lpstr>
      <vt:lpstr>Left side matched (right side unmatched)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43</cp:revision>
  <dcterms:created xsi:type="dcterms:W3CDTF">2020-08-04T15:05:14Z</dcterms:created>
  <dcterms:modified xsi:type="dcterms:W3CDTF">2021-06-14T13:06:16Z</dcterms:modified>
</cp:coreProperties>
</file>