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57" r:id="rId4"/>
    <p:sldId id="258" r:id="rId5"/>
    <p:sldId id="267" r:id="rId6"/>
    <p:sldId id="270" r:id="rId7"/>
    <p:sldId id="271" r:id="rId8"/>
    <p:sldId id="259" r:id="rId9"/>
    <p:sldId id="272" r:id="rId10"/>
    <p:sldId id="273" r:id="rId11"/>
    <p:sldId id="274" r:id="rId12"/>
    <p:sldId id="288" r:id="rId13"/>
    <p:sldId id="260" r:id="rId14"/>
    <p:sldId id="275" r:id="rId15"/>
    <p:sldId id="276" r:id="rId16"/>
    <p:sldId id="261" r:id="rId17"/>
    <p:sldId id="277" r:id="rId18"/>
    <p:sldId id="278" r:id="rId19"/>
    <p:sldId id="262" r:id="rId20"/>
    <p:sldId id="279" r:id="rId21"/>
    <p:sldId id="285" r:id="rId22"/>
    <p:sldId id="286" r:id="rId23"/>
    <p:sldId id="287" r:id="rId24"/>
    <p:sldId id="280" r:id="rId25"/>
    <p:sldId id="290" r:id="rId26"/>
    <p:sldId id="265" r:id="rId27"/>
    <p:sldId id="269" r:id="rId28"/>
    <p:sldId id="283" r:id="rId29"/>
    <p:sldId id="268" r:id="rId30"/>
    <p:sldId id="282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972"/>
    <a:srgbClr val="204A87"/>
    <a:srgbClr val="3B9F77"/>
    <a:srgbClr val="77C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 varScale="1">
        <p:scale>
          <a:sx n="122" d="100"/>
          <a:sy n="12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E138C-1492-4745-AAED-205858D746B4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74D46-E30A-4E36-8F2C-5CB71660588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2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4D46-E30A-4E36-8F2C-5CB71660588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5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 milling offers ±2.5−μm tolerances at</a:t>
            </a:r>
            <a:r>
              <a:rPr lang="da-D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4D46-E30A-4E36-8F2C-5CB71660588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6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measure the switch terms manually, you can define custom traces as ratio’s of receivers and save the data to touchstone files. Assume ports are labeled 1 and 2, and incident waves are a’s and reflected waves are b’s. Then, the</a:t>
            </a:r>
          </a:p>
          <a:p>
            <a:r>
              <a:rPr lang="en-US" b="1" dirty="0" smtClean="0"/>
              <a:t>forward switch term</a:t>
            </a:r>
            <a:r>
              <a:rPr lang="en-US" dirty="0" smtClean="0"/>
              <a:t> == a2/b2 with source port 1</a:t>
            </a:r>
          </a:p>
          <a:p>
            <a:r>
              <a:rPr lang="en-US" b="1" dirty="0" smtClean="0"/>
              <a:t>reverse switch term</a:t>
            </a:r>
            <a:r>
              <a:rPr lang="en-US" dirty="0" smtClean="0"/>
              <a:t> == a1/b1 with source port 2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4D46-E30A-4E36-8F2C-5CB71660588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6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/>
          <a:srcRect l="11503" t="11503" r="10391" b="10391"/>
          <a:stretch/>
        </p:blipFill>
        <p:spPr>
          <a:xfrm>
            <a:off x="1582442" y="80355"/>
            <a:ext cx="9027115" cy="677033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164885" y="432950"/>
            <a:ext cx="5979115" cy="57941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4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47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908" y="257234"/>
            <a:ext cx="10679377" cy="65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909" y="1360706"/>
            <a:ext cx="11095892" cy="4816257"/>
          </a:xfrm>
        </p:spPr>
        <p:txBody>
          <a:bodyPr/>
          <a:lstStyle>
            <a:lvl1pPr marL="0" indent="0">
              <a:buClr>
                <a:srgbClr val="204A87"/>
              </a:buClr>
              <a:buNone/>
              <a:defRPr b="1">
                <a:solidFill>
                  <a:srgbClr val="3B9F77"/>
                </a:solidFill>
              </a:defRPr>
            </a:lvl1pPr>
            <a:lvl2pPr marL="360000" indent="-228600">
              <a:buClr>
                <a:srgbClr val="204A87"/>
              </a:buClr>
              <a:buFont typeface="Arial" panose="020B0604020202020204" pitchFamily="34" charset="0"/>
              <a:buChar char="•"/>
              <a:defRPr b="0">
                <a:solidFill>
                  <a:srgbClr val="204A87"/>
                </a:solidFill>
              </a:defRPr>
            </a:lvl2pPr>
            <a:lvl3pPr marL="784800">
              <a:buClr>
                <a:srgbClr val="204A87"/>
              </a:buClr>
              <a:defRPr/>
            </a:lvl3pPr>
            <a:lvl4pPr marL="1242000">
              <a:buClr>
                <a:srgbClr val="204A87"/>
              </a:buClr>
              <a:defRPr/>
            </a:lvl4pPr>
            <a:lvl5pPr>
              <a:buClr>
                <a:srgbClr val="204A87"/>
              </a:buClr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7908" y="6356349"/>
            <a:ext cx="2906977" cy="365125"/>
          </a:xfrm>
        </p:spPr>
        <p:txBody>
          <a:bodyPr/>
          <a:lstStyle/>
          <a:p>
            <a:endParaRPr lang="en-GB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scikit-rf</a:t>
            </a:r>
            <a:r>
              <a:rPr lang="fr-FR" dirty="0" smtClean="0"/>
              <a:t>: une librairie open-source en Python pour l’ingénierie RF</a:t>
            </a:r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99781" y="6380651"/>
            <a:ext cx="1060938" cy="365125"/>
          </a:xfrm>
        </p:spPr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57908" y="1120028"/>
            <a:ext cx="10535528" cy="8581"/>
          </a:xfrm>
          <a:prstGeom prst="line">
            <a:avLst/>
          </a:prstGeom>
          <a:ln w="38100">
            <a:solidFill>
              <a:srgbClr val="204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75"/>
          <a:stretch/>
        </p:blipFill>
        <p:spPr>
          <a:xfrm>
            <a:off x="10937285" y="80724"/>
            <a:ext cx="1185930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1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811922" y="4589463"/>
            <a:ext cx="10535528" cy="8581"/>
          </a:xfrm>
          <a:prstGeom prst="line">
            <a:avLst/>
          </a:prstGeom>
          <a:ln w="38100">
            <a:solidFill>
              <a:srgbClr val="204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75"/>
          <a:stretch/>
        </p:blipFill>
        <p:spPr>
          <a:xfrm>
            <a:off x="11006070" y="41036"/>
            <a:ext cx="1185930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09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8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7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22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8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6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9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21685" y="257234"/>
            <a:ext cx="10515600" cy="65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1685" y="1825625"/>
            <a:ext cx="109321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2168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593206" y="6356350"/>
            <a:ext cx="4560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scikit-rf: une librairie open-source en Python pour l’ingénierie RF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4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cikit-rf/scikit-rf/graphs/contributo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cikit-rf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ikit-rf/scikit-rf/graphs/contributor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rf.readthedocs.io/en/latest/contributing/index.html#contributing-to-the-code" TargetMode="External"/><Relationship Id="rId3" Type="http://schemas.openxmlformats.org/officeDocument/2006/relationships/hyperlink" Target="http://scikit-rf.org/" TargetMode="External"/><Relationship Id="rId7" Type="http://schemas.openxmlformats.org/officeDocument/2006/relationships/hyperlink" Target="https://scikit-rf.readthedocs.io/en/latest/contributing/index.html#sponsoring-the-projec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element.io/#/room/" TargetMode="External"/><Relationship Id="rId5" Type="http://schemas.openxmlformats.org/officeDocument/2006/relationships/hyperlink" Target="https://join.slack.com/t/scikit-rf/shared_invite/zt-d82b62wg-0bdSJjZVhHBKf6687V80Jg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groups.google.com/group/scikit-rf" TargetMode="External"/><Relationship Id="rId9" Type="http://schemas.openxmlformats.org/officeDocument/2006/relationships/hyperlink" Target="https://scikit-rf.readthedocs.io/en/latest/contributing/index.html#contributing-to-the-documentatio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cikit-rf/scikit-rf/graphs/contributors" TargetMode="External"/><Relationship Id="rId4" Type="http://schemas.openxmlformats.org/officeDocument/2006/relationships/hyperlink" Target="https://ieeexplore.ieee.org/document/963248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hub.net/p/scikit-rf" TargetMode="External"/><Relationship Id="rId2" Type="http://schemas.openxmlformats.org/officeDocument/2006/relationships/hyperlink" Target="https://github.com/scikit-rf/scikit-r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8576" y="1310254"/>
            <a:ext cx="10354849" cy="2387600"/>
          </a:xfrm>
        </p:spPr>
        <p:txBody>
          <a:bodyPr>
            <a:noAutofit/>
          </a:bodyPr>
          <a:lstStyle/>
          <a:p>
            <a:r>
              <a:rPr lang="en-GB" sz="4400" dirty="0" err="1" smtClean="0"/>
              <a:t>scikit-rf</a:t>
            </a:r>
            <a:r>
              <a:rPr lang="en-GB" sz="4400" dirty="0" smtClean="0"/>
              <a:t>: an open-source Python package for RF network simulation, analysis and calibration</a:t>
            </a:r>
            <a:endParaRPr lang="en-GB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872485"/>
            <a:ext cx="9144000" cy="248010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800" dirty="0" smtClean="0"/>
              <a:t>The </a:t>
            </a:r>
            <a:r>
              <a:rPr lang="en-GB" sz="2800" dirty="0" err="1" smtClean="0"/>
              <a:t>scikit-rf</a:t>
            </a:r>
            <a:r>
              <a:rPr lang="en-GB" sz="2800" dirty="0" smtClean="0"/>
              <a:t> team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2000" dirty="0" smtClean="0">
                <a:hlinkClick r:id="rId2"/>
              </a:rPr>
              <a:t>https://github.com/scikit-rf/scikit-rf/graphs/contributors</a:t>
            </a:r>
            <a:r>
              <a:rPr lang="en-GB" sz="2000" dirty="0" smtClean="0"/>
              <a:t>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46" y="80355"/>
            <a:ext cx="5092308" cy="14842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64376" y="6198254"/>
            <a:ext cx="3027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204A87"/>
                </a:solidFill>
                <a:hlinkClick r:id="rId4"/>
              </a:rPr>
              <a:t>http://scikit-rf.org/</a:t>
            </a:r>
            <a:r>
              <a:rPr lang="fr-FR" sz="2800" dirty="0">
                <a:solidFill>
                  <a:srgbClr val="204A87"/>
                </a:solidFill>
              </a:rPr>
              <a:t> </a:t>
            </a:r>
            <a:endParaRPr lang="en-GB" sz="2800" dirty="0">
              <a:solidFill>
                <a:srgbClr val="204A87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Cascading and Simple </a:t>
            </a:r>
            <a:r>
              <a:rPr lang="en-GB" dirty="0" err="1" smtClean="0"/>
              <a:t>Deembedding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Cascade of a transmission line with a short-circuit:</a:t>
            </a:r>
          </a:p>
          <a:p>
            <a:pPr marL="556200" lvl="2" indent="0">
              <a:buNone/>
            </a:pPr>
            <a:r>
              <a:rPr lang="en-GB" dirty="0" smtClean="0"/>
              <a:t>&gt;&gt;&gt; short = skrf.data.wr2p2_short  </a:t>
            </a:r>
            <a:r>
              <a:rPr lang="en-GB" dirty="0" smtClean="0">
                <a:solidFill>
                  <a:srgbClr val="3B9F77"/>
                </a:solidFill>
              </a:rPr>
              <a:t># WR2.2 (1-port, 330-500 GHz) short</a:t>
            </a:r>
          </a:p>
          <a:p>
            <a:pPr marL="556200" lvl="2" indent="0">
              <a:buNone/>
            </a:pPr>
            <a:r>
              <a:rPr lang="en-GB" dirty="0" smtClean="0"/>
              <a:t>&gt;&gt;&gt; line = skrf.data.wr2p2_line  </a:t>
            </a:r>
            <a:r>
              <a:rPr lang="en-GB" dirty="0" smtClean="0">
                <a:solidFill>
                  <a:srgbClr val="3B9F77"/>
                </a:solidFill>
              </a:rPr>
              <a:t># WR2.2 (2-port, 330-500 GHz) line</a:t>
            </a:r>
          </a:p>
          <a:p>
            <a:pPr marL="556200" lvl="2" indent="0">
              <a:buNone/>
            </a:pPr>
            <a:r>
              <a:rPr lang="en-GB" dirty="0" smtClean="0"/>
              <a:t>&gt;&gt;&gt; </a:t>
            </a:r>
            <a:r>
              <a:rPr lang="en-GB" dirty="0" err="1" smtClean="0"/>
              <a:t>delayshort</a:t>
            </a:r>
            <a:r>
              <a:rPr lang="en-GB" dirty="0" smtClean="0"/>
              <a:t> = line ** short</a:t>
            </a:r>
          </a:p>
          <a:p>
            <a:pPr marL="556200" lvl="2" indent="0">
              <a:buNone/>
            </a:pPr>
            <a:endParaRPr lang="en-GB" dirty="0"/>
          </a:p>
          <a:p>
            <a:pPr marL="556200" lvl="2" indent="0">
              <a:buNone/>
            </a:pPr>
            <a:endParaRPr lang="en-GB" dirty="0" smtClean="0"/>
          </a:p>
          <a:p>
            <a:pPr marL="556200" lvl="2" indent="0">
              <a:buNone/>
            </a:pPr>
            <a:endParaRPr lang="en-GB" dirty="0"/>
          </a:p>
          <a:p>
            <a:pPr marL="556200" lvl="2" indent="0">
              <a:buNone/>
            </a:pPr>
            <a:endParaRPr lang="en-GB" dirty="0" smtClean="0"/>
          </a:p>
          <a:p>
            <a:pPr lvl="1"/>
            <a:r>
              <a:rPr lang="en-GB" dirty="0" err="1" smtClean="0"/>
              <a:t>Deembedding</a:t>
            </a:r>
            <a:r>
              <a:rPr lang="en-GB" dirty="0" smtClean="0"/>
              <a:t> of a Network of known S-parameters</a:t>
            </a:r>
          </a:p>
          <a:p>
            <a:pPr marL="556200" lvl="2" indent="0">
              <a:buNone/>
            </a:pPr>
            <a:r>
              <a:rPr lang="en-GB" dirty="0" smtClean="0"/>
              <a:t>&gt;&gt;&gt; short_2 = </a:t>
            </a:r>
            <a:r>
              <a:rPr lang="en-GB" dirty="0" err="1" smtClean="0"/>
              <a:t>line.inv</a:t>
            </a:r>
            <a:r>
              <a:rPr lang="en-GB" dirty="0" smtClean="0"/>
              <a:t> ** </a:t>
            </a:r>
            <a:r>
              <a:rPr lang="en-GB" dirty="0" err="1" smtClean="0"/>
              <a:t>delayshort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3B9F77"/>
                </a:solidFill>
              </a:rPr>
              <a:t># </a:t>
            </a:r>
            <a:r>
              <a:rPr lang="en-GB" dirty="0" err="1" smtClean="0">
                <a:solidFill>
                  <a:srgbClr val="3B9F77"/>
                </a:solidFill>
              </a:rPr>
              <a:t>deembedding</a:t>
            </a:r>
            <a:endParaRPr lang="en-GB" dirty="0">
              <a:solidFill>
                <a:srgbClr val="3B9F77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10</a:t>
            </a:fld>
            <a:endParaRPr lang="en-GB" dirty="0"/>
          </a:p>
        </p:txBody>
      </p:sp>
      <p:pic>
        <p:nvPicPr>
          <p:cNvPr id="8194" name="Picture 2" descr="Figure5_cascading_deembedd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3" b="49442"/>
          <a:stretch/>
        </p:blipFill>
        <p:spPr bwMode="auto">
          <a:xfrm>
            <a:off x="4277371" y="2466109"/>
            <a:ext cx="7471283" cy="16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Figure5_cascading_deembed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48801"/>
          <a:stretch/>
        </p:blipFill>
        <p:spPr bwMode="auto">
          <a:xfrm>
            <a:off x="2813561" y="4696691"/>
            <a:ext cx="8291138" cy="175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7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7" y="2592539"/>
            <a:ext cx="7448550" cy="3762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scikit-rf</a:t>
            </a:r>
            <a:r>
              <a:rPr lang="en-GB" dirty="0" smtClean="0"/>
              <a:t> can be used to build advanced Circuits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N-ports Circuit Creation</a:t>
            </a:r>
          </a:p>
          <a:p>
            <a:pPr lvl="1"/>
            <a:r>
              <a:rPr lang="en-GB" dirty="0" smtClean="0"/>
              <a:t>From the assembly of several Networks</a:t>
            </a:r>
          </a:p>
          <a:p>
            <a:pPr lvl="1"/>
            <a:r>
              <a:rPr lang="en-GB" dirty="0" smtClean="0"/>
              <a:t>Calculation of S-parameters (at ports or internally), V/I at nodes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11</a:t>
            </a:fld>
            <a:endParaRPr lang="en-GB"/>
          </a:p>
        </p:txBody>
      </p:sp>
      <p:pic>
        <p:nvPicPr>
          <p:cNvPr id="7" name="Image 6" descr="Figure4_circuit_general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02" y="864516"/>
            <a:ext cx="3815468" cy="238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44" y="3934859"/>
            <a:ext cx="7323516" cy="17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Example of Advanced Circuit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Combination of Lumped Components and Full-Wave Results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12</a:t>
            </a:fld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2" y="2144309"/>
            <a:ext cx="11416457" cy="36967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57908" y="6020454"/>
            <a:ext cx="1161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Hillairet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J. RF network analysis of the WEST ICRH antenna with the open-source python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-RF package.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AIP Conference Proceedings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2254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070010 (2020).</a:t>
            </a:r>
          </a:p>
          <a:p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 rot="20492055">
            <a:off x="5666141" y="4925760"/>
            <a:ext cx="131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Touchstone </a:t>
            </a:r>
          </a:p>
          <a:p>
            <a:pPr algn="ctr"/>
            <a:r>
              <a:rPr lang="en-GB" dirty="0" smtClean="0"/>
              <a:t>from HFSS</a:t>
            </a:r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 rot="20492055">
            <a:off x="7905165" y="4184066"/>
            <a:ext cx="131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Touchstone </a:t>
            </a:r>
          </a:p>
          <a:p>
            <a:pPr algn="ctr"/>
            <a:r>
              <a:rPr lang="en-GB" dirty="0" smtClean="0"/>
              <a:t>from HFSS</a:t>
            </a:r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 rot="20492055">
            <a:off x="9864630" y="4147511"/>
            <a:ext cx="106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Touchstone </a:t>
            </a:r>
          </a:p>
          <a:p>
            <a:pPr algn="ctr"/>
            <a:r>
              <a:rPr lang="en-GB" sz="1400" dirty="0" smtClean="0"/>
              <a:t>from HFSS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709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Domain Analysis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3345985"/>
            <a:ext cx="4524342" cy="2543175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Time Domain and Gating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57908" y="1360706"/>
            <a:ext cx="11934091" cy="4816257"/>
          </a:xfrm>
        </p:spPr>
        <p:txBody>
          <a:bodyPr>
            <a:normAutofit/>
          </a:bodyPr>
          <a:lstStyle/>
          <a:p>
            <a:r>
              <a:rPr lang="en-GB" dirty="0" smtClean="0"/>
              <a:t>Suppression of parasitic reflections</a:t>
            </a:r>
          </a:p>
          <a:p>
            <a:pPr lvl="1"/>
            <a:r>
              <a:rPr lang="en-GB" dirty="0" smtClean="0"/>
              <a:t>Waveguide alignment can be problematic at very high frequency (&gt;100 GHz)</a:t>
            </a:r>
          </a:p>
          <a:p>
            <a:pPr lvl="2"/>
            <a:r>
              <a:rPr lang="en-GB" dirty="0" smtClean="0"/>
              <a:t>Generate parasitic reflection</a:t>
            </a:r>
          </a:p>
          <a:p>
            <a:pPr lvl="2"/>
            <a:r>
              <a:rPr lang="en-US" dirty="0"/>
              <a:t>S-parameters are measured in the frequency domain, but can be analyzed in time domain</a:t>
            </a:r>
            <a:endParaRPr lang="en-GB" dirty="0" smtClean="0"/>
          </a:p>
          <a:p>
            <a:pPr lvl="2"/>
            <a:r>
              <a:rPr lang="en-GB" dirty="0" smtClean="0"/>
              <a:t>Parasitic phenomenon can be suppressed by filtering the time response (</a:t>
            </a:r>
            <a:r>
              <a:rPr lang="en-GB" i="1" dirty="0" smtClean="0"/>
              <a:t>time-gating</a:t>
            </a:r>
            <a:r>
              <a:rPr lang="en-GB" dirty="0" smtClean="0"/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14</a:t>
            </a:fld>
            <a:endParaRPr lang="en-GB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36" y="3345985"/>
            <a:ext cx="3810000" cy="25431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673660" y="5888501"/>
            <a:ext cx="889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WR-2.2/UG-387 325 – 500 GHz Gain Horn Antennas  and straight waveguide (© MI-WAVE)</a:t>
            </a:r>
            <a:endParaRPr lang="en-GB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593271" y="4616912"/>
            <a:ext cx="1136074" cy="191900"/>
          </a:xfrm>
          <a:prstGeom prst="straightConnector1">
            <a:avLst/>
          </a:prstGeom>
          <a:ln>
            <a:solidFill>
              <a:srgbClr val="204A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82742" y="4617572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0.022” x 0.011”</a:t>
            </a:r>
          </a:p>
          <a:p>
            <a:pPr algn="ctr"/>
            <a:r>
              <a:rPr lang="en-GB" sz="1400" dirty="0" smtClean="0"/>
              <a:t>(0.56 x 0.28 mm)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57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Time Domain and Gating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57908" y="1360706"/>
            <a:ext cx="11934091" cy="4816257"/>
          </a:xfrm>
        </p:spPr>
        <p:txBody>
          <a:bodyPr>
            <a:normAutofit/>
          </a:bodyPr>
          <a:lstStyle/>
          <a:p>
            <a:r>
              <a:rPr lang="en-GB" dirty="0" smtClean="0"/>
              <a:t>Suppression of parasitic reflections</a:t>
            </a:r>
          </a:p>
          <a:p>
            <a:pPr lvl="1"/>
            <a:r>
              <a:rPr lang="en-GB" dirty="0" smtClean="0"/>
              <a:t>Example: isolation of a particular response in a signal affected by multi-reflections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probe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skrf.Network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('probe.s2p')</a:t>
            </a:r>
            <a:r>
              <a:rPr lang="en-GB" dirty="0" smtClean="0">
                <a:solidFill>
                  <a:srgbClr val="77CC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CPW probe @ 500-750 GHz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s11 = probe.s11</a:t>
            </a:r>
            <a:endParaRPr lang="en-GB" dirty="0" smtClean="0">
              <a:solidFill>
                <a:srgbClr val="77CCA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s11_gated = s11.time_gate(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span=.2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)# gate 1st largest </a:t>
            </a:r>
            <a:r>
              <a:rPr lang="en-GB" dirty="0" err="1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reflec</a:t>
            </a:r>
            <a:endParaRPr lang="en-GB" dirty="0" smtClean="0">
              <a:solidFill>
                <a:srgbClr val="3B9F7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15</a:t>
            </a:fld>
            <a:endParaRPr lang="en-GB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97" y="3540330"/>
            <a:ext cx="8239080" cy="30896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750629" y="3904343"/>
            <a:ext cx="535991" cy="21190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7" y="3540329"/>
            <a:ext cx="8239080" cy="30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Measurement Sets and Statistics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9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NetworkSet</a:t>
            </a:r>
            <a:r>
              <a:rPr lang="en-GB" dirty="0" smtClean="0"/>
              <a:t>: A Set of Measurements/Networks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57909" y="1360706"/>
            <a:ext cx="11698564" cy="4816257"/>
          </a:xfrm>
        </p:spPr>
        <p:txBody>
          <a:bodyPr>
            <a:normAutofit/>
          </a:bodyPr>
          <a:lstStyle/>
          <a:p>
            <a:r>
              <a:rPr lang="en-GB" dirty="0" err="1" smtClean="0"/>
              <a:t>scikit-rf</a:t>
            </a:r>
            <a:r>
              <a:rPr lang="en-GB" dirty="0" smtClean="0"/>
              <a:t> eases series of measurements analysis with 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NetworkSet</a:t>
            </a:r>
            <a:r>
              <a:rPr lang="en-GB" dirty="0" smtClean="0"/>
              <a:t> class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Reading multiple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sNp</a:t>
            </a:r>
            <a:r>
              <a:rPr lang="en-GB" dirty="0" smtClean="0"/>
              <a:t> files at once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Deduce </a:t>
            </a:r>
            <a:r>
              <a:rPr lang="en-GB" dirty="0" smtClean="0"/>
              <a:t>statistical </a:t>
            </a:r>
            <a:r>
              <a:rPr lang="en-GB" dirty="0" smtClean="0"/>
              <a:t>properties (mean, standard-deviation, covariance, etc</a:t>
            </a:r>
            <a:r>
              <a:rPr lang="en-GB" dirty="0" smtClean="0"/>
              <a:t>.)</a:t>
            </a:r>
            <a:endParaRPr lang="en-GB" dirty="0" smtClean="0"/>
          </a:p>
          <a:p>
            <a:pPr lvl="3"/>
            <a:endParaRPr lang="en-GB" dirty="0" smtClean="0"/>
          </a:p>
          <a:p>
            <a:pPr marL="198000" lvl="2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skrf.data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ro_1, ro_2, ro_3</a:t>
            </a:r>
            <a:r>
              <a:rPr lang="en-GB" sz="1800" dirty="0" smtClean="0">
                <a:solidFill>
                  <a:srgbClr val="77CC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 of 3 consecutives measurements</a:t>
            </a:r>
          </a:p>
          <a:p>
            <a:pPr marL="198000" lvl="2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ntwk_list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skrf.NetworkSet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([ro_1, ro_2, ro_3])</a:t>
            </a:r>
            <a:endParaRPr lang="en-GB" sz="1800" dirty="0" smtClean="0">
              <a:solidFill>
                <a:srgbClr val="77CCA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ntwk_list.plot_uncertainty_bounds_s_db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sz="1800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800" dirty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3-sigma uncertainty</a:t>
            </a:r>
            <a:endParaRPr lang="en-GB" sz="1800" dirty="0" smtClean="0">
              <a:solidFill>
                <a:srgbClr val="3B9F7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17</a:t>
            </a:fld>
            <a:endParaRPr lang="en-GB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4626" t="9478" r="7717"/>
          <a:stretch/>
        </p:blipFill>
        <p:spPr>
          <a:xfrm>
            <a:off x="1" y="3973276"/>
            <a:ext cx="9337964" cy="28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753969" y="4622041"/>
            <a:ext cx="2244437" cy="15141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ZoneTexte 57"/>
          <p:cNvSpPr txBox="1"/>
          <p:nvPr/>
        </p:nvSpPr>
        <p:spPr>
          <a:xfrm>
            <a:off x="4180938" y="4580106"/>
            <a:ext cx="12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NetworkSet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10836" y="4516582"/>
            <a:ext cx="2244437" cy="23414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NetworkSet</a:t>
            </a:r>
            <a:r>
              <a:rPr lang="en-GB" dirty="0" smtClean="0"/>
              <a:t>: Named Parameters and Interpolation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909" y="1259107"/>
            <a:ext cx="11095892" cy="3183537"/>
          </a:xfrm>
        </p:spPr>
        <p:txBody>
          <a:bodyPr>
            <a:normAutofit/>
          </a:bodyPr>
          <a:lstStyle/>
          <a:p>
            <a:r>
              <a:rPr lang="en-GB" dirty="0" err="1" smtClean="0"/>
              <a:t>scikit-rf</a:t>
            </a:r>
            <a:r>
              <a:rPr lang="en-GB" dirty="0" smtClean="0"/>
              <a:t> can read data set files such as CITI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cti</a:t>
            </a:r>
            <a:r>
              <a:rPr lang="en-GB" dirty="0" smtClean="0"/>
              <a:t>) or GMDIF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mdif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Content of these files is converted into a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NetworkSet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smtClean="0"/>
              <a:t>Includes all the defined named parameters (ex: V=0, 5, 10; A=1)</a:t>
            </a:r>
          </a:p>
          <a:p>
            <a:pPr lvl="1"/>
            <a:r>
              <a:rPr lang="en-GB" dirty="0" smtClean="0"/>
              <a:t>Get data subset from named parameters</a:t>
            </a:r>
          </a:p>
          <a:p>
            <a:pPr lvl="2"/>
            <a:r>
              <a:rPr lang="en-GB" dirty="0" smtClean="0"/>
              <a:t>Ex: all measurements made for V = [0 to 10] and A = 1</a:t>
            </a:r>
          </a:p>
          <a:p>
            <a:r>
              <a:rPr lang="en-GB" dirty="0" smtClean="0"/>
              <a:t>Interpolation of data set</a:t>
            </a:r>
          </a:p>
          <a:p>
            <a:pPr lvl="1"/>
            <a:r>
              <a:rPr lang="en-GB" dirty="0" smtClean="0"/>
              <a:t>Interpolation of network parameters for a data set </a:t>
            </a:r>
          </a:p>
          <a:p>
            <a:pPr lvl="2"/>
            <a:r>
              <a:rPr lang="en-GB" dirty="0" smtClean="0"/>
              <a:t>Ex: Interpolation of S-parameters for intermediate values of V</a:t>
            </a:r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18</a:t>
            </a:fld>
            <a:endParaRPr lang="en-GB" dirty="0"/>
          </a:p>
        </p:txBody>
      </p:sp>
      <p:grpSp>
        <p:nvGrpSpPr>
          <p:cNvPr id="12" name="Groupe 11"/>
          <p:cNvGrpSpPr/>
          <p:nvPr/>
        </p:nvGrpSpPr>
        <p:grpSpPr>
          <a:xfrm>
            <a:off x="110836" y="4779824"/>
            <a:ext cx="1717963" cy="623454"/>
            <a:chOff x="374073" y="4959928"/>
            <a:chExt cx="1717963" cy="623454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V=0,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13325" y="5058396"/>
            <a:ext cx="1717963" cy="623454"/>
            <a:chOff x="374073" y="4959928"/>
            <a:chExt cx="1717963" cy="623454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V=5,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26471" y="5370122"/>
            <a:ext cx="1717963" cy="623454"/>
            <a:chOff x="374073" y="4959928"/>
            <a:chExt cx="1717963" cy="623454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V=10,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27889" y="5813520"/>
            <a:ext cx="1717963" cy="623454"/>
            <a:chOff x="374073" y="4959928"/>
            <a:chExt cx="1717963" cy="623454"/>
          </a:xfrm>
        </p:grpSpPr>
        <p:cxnSp>
          <p:nvCxnSpPr>
            <p:cNvPr id="23" name="Connecteur droit 22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V=2, A=2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7217416" y="5785758"/>
            <a:ext cx="1717963" cy="623454"/>
            <a:chOff x="374073" y="4959928"/>
            <a:chExt cx="1717963" cy="623454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V=2.6, A=2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803338" y="4862954"/>
            <a:ext cx="1717963" cy="623454"/>
            <a:chOff x="374073" y="4959928"/>
            <a:chExt cx="1717963" cy="623454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V=0,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005827" y="5141526"/>
            <a:ext cx="1717963" cy="623454"/>
            <a:chOff x="374073" y="4959928"/>
            <a:chExt cx="1717963" cy="623454"/>
          </a:xfrm>
        </p:grpSpPr>
        <p:cxnSp>
          <p:nvCxnSpPr>
            <p:cNvPr id="37" name="Connecteur droit 36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V=5,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4218973" y="5453252"/>
            <a:ext cx="1717963" cy="623454"/>
            <a:chOff x="374073" y="4959928"/>
            <a:chExt cx="1717963" cy="623454"/>
          </a:xfrm>
        </p:grpSpPr>
        <p:cxnSp>
          <p:nvCxnSpPr>
            <p:cNvPr id="41" name="Connecteur droit 40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V=10,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Connecteur droit avec flèche 44"/>
          <p:cNvCxnSpPr/>
          <p:nvPr/>
        </p:nvCxnSpPr>
        <p:spPr>
          <a:xfrm>
            <a:off x="2535646" y="6284578"/>
            <a:ext cx="4502463" cy="0"/>
          </a:xfrm>
          <a:prstGeom prst="straightConnector1">
            <a:avLst/>
          </a:prstGeom>
          <a:ln w="38100">
            <a:solidFill>
              <a:srgbClr val="3999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2576945" y="5250873"/>
            <a:ext cx="1016261" cy="0"/>
          </a:xfrm>
          <a:prstGeom prst="straightConnector1">
            <a:avLst/>
          </a:prstGeom>
          <a:ln w="38100">
            <a:solidFill>
              <a:srgbClr val="204A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37805" y="4474647"/>
            <a:ext cx="12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NetworkSet</a:t>
            </a:r>
            <a:endParaRPr lang="en-GB" dirty="0"/>
          </a:p>
        </p:txBody>
      </p:sp>
      <p:grpSp>
        <p:nvGrpSpPr>
          <p:cNvPr id="53" name="Groupe 52"/>
          <p:cNvGrpSpPr/>
          <p:nvPr/>
        </p:nvGrpSpPr>
        <p:grpSpPr>
          <a:xfrm>
            <a:off x="280289" y="6104470"/>
            <a:ext cx="1717963" cy="623454"/>
            <a:chOff x="374073" y="4959928"/>
            <a:chExt cx="1717963" cy="623454"/>
          </a:xfrm>
        </p:grpSpPr>
        <p:cxnSp>
          <p:nvCxnSpPr>
            <p:cNvPr id="54" name="Connecteur droit 53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V=4, A=2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2801257" y="48398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204A87"/>
                </a:solidFill>
              </a:rPr>
              <a:t>sel</a:t>
            </a:r>
            <a:endParaRPr lang="en-GB" dirty="0">
              <a:solidFill>
                <a:srgbClr val="204A87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722135" y="5886388"/>
            <a:ext cx="74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99972"/>
                </a:solidFill>
              </a:rPr>
              <a:t>interp</a:t>
            </a:r>
            <a:endParaRPr lang="en-GB" dirty="0">
              <a:solidFill>
                <a:srgbClr val="3999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3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27" grpId="0" animBg="1"/>
      <p:bldP spid="48" grpId="0"/>
      <p:bldP spid="8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Calibration, </a:t>
            </a:r>
            <a:r>
              <a:rPr lang="en-GB" dirty="0" err="1" smtClean="0"/>
              <a:t>Deembedding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605" y="1560109"/>
            <a:ext cx="4457395" cy="363753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RF Engineering Typical Problems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Reading VNA Touchstone Files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sNp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2-ports, 4-ports or 8-ports: different formatting!</a:t>
            </a:r>
          </a:p>
          <a:p>
            <a:pPr lvl="1"/>
            <a:endParaRPr lang="en-GB" dirty="0"/>
          </a:p>
          <a:p>
            <a:r>
              <a:rPr lang="en-GB" dirty="0" smtClean="0"/>
              <a:t>Extract and Plot Network Parameters</a:t>
            </a:r>
          </a:p>
          <a:p>
            <a:pPr lvl="1"/>
            <a:r>
              <a:rPr lang="en-GB" dirty="0" smtClean="0"/>
              <a:t>What is the formula to convert S to Z?</a:t>
            </a:r>
          </a:p>
          <a:p>
            <a:endParaRPr lang="en-GB" dirty="0"/>
          </a:p>
          <a:p>
            <a:r>
              <a:rPr lang="en-GB" dirty="0" smtClean="0"/>
              <a:t>Compare, Combine Networks</a:t>
            </a:r>
          </a:p>
          <a:p>
            <a:pPr lvl="1"/>
            <a:r>
              <a:rPr lang="en-GB" dirty="0" smtClean="0"/>
              <a:t>Incertitude of a Series of Measurements?</a:t>
            </a:r>
          </a:p>
          <a:p>
            <a:pPr lvl="1"/>
            <a:r>
              <a:rPr lang="en-GB" dirty="0" smtClean="0"/>
              <a:t>Cascading or </a:t>
            </a:r>
            <a:r>
              <a:rPr lang="en-GB" dirty="0" err="1" smtClean="0"/>
              <a:t>Deembedding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Calibration</a:t>
            </a:r>
          </a:p>
          <a:p>
            <a:pPr lvl="1"/>
            <a:r>
              <a:rPr lang="en-GB" dirty="0" smtClean="0"/>
              <a:t>Problem with Calibration = Unusable Measurements! </a:t>
            </a:r>
          </a:p>
          <a:p>
            <a:pPr lvl="1"/>
            <a:r>
              <a:rPr lang="en-GB" dirty="0" smtClean="0"/>
              <a:t>Tiered Calibration (Ex: 2-port measured with a 1-port setup)</a:t>
            </a:r>
          </a:p>
          <a:p>
            <a:pPr lvl="1"/>
            <a:endParaRPr lang="en-GB" dirty="0"/>
          </a:p>
          <a:p>
            <a:r>
              <a:rPr lang="en-GB" dirty="0" smtClean="0"/>
              <a:t>I don’t have the license for the XXX software/toolbox!</a:t>
            </a:r>
          </a:p>
          <a:p>
            <a:pPr lvl="1"/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</a:t>
            </a:fld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11069500" y="2903258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©INGRAM PUBLISHING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609221" y="5515386"/>
            <a:ext cx="871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204A87"/>
                </a:solidFill>
              </a:rPr>
              <a:t>Etc…</a:t>
            </a:r>
            <a:endParaRPr lang="en-GB" sz="2800" dirty="0">
              <a:solidFill>
                <a:srgbClr val="204A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9006" r="8556"/>
          <a:stretch/>
        </p:blipFill>
        <p:spPr>
          <a:xfrm>
            <a:off x="7170821" y="3163946"/>
            <a:ext cx="4713435" cy="3517662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Off-Line Calibration in </a:t>
            </a:r>
            <a:r>
              <a:rPr lang="en-GB" dirty="0" err="1" smtClean="0"/>
              <a:t>scikit-rf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« Off-line » calibration: flexibility and raw data preservation</a:t>
            </a:r>
          </a:p>
          <a:p>
            <a:pPr lvl="1"/>
            <a:r>
              <a:rPr lang="en-GB" dirty="0" smtClean="0"/>
              <a:t>Several calibration algorithms are available</a:t>
            </a:r>
          </a:p>
          <a:p>
            <a:pPr lvl="2"/>
            <a:r>
              <a:rPr lang="en-GB" dirty="0" smtClean="0"/>
              <a:t>1-port (SOL, SDDL, PHN, etc.) </a:t>
            </a:r>
          </a:p>
          <a:p>
            <a:pPr lvl="2"/>
            <a:r>
              <a:rPr lang="en-GB" dirty="0" smtClean="0"/>
              <a:t>2-port (SOLT, (multiline) TRL, Unknown-Thru, LRM, LRRM, 8, 12 </a:t>
            </a:r>
            <a:r>
              <a:rPr lang="en-GB" dirty="0" err="1" smtClean="0"/>
              <a:t>ou</a:t>
            </a:r>
            <a:r>
              <a:rPr lang="en-GB" dirty="0" smtClean="0"/>
              <a:t> 16-terms generic models, etc.)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Example: 2-port TRL calibration: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measured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[T,R,L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TRL(measured)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dut_corrected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trl.apply_cal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dut_raw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7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Deembedding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909" y="1360706"/>
            <a:ext cx="11802810" cy="4816257"/>
          </a:xfrm>
        </p:spPr>
        <p:txBody>
          <a:bodyPr/>
          <a:lstStyle/>
          <a:p>
            <a:r>
              <a:rPr lang="en-US" dirty="0" err="1" smtClean="0"/>
              <a:t>Deembedding</a:t>
            </a:r>
            <a:r>
              <a:rPr lang="en-US" dirty="0" smtClean="0"/>
              <a:t>: removing the </a:t>
            </a:r>
            <a:r>
              <a:rPr lang="en-US" dirty="0"/>
              <a:t>effects </a:t>
            </a:r>
            <a:r>
              <a:rPr lang="en-US" dirty="0" smtClean="0"/>
              <a:t>a </a:t>
            </a:r>
            <a:r>
              <a:rPr lang="en-US" dirty="0"/>
              <a:t>test fixture can have on </a:t>
            </a:r>
            <a:r>
              <a:rPr lang="en-US" dirty="0" smtClean="0"/>
              <a:t>a DUT</a:t>
            </a:r>
          </a:p>
          <a:p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21</a:t>
            </a:fld>
            <a:endParaRPr lang="en-GB"/>
          </a:p>
        </p:txBody>
      </p:sp>
      <p:pic>
        <p:nvPicPr>
          <p:cNvPr id="7" name="Imag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8"/>
          <a:stretch/>
        </p:blipFill>
        <p:spPr>
          <a:xfrm>
            <a:off x="1282966" y="1831573"/>
            <a:ext cx="4048601" cy="2948974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4"/>
          <a:stretch/>
        </p:blipFill>
        <p:spPr>
          <a:xfrm>
            <a:off x="6500259" y="1831573"/>
            <a:ext cx="4112051" cy="32698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61677" y="2779877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raw_dut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Deembedding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909" y="1360706"/>
            <a:ext cx="11802810" cy="4816257"/>
          </a:xfrm>
        </p:spPr>
        <p:txBody>
          <a:bodyPr/>
          <a:lstStyle/>
          <a:p>
            <a:r>
              <a:rPr lang="en-US" dirty="0" err="1" smtClean="0"/>
              <a:t>Deembedding</a:t>
            </a:r>
            <a:r>
              <a:rPr lang="en-US" dirty="0" smtClean="0"/>
              <a:t>: removing the </a:t>
            </a:r>
            <a:r>
              <a:rPr lang="en-US" dirty="0"/>
              <a:t>effects </a:t>
            </a:r>
            <a:r>
              <a:rPr lang="en-US" dirty="0" smtClean="0"/>
              <a:t>a </a:t>
            </a:r>
            <a:r>
              <a:rPr lang="en-US" dirty="0"/>
              <a:t>test fixture can have on </a:t>
            </a:r>
            <a:r>
              <a:rPr lang="en-US" dirty="0" smtClean="0"/>
              <a:t>a DUT</a:t>
            </a:r>
          </a:p>
          <a:p>
            <a:pPr lvl="1"/>
            <a:r>
              <a:rPr lang="en-US" dirty="0" err="1" smtClean="0"/>
              <a:t>OpenShort</a:t>
            </a:r>
            <a:r>
              <a:rPr lang="en-US" dirty="0" smtClean="0"/>
              <a:t> </a:t>
            </a:r>
            <a:r>
              <a:rPr lang="en-US" dirty="0" err="1" smtClean="0"/>
              <a:t>Deembedding</a:t>
            </a:r>
            <a:r>
              <a:rPr lang="en-US" dirty="0" smtClean="0"/>
              <a:t>: remove the DUT and measure the fixture with 2 dummy setups: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980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OpenShort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open_nw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dummy_short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short_nw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980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dm.deembed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raw_dut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22</a:t>
            </a:fld>
            <a:endParaRPr lang="en-GB"/>
          </a:p>
        </p:txBody>
      </p:sp>
      <p:pic>
        <p:nvPicPr>
          <p:cNvPr id="8" name="Imag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0" t="20119" r="16563" b="50007"/>
          <a:stretch/>
        </p:blipFill>
        <p:spPr>
          <a:xfrm>
            <a:off x="2550080" y="5070057"/>
            <a:ext cx="657726" cy="737938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996871" y="2197989"/>
            <a:ext cx="3106418" cy="1806722"/>
            <a:chOff x="1323020" y="3110835"/>
            <a:chExt cx="4112051" cy="2391608"/>
          </a:xfrm>
        </p:grpSpPr>
        <p:pic>
          <p:nvPicPr>
            <p:cNvPr id="10" name="Image 9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24" b="26858"/>
            <a:stretch/>
          </p:blipFill>
          <p:spPr>
            <a:xfrm>
              <a:off x="1323020" y="3110835"/>
              <a:ext cx="4112051" cy="239160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164885" y="3768835"/>
              <a:ext cx="861683" cy="1733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680465" y="2196928"/>
            <a:ext cx="3106418" cy="2138741"/>
            <a:chOff x="4103288" y="3280737"/>
            <a:chExt cx="4112051" cy="2831110"/>
          </a:xfrm>
        </p:grpSpPr>
        <p:grpSp>
          <p:nvGrpSpPr>
            <p:cNvPr id="13" name="Groupe 12"/>
            <p:cNvGrpSpPr/>
            <p:nvPr/>
          </p:nvGrpSpPr>
          <p:grpSpPr>
            <a:xfrm>
              <a:off x="4103288" y="3280737"/>
              <a:ext cx="4112051" cy="2391608"/>
              <a:chOff x="1323020" y="3110835"/>
              <a:chExt cx="4112051" cy="2391608"/>
            </a:xfrm>
          </p:grpSpPr>
          <p:pic>
            <p:nvPicPr>
              <p:cNvPr id="14" name="Image 13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24" b="26858"/>
              <a:stretch/>
            </p:blipFill>
            <p:spPr>
              <a:xfrm>
                <a:off x="1323020" y="3110835"/>
                <a:ext cx="4112051" cy="2391607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164885" y="3768835"/>
                <a:ext cx="861683" cy="1733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8" name="Image 1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28" t="48315" r="12625"/>
            <a:stretch/>
          </p:blipFill>
          <p:spPr>
            <a:xfrm>
              <a:off x="5613994" y="4421852"/>
              <a:ext cx="1524000" cy="1689995"/>
            </a:xfrm>
            <a:prstGeom prst="rect">
              <a:avLst/>
            </a:prstGeom>
          </p:spPr>
        </p:pic>
        <p:cxnSp>
          <p:nvCxnSpPr>
            <p:cNvPr id="20" name="Connecteur droit 19"/>
            <p:cNvCxnSpPr/>
            <p:nvPr/>
          </p:nvCxnSpPr>
          <p:spPr>
            <a:xfrm>
              <a:off x="5945153" y="4405810"/>
              <a:ext cx="8616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ZoneTexte 21"/>
          <p:cNvSpPr txBox="1"/>
          <p:nvPr/>
        </p:nvSpPr>
        <p:spPr>
          <a:xfrm>
            <a:off x="7675139" y="26114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short_nw</a:t>
            </a:r>
            <a:endParaRPr lang="en-GB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57908" y="261145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open_nw</a:t>
            </a:r>
            <a:endParaRPr lang="en-GB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1560676" y="5243083"/>
            <a:ext cx="827618" cy="391886"/>
          </a:xfrm>
          <a:prstGeom prst="rightArrow">
            <a:avLst/>
          </a:prstGeom>
          <a:solidFill>
            <a:srgbClr val="204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Deembedding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909" y="1360706"/>
            <a:ext cx="11802810" cy="4816257"/>
          </a:xfrm>
        </p:spPr>
        <p:txBody>
          <a:bodyPr/>
          <a:lstStyle/>
          <a:p>
            <a:r>
              <a:rPr lang="en-US" dirty="0" err="1" smtClean="0"/>
              <a:t>Deembedding</a:t>
            </a:r>
            <a:r>
              <a:rPr lang="en-US" dirty="0" smtClean="0"/>
              <a:t>: removing the </a:t>
            </a:r>
            <a:r>
              <a:rPr lang="en-US" dirty="0"/>
              <a:t>effects </a:t>
            </a:r>
            <a:r>
              <a:rPr lang="en-US" dirty="0" smtClean="0"/>
              <a:t>a </a:t>
            </a:r>
            <a:r>
              <a:rPr lang="en-US" dirty="0"/>
              <a:t>test fixture can have on </a:t>
            </a:r>
            <a:r>
              <a:rPr lang="en-US" dirty="0" smtClean="0"/>
              <a:t>a DUT</a:t>
            </a:r>
          </a:p>
          <a:p>
            <a:pPr lvl="1"/>
            <a:r>
              <a:rPr lang="en-US" dirty="0"/>
              <a:t>At </a:t>
            </a:r>
            <a:r>
              <a:rPr lang="en-US" dirty="0" smtClean="0"/>
              <a:t>frequencies &gt;10 </a:t>
            </a:r>
            <a:r>
              <a:rPr lang="en-US" dirty="0"/>
              <a:t>GHz, </a:t>
            </a:r>
            <a:r>
              <a:rPr lang="en-US" dirty="0" smtClean="0"/>
              <a:t>fringe </a:t>
            </a:r>
            <a:r>
              <a:rPr lang="en-US" dirty="0"/>
              <a:t>capacitance </a:t>
            </a:r>
            <a:r>
              <a:rPr lang="en-US" dirty="0" smtClean="0"/>
              <a:t>and </a:t>
            </a:r>
            <a:r>
              <a:rPr lang="en-US" dirty="0"/>
              <a:t>the parasitic inductance </a:t>
            </a:r>
            <a:r>
              <a:rPr lang="en-US" dirty="0" smtClean="0"/>
              <a:t>cause errors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methods using a through (thru) dummy </a:t>
            </a:r>
            <a:r>
              <a:rPr lang="en-US" dirty="0" smtClean="0"/>
              <a:t>are implemented in </a:t>
            </a:r>
            <a:r>
              <a:rPr lang="en-US" dirty="0" err="1" smtClean="0"/>
              <a:t>scikit-rf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Split-Pi, Split-Tee, Admittance-Cancel (</a:t>
            </a:r>
            <a:r>
              <a:rPr lang="fr-FR" dirty="0" err="1" smtClean="0"/>
              <a:t>Mangan’s</a:t>
            </a:r>
            <a:r>
              <a:rPr lang="fr-FR" dirty="0" smtClean="0"/>
              <a:t> </a:t>
            </a:r>
            <a:r>
              <a:rPr lang="fr-FR" dirty="0" err="1"/>
              <a:t>method</a:t>
            </a:r>
            <a:r>
              <a:rPr lang="fr-FR" dirty="0"/>
              <a:t>)</a:t>
            </a:r>
            <a:r>
              <a:rPr lang="en-US" dirty="0" smtClean="0"/>
              <a:t>, Impedance-Cancel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23</a:t>
            </a:fld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/>
          <a:stretch/>
        </p:blipFill>
        <p:spPr>
          <a:xfrm>
            <a:off x="0" y="3207143"/>
            <a:ext cx="7330289" cy="314920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537" y="4781746"/>
            <a:ext cx="4617182" cy="136477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537" y="3148868"/>
            <a:ext cx="4634041" cy="142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1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scikit-rf</a:t>
            </a:r>
            <a:r>
              <a:rPr lang="en-GB" sz="3600" dirty="0"/>
              <a:t>: an open-source package for RF engineering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57908" y="1202445"/>
            <a:ext cx="11934092" cy="5360768"/>
          </a:xfrm>
        </p:spPr>
        <p:txBody>
          <a:bodyPr>
            <a:normAutofit/>
          </a:bodyPr>
          <a:lstStyle/>
          <a:p>
            <a:r>
              <a:rPr lang="en-GB" dirty="0" smtClean="0"/>
              <a:t>A modern, object-oriented Python package for network analysis and calibration</a:t>
            </a:r>
          </a:p>
          <a:p>
            <a:pPr lvl="1"/>
            <a:r>
              <a:rPr lang="en-GB" dirty="0" smtClean="0"/>
              <a:t>Designed to make RF/microwave engineering both robust and approachable (and free!)</a:t>
            </a:r>
          </a:p>
          <a:p>
            <a:pPr lvl="1"/>
            <a:r>
              <a:rPr lang="en-GB" dirty="0" smtClean="0"/>
              <a:t>Eases reading/writing RF data files (Touchstone, CITI, GMDIF, …)</a:t>
            </a:r>
          </a:p>
          <a:p>
            <a:pPr lvl="1"/>
            <a:r>
              <a:rPr lang="en-GB" dirty="0" smtClean="0"/>
              <a:t>Eases graphical representations</a:t>
            </a:r>
          </a:p>
          <a:p>
            <a:pPr lvl="2"/>
            <a:r>
              <a:rPr lang="en-GB" dirty="0" smtClean="0"/>
              <a:t>dB, amplitude, phase, Smith chart, incertitude, etc.</a:t>
            </a:r>
          </a:p>
          <a:p>
            <a:pPr lvl="1"/>
            <a:r>
              <a:rPr lang="en-GB" dirty="0" smtClean="0"/>
              <a:t>S-parameters Transformations</a:t>
            </a:r>
          </a:p>
          <a:p>
            <a:pPr lvl="2"/>
            <a:r>
              <a:rPr lang="en-GB" dirty="0" smtClean="0"/>
              <a:t>Conversions (Z, Y, ABCD, etc.),</a:t>
            </a:r>
          </a:p>
          <a:p>
            <a:pPr lvl="2"/>
            <a:r>
              <a:rPr lang="en-GB" dirty="0" smtClean="0"/>
              <a:t>Frequency subset, concatenations, sub-network, </a:t>
            </a:r>
          </a:p>
          <a:p>
            <a:pPr lvl="2"/>
            <a:r>
              <a:rPr lang="en-GB" dirty="0" smtClean="0"/>
              <a:t>Interpolations between frequency points or sets of data</a:t>
            </a:r>
          </a:p>
          <a:p>
            <a:pPr lvl="2"/>
            <a:r>
              <a:rPr lang="en-GB" dirty="0" smtClean="0"/>
              <a:t>Time Domain, Gating</a:t>
            </a:r>
          </a:p>
          <a:p>
            <a:pPr lvl="1"/>
            <a:r>
              <a:rPr lang="en-GB" dirty="0" smtClean="0"/>
              <a:t>Off-Line Calibration and </a:t>
            </a:r>
            <a:r>
              <a:rPr lang="en-GB" dirty="0" err="1" smtClean="0"/>
              <a:t>deembedding</a:t>
            </a:r>
            <a:endParaRPr lang="en-GB" dirty="0" smtClean="0"/>
          </a:p>
          <a:p>
            <a:pPr lvl="2"/>
            <a:r>
              <a:rPr lang="en-GB" dirty="0" smtClean="0"/>
              <a:t>1-port or 2-port (SOL(T), SDDL, TRL, LR(R)M, etc.)</a:t>
            </a:r>
          </a:p>
          <a:p>
            <a:pPr lvl="2"/>
            <a:r>
              <a:rPr lang="en-GB" dirty="0" smtClean="0"/>
              <a:t>Advanced </a:t>
            </a:r>
            <a:r>
              <a:rPr lang="en-GB" dirty="0" err="1" smtClean="0"/>
              <a:t>Deembedding</a:t>
            </a:r>
            <a:r>
              <a:rPr lang="en-GB" dirty="0" smtClean="0"/>
              <a:t> methods</a:t>
            </a:r>
          </a:p>
          <a:p>
            <a:pPr lvl="1"/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25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7889285" y="2882133"/>
            <a:ext cx="4171434" cy="177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204A87"/>
                </a:solidFill>
              </a:rPr>
              <a:t>But Also!</a:t>
            </a:r>
          </a:p>
          <a:p>
            <a:pPr marL="784800" lvl="2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prstClr val="black"/>
                </a:solidFill>
              </a:rPr>
              <a:t>SPICE circuit modelling (</a:t>
            </a:r>
            <a:r>
              <a:rPr lang="en-GB" sz="1600" i="1" dirty="0" smtClean="0">
                <a:solidFill>
                  <a:prstClr val="black"/>
                </a:solidFill>
              </a:rPr>
              <a:t>vector fitting</a:t>
            </a:r>
            <a:r>
              <a:rPr lang="en-GB" sz="1600" dirty="0" smtClean="0">
                <a:solidFill>
                  <a:prstClr val="black"/>
                </a:solidFill>
              </a:rPr>
              <a:t>)</a:t>
            </a:r>
          </a:p>
          <a:p>
            <a:pPr marL="784800" lvl="2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prstClr val="black"/>
                </a:solidFill>
              </a:rPr>
              <a:t>Direct communication with VNAs</a:t>
            </a:r>
          </a:p>
          <a:p>
            <a:pPr marL="784800" lvl="2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prstClr val="black"/>
                </a:solidFill>
              </a:rPr>
              <a:t>Mixed-mode conversions</a:t>
            </a:r>
          </a:p>
          <a:p>
            <a:pPr marL="784800" lvl="2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prstClr val="black"/>
                </a:solidFill>
              </a:rPr>
              <a:t>Transmission Line modelling</a:t>
            </a:r>
          </a:p>
          <a:p>
            <a:pPr marL="784800" lvl="2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prstClr val="black"/>
                </a:solidFill>
              </a:rPr>
              <a:t>Etc…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89285" y="5190582"/>
            <a:ext cx="417143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00" lvl="1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</a:pPr>
            <a:r>
              <a:rPr lang="en-GB" b="1" dirty="0" smtClean="0">
                <a:solidFill>
                  <a:srgbClr val="204A87"/>
                </a:solidFill>
              </a:rPr>
              <a:t>Acknowledgments</a:t>
            </a:r>
          </a:p>
          <a:p>
            <a:pPr marL="131400" lvl="1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</a:pPr>
            <a:r>
              <a:rPr lang="en-GB" dirty="0" smtClean="0">
                <a:solidFill>
                  <a:srgbClr val="204A87"/>
                </a:solidFill>
              </a:rPr>
              <a:t>The project would not exist without the </a:t>
            </a:r>
            <a:r>
              <a:rPr lang="en-GB" dirty="0" smtClean="0">
                <a:solidFill>
                  <a:srgbClr val="204A87"/>
                </a:solidFill>
                <a:hlinkClick r:id="rId2"/>
              </a:rPr>
              <a:t>several benevolent contributors!</a:t>
            </a:r>
            <a:endParaRPr lang="en-GB" dirty="0" smtClean="0">
              <a:solidFill>
                <a:srgbClr val="204A87"/>
              </a:solidFill>
            </a:endParaRPr>
          </a:p>
          <a:p>
            <a:pPr marL="131400" lvl="1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</a:pPr>
            <a:endParaRPr lang="en-GB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1164" y="1360706"/>
            <a:ext cx="8094055" cy="54972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7908" y="1360706"/>
            <a:ext cx="9286142" cy="48162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Questions or comments? </a:t>
            </a:r>
            <a:endParaRPr lang="en-GB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257909" y="1360706"/>
            <a:ext cx="10033095" cy="5019945"/>
          </a:xfrm>
        </p:spPr>
        <p:txBody>
          <a:bodyPr>
            <a:normAutofit/>
          </a:bodyPr>
          <a:lstStyle/>
          <a:p>
            <a:r>
              <a:rPr lang="en-US" dirty="0" smtClean="0"/>
              <a:t>Website and Documentation</a:t>
            </a:r>
          </a:p>
          <a:p>
            <a:pPr lvl="1"/>
            <a:r>
              <a:rPr lang="en-US" dirty="0">
                <a:hlinkClick r:id="rId3"/>
              </a:rPr>
              <a:t>http://scikit-rf.org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Ask the Community</a:t>
            </a:r>
          </a:p>
          <a:p>
            <a:pPr lvl="1"/>
            <a:r>
              <a:rPr lang="en-US" dirty="0" smtClean="0"/>
              <a:t>Email: </a:t>
            </a:r>
            <a:r>
              <a:rPr lang="en-US" dirty="0" err="1" smtClean="0"/>
              <a:t>scikit-rf</a:t>
            </a:r>
            <a:r>
              <a:rPr lang="en-US" dirty="0" smtClean="0"/>
              <a:t> mailing List: </a:t>
            </a:r>
            <a:r>
              <a:rPr lang="en-US" dirty="0" smtClean="0">
                <a:hlinkClick r:id="rId4"/>
              </a:rPr>
              <a:t>http://groups.google.com/group/scikit-rf</a:t>
            </a:r>
            <a:endParaRPr lang="en-US" dirty="0" smtClean="0"/>
          </a:p>
          <a:p>
            <a:pPr lvl="1"/>
            <a:r>
              <a:rPr lang="en-US" dirty="0" smtClean="0"/>
              <a:t>Chat: </a:t>
            </a:r>
            <a:r>
              <a:rPr lang="en-US" dirty="0" err="1" smtClean="0"/>
              <a:t>scikit-rf</a:t>
            </a:r>
            <a:r>
              <a:rPr lang="en-US" dirty="0" smtClean="0"/>
              <a:t> have channels on both </a:t>
            </a:r>
            <a:r>
              <a:rPr lang="en-US" dirty="0" smtClean="0">
                <a:hlinkClick r:id="rId5"/>
              </a:rPr>
              <a:t>Slack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Matrix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Contributing to the </a:t>
            </a:r>
            <a:r>
              <a:rPr lang="en-US" dirty="0" err="1" smtClean="0"/>
              <a:t>scikit-rf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There is multiple ways to contribute to an open-source project like </a:t>
            </a:r>
            <a:r>
              <a:rPr lang="en-US" dirty="0" err="1" smtClean="0"/>
              <a:t>scikit-rf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>
                <a:hlinkClick r:id="rId7"/>
              </a:rPr>
              <a:t>Sponsoring the project</a:t>
            </a:r>
            <a:endParaRPr lang="en-US" dirty="0" smtClean="0"/>
          </a:p>
          <a:p>
            <a:pPr lvl="2"/>
            <a:r>
              <a:rPr lang="en-US" dirty="0" smtClean="0">
                <a:hlinkClick r:id="rId8"/>
              </a:rPr>
              <a:t>Contributing to the code</a:t>
            </a:r>
            <a:endParaRPr lang="en-US" dirty="0" smtClean="0"/>
          </a:p>
          <a:p>
            <a:pPr lvl="2"/>
            <a:r>
              <a:rPr lang="en-US" dirty="0" smtClean="0">
                <a:hlinkClick r:id="rId9"/>
              </a:rPr>
              <a:t>Contributing to the documentation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26</a:t>
            </a:fld>
            <a:endParaRPr lang="en-GB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1004" y="4349895"/>
            <a:ext cx="1417553" cy="18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1164" y="193120"/>
            <a:ext cx="9813174" cy="666488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27</a:t>
            </a:fld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09" y="56594"/>
            <a:ext cx="4905388" cy="142975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04" y="5629257"/>
            <a:ext cx="11725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A.Arsenovic</a:t>
            </a:r>
            <a:r>
              <a:rPr lang="en-GB" sz="1400" dirty="0" smtClean="0"/>
              <a:t>, </a:t>
            </a:r>
            <a:r>
              <a:rPr lang="en-GB" sz="1400" dirty="0" err="1" smtClean="0"/>
              <a:t>J.Hillairet</a:t>
            </a:r>
            <a:r>
              <a:rPr lang="en-GB" sz="1400" dirty="0" smtClean="0"/>
              <a:t>,  </a:t>
            </a:r>
            <a:r>
              <a:rPr lang="en-GB" sz="1400" dirty="0" err="1" smtClean="0"/>
              <a:t>J.Anderson</a:t>
            </a:r>
            <a:r>
              <a:rPr lang="en-GB" sz="1400" dirty="0" smtClean="0"/>
              <a:t> </a:t>
            </a:r>
            <a:r>
              <a:rPr lang="en-GB" sz="1400" i="1" dirty="0" smtClean="0"/>
              <a:t>et al</a:t>
            </a:r>
            <a:r>
              <a:rPr lang="en-GB" sz="1400" dirty="0" smtClean="0"/>
              <a:t>., "</a:t>
            </a:r>
            <a:r>
              <a:rPr lang="en-GB" sz="1400" dirty="0" err="1" smtClean="0"/>
              <a:t>scikit-rf</a:t>
            </a:r>
            <a:r>
              <a:rPr lang="en-GB" sz="1400" dirty="0" smtClean="0"/>
              <a:t>: An Open Source Python Package for Microwave Network Creation, Analysis, and Calibration [Speaker’s Corner]," in </a:t>
            </a:r>
            <a:r>
              <a:rPr lang="en-GB" sz="1400" i="1" dirty="0" smtClean="0"/>
              <a:t>IEEE Microwave Magazine</a:t>
            </a:r>
            <a:r>
              <a:rPr lang="en-GB" sz="1400" dirty="0" smtClean="0"/>
              <a:t>, vol. 23, no. 1, pp. 98-105, Jan. 2022, </a:t>
            </a:r>
            <a:r>
              <a:rPr lang="en-GB" sz="1400" dirty="0" err="1" smtClean="0"/>
              <a:t>doi</a:t>
            </a:r>
            <a:r>
              <a:rPr lang="en-GB" sz="1400" dirty="0" smtClean="0"/>
              <a:t>: 10.1109/MMM.2021.3117139.</a:t>
            </a:r>
          </a:p>
          <a:p>
            <a:r>
              <a:rPr lang="en-GB" sz="1400" dirty="0" smtClean="0">
                <a:hlinkClick r:id="rId4"/>
              </a:rPr>
              <a:t>https://ieeexplore.ieee.org/document/9632487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475928" y="1745673"/>
            <a:ext cx="110262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204A87"/>
                </a:solidFill>
              </a:rPr>
              <a:t>Acknowledgments</a:t>
            </a:r>
          </a:p>
          <a:p>
            <a:r>
              <a:rPr lang="en-GB" sz="2400" dirty="0" err="1" smtClean="0"/>
              <a:t>scikit-rf</a:t>
            </a:r>
            <a:r>
              <a:rPr lang="en-GB" sz="2400" dirty="0" smtClean="0"/>
              <a:t> would not be possible without the feedback, bug fixes, and new features contributed by its user community. </a:t>
            </a:r>
          </a:p>
          <a:p>
            <a:endParaRPr lang="en-GB" sz="2400" dirty="0" smtClean="0"/>
          </a:p>
          <a:p>
            <a:r>
              <a:rPr lang="en-GB" sz="2400" dirty="0" smtClean="0"/>
              <a:t>The complete list of contributors can be seen here:</a:t>
            </a:r>
            <a:endParaRPr lang="en-GB" sz="2400" dirty="0" smtClean="0"/>
          </a:p>
          <a:p>
            <a:r>
              <a:rPr lang="en-GB" sz="2400" dirty="0" smtClean="0">
                <a:hlinkClick r:id="rId5"/>
              </a:rPr>
              <a:t>https://github.com/scikit-rf/scikit-rf/graphs/contributors</a:t>
            </a:r>
            <a:r>
              <a:rPr lang="en-GB" sz="2400" dirty="0" smtClean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562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Spare Slides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scikit-rf</a:t>
            </a:r>
            <a:r>
              <a:rPr lang="en-GB" dirty="0" smtClean="0"/>
              <a:t>: Installation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installed Python, you can install </a:t>
            </a:r>
            <a:r>
              <a:rPr lang="en-US" dirty="0" err="1" smtClean="0"/>
              <a:t>scikit-rf</a:t>
            </a:r>
            <a:r>
              <a:rPr lang="en-US" dirty="0" smtClean="0"/>
              <a:t> from:</a:t>
            </a:r>
          </a:p>
          <a:p>
            <a:pPr lvl="1"/>
            <a:r>
              <a:rPr lang="en-US" dirty="0" smtClean="0"/>
              <a:t>pip (</a:t>
            </a:r>
            <a:r>
              <a:rPr lang="en-US" dirty="0" err="1" smtClean="0"/>
              <a:t>PyPi</a:t>
            </a:r>
            <a:r>
              <a:rPr lang="en-US" dirty="0" smtClean="0"/>
              <a:t>):</a:t>
            </a:r>
          </a:p>
          <a:p>
            <a:pPr lvl="1"/>
            <a:endParaRPr lang="en-US" dirty="0" smtClean="0"/>
          </a:p>
          <a:p>
            <a:pPr marL="5562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-m pip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scikit-rf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(Anaconda):</a:t>
            </a:r>
          </a:p>
          <a:p>
            <a:pPr lvl="1"/>
            <a:endParaRPr lang="en-US" dirty="0" smtClean="0"/>
          </a:p>
          <a:p>
            <a:pPr marL="556200" lvl="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-c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-forge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scikit-rf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scikit-rf</a:t>
            </a:r>
            <a:r>
              <a:rPr lang="en-GB" sz="3600" dirty="0" smtClean="0"/>
              <a:t>: an open-source package for RF engineering</a:t>
            </a:r>
            <a:endParaRPr lang="en-GB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7909" y="1280496"/>
            <a:ext cx="11657000" cy="4816257"/>
          </a:xfrm>
        </p:spPr>
        <p:txBody>
          <a:bodyPr/>
          <a:lstStyle/>
          <a:p>
            <a:r>
              <a:rPr lang="en-GB" dirty="0" smtClean="0"/>
              <a:t>A modern, object-oriented library for network analysis and calibration</a:t>
            </a:r>
          </a:p>
          <a:p>
            <a:pPr lvl="1"/>
            <a:r>
              <a:rPr lang="en-GB" dirty="0" smtClean="0"/>
              <a:t>Designed to make RF/microwave engineering both robust and approachable</a:t>
            </a:r>
          </a:p>
          <a:p>
            <a:pPr lvl="1"/>
            <a:r>
              <a:rPr lang="en-GB" dirty="0" smtClean="0"/>
              <a:t>Created in 2009 by Alex </a:t>
            </a:r>
            <a:r>
              <a:rPr lang="en-GB" dirty="0" err="1" smtClean="0"/>
              <a:t>Arsenovic</a:t>
            </a:r>
            <a:r>
              <a:rPr lang="en-GB" dirty="0" smtClean="0"/>
              <a:t> and continually developed since</a:t>
            </a:r>
          </a:p>
          <a:p>
            <a:pPr lvl="2"/>
            <a:r>
              <a:rPr lang="en-GB" dirty="0" smtClean="0"/>
              <a:t>By more than 50 volunteers on GitHub (</a:t>
            </a:r>
            <a:r>
              <a:rPr lang="en-GB" dirty="0" smtClean="0">
                <a:hlinkClick r:id="rId2"/>
              </a:rPr>
              <a:t>https://github.com/scikit-rf/scikit-rf</a:t>
            </a:r>
            <a:r>
              <a:rPr lang="en-GB" dirty="0" smtClean="0"/>
              <a:t>)  </a:t>
            </a:r>
          </a:p>
          <a:p>
            <a:pPr lvl="2"/>
            <a:r>
              <a:rPr lang="en-GB" dirty="0" smtClean="0"/>
              <a:t>Distributed with BSD open-source license: </a:t>
            </a:r>
            <a:r>
              <a:rPr lang="en-US" dirty="0" smtClean="0"/>
              <a:t>benefits to the </a:t>
            </a:r>
            <a:r>
              <a:rPr lang="en-US" dirty="0"/>
              <a:t>needs of private industry </a:t>
            </a:r>
            <a:r>
              <a:rPr lang="en-US" dirty="0" smtClean="0"/>
              <a:t>and gov. contracts</a:t>
            </a:r>
            <a:endParaRPr lang="en-GB" dirty="0" smtClean="0"/>
          </a:p>
          <a:p>
            <a:pPr lvl="2"/>
            <a:r>
              <a:rPr lang="en-GB" dirty="0" smtClean="0"/>
              <a:t>&gt;23 000 lines of code, </a:t>
            </a:r>
            <a:r>
              <a:rPr lang="en-GB" dirty="0" smtClean="0">
                <a:hlinkClick r:id="rId3"/>
              </a:rPr>
              <a:t>estimated 6 years of effort</a:t>
            </a:r>
            <a:endParaRPr lang="en-GB" dirty="0" smtClean="0"/>
          </a:p>
          <a:p>
            <a:pPr lvl="1"/>
            <a:r>
              <a:rPr lang="en-GB" dirty="0" smtClean="0"/>
              <a:t>Used by several companies, universities and research groups in the world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3</a:t>
            </a:fld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34" y="4217505"/>
            <a:ext cx="4258674" cy="264049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107" y="4108466"/>
            <a:ext cx="6559865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Main application domains of </a:t>
            </a:r>
            <a:r>
              <a:rPr lang="en-GB" sz="3600" dirty="0" err="1" smtClean="0"/>
              <a:t>scikit-rf</a:t>
            </a:r>
            <a:r>
              <a:rPr lang="en-GB" sz="3600" dirty="0" smtClean="0"/>
              <a:t> (2021 survey)</a:t>
            </a:r>
            <a:endParaRPr lang="en-GB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30</a:t>
            </a:fld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773" t="10434" r="5675" b="4629"/>
          <a:stretch/>
        </p:blipFill>
        <p:spPr>
          <a:xfrm>
            <a:off x="799539" y="1379621"/>
            <a:ext cx="10137746" cy="48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scikit-rf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Network Class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GB" dirty="0" smtClean="0"/>
              <a:t> : the </a:t>
            </a:r>
            <a:r>
              <a:rPr lang="en-GB" dirty="0" err="1" smtClean="0"/>
              <a:t>scikit-rf</a:t>
            </a:r>
            <a:r>
              <a:rPr lang="en-GB" dirty="0" smtClean="0"/>
              <a:t> base class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57909" y="1360706"/>
            <a:ext cx="11809400" cy="499564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Any RF Network is fully described by its S-parameters</a:t>
            </a:r>
          </a:p>
          <a:p>
            <a:pPr lvl="1"/>
            <a:r>
              <a:rPr lang="en-GB" dirty="0" smtClean="0"/>
              <a:t>Represented in </a:t>
            </a:r>
            <a:r>
              <a:rPr lang="en-GB" dirty="0" err="1" smtClean="0"/>
              <a:t>scikit-rf</a:t>
            </a:r>
            <a:r>
              <a:rPr lang="en-GB" dirty="0" smtClean="0"/>
              <a:t> with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GB" dirty="0" smtClean="0"/>
              <a:t> object</a:t>
            </a:r>
          </a:p>
          <a:p>
            <a:pPr lvl="2"/>
            <a:r>
              <a:rPr lang="en-GB" dirty="0" smtClean="0"/>
              <a:t>Created Manually from S-parameters (or Z, Y, etc.)</a:t>
            </a:r>
          </a:p>
          <a:p>
            <a:pPr lvl="2"/>
            <a:r>
              <a:rPr lang="en-GB" dirty="0" smtClean="0"/>
              <a:t>Or imported from a Touchstone file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sNp</a:t>
            </a:r>
            <a:r>
              <a:rPr lang="en-GB" dirty="0" smtClean="0"/>
              <a:t>)</a:t>
            </a:r>
          </a:p>
          <a:p>
            <a:pPr marL="198000" lvl="2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skrf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skrf.Network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('data/ring slot.s2p')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The Short Description of a Network object gives</a:t>
            </a:r>
          </a:p>
          <a:p>
            <a:pPr lvl="2"/>
            <a:r>
              <a:rPr lang="en-GB" dirty="0" smtClean="0"/>
              <a:t>The number of port(s), </a:t>
            </a:r>
          </a:p>
          <a:p>
            <a:pPr lvl="2"/>
            <a:r>
              <a:rPr lang="en-GB" dirty="0" smtClean="0"/>
              <a:t>The frequency range and number of points of the network parameters, </a:t>
            </a:r>
          </a:p>
          <a:p>
            <a:pPr lvl="2"/>
            <a:r>
              <a:rPr lang="en-GB" dirty="0" smtClean="0"/>
              <a:t>The Characteristic impedances of its ports (which can be frequency-dependant) :</a:t>
            </a:r>
          </a:p>
          <a:p>
            <a:pPr marL="198000" lvl="2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2-Port Network: 'ring slot',  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75.0-110.0 GHz, 201 pts, z0=[50.+0.j 50.+0.j]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5</a:t>
            </a:fld>
            <a:endParaRPr lang="en-GB" dirty="0"/>
          </a:p>
        </p:txBody>
      </p:sp>
      <p:pic>
        <p:nvPicPr>
          <p:cNvPr id="9" name="Image 8" descr="C:\Users\JH218595\AppData\Local\Microsoft\Windows\INetCache\Content.Word\Nport_Networ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704734"/>
            <a:ext cx="3246062" cy="2408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5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GB" dirty="0"/>
              <a:t> : the </a:t>
            </a:r>
            <a:r>
              <a:rPr lang="en-GB" dirty="0" err="1"/>
              <a:t>scikit-rf</a:t>
            </a:r>
            <a:r>
              <a:rPr lang="en-GB" dirty="0"/>
              <a:t> base class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337" y="1200286"/>
            <a:ext cx="11897408" cy="536076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Network parameters and associated projections are easily accessible</a:t>
            </a:r>
          </a:p>
          <a:p>
            <a:pPr lvl="1"/>
            <a:r>
              <a:rPr lang="en-GB" dirty="0" smtClean="0"/>
              <a:t>For example, for the most used ones: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ring_slot.frequency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band properties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ring_slot.z0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ports characteristic impedances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S-parameters. Dimension is (</a:t>
            </a:r>
            <a:r>
              <a:rPr lang="en-GB" dirty="0" err="1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nb_f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dirty="0" err="1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nb_port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dirty="0" err="1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nb_port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ring_slot.z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Z-parameters. Dimension is (</a:t>
            </a:r>
            <a:r>
              <a:rPr lang="en-GB" dirty="0" err="1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nb_f</a:t>
            </a:r>
            <a:r>
              <a:rPr lang="en-GB" dirty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dirty="0" err="1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nb_port</a:t>
            </a:r>
            <a:r>
              <a:rPr lang="en-GB" dirty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dirty="0" err="1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nb_port</a:t>
            </a:r>
            <a:r>
              <a:rPr lang="en-GB" dirty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GB" dirty="0" smtClean="0">
              <a:solidFill>
                <a:srgbClr val="3B9F7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smtClean="0"/>
              <a:t>Also available: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GB" dirty="0" smtClean="0"/>
              <a:t> (ABCD),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</a:t>
            </a:r>
            <a:r>
              <a:rPr lang="en-GB" dirty="0" smtClean="0"/>
              <a:t> (transfer),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GB" dirty="0" smtClean="0"/>
              <a:t> (hybrid)</a:t>
            </a:r>
          </a:p>
          <a:p>
            <a:pPr marL="556200" lvl="2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Several Available Projections: complex, real, </a:t>
            </a:r>
            <a:r>
              <a:rPr lang="en-GB" dirty="0" err="1" smtClean="0"/>
              <a:t>imag</a:t>
            </a:r>
            <a:r>
              <a:rPr lang="en-GB" dirty="0" smtClean="0"/>
              <a:t>, magnitude, dB, phase (rad/</a:t>
            </a:r>
            <a:r>
              <a:rPr lang="en-GB" dirty="0" err="1" smtClean="0"/>
              <a:t>deg</a:t>
            </a:r>
            <a:r>
              <a:rPr lang="en-GB" dirty="0" smtClean="0"/>
              <a:t>) :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ring_slot.s_db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S-parameters magnitude in dB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ring_slot.z_deg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Z-parameters phase in degree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Extract Data for Sub-Frequency Bands, using frequency </a:t>
            </a:r>
            <a:r>
              <a:rPr lang="en-GB" dirty="0"/>
              <a:t>indices</a:t>
            </a:r>
            <a:r>
              <a:rPr lang="en-GB" dirty="0" smtClean="0"/>
              <a:t>… or </a:t>
            </a:r>
            <a:r>
              <a:rPr lang="en-GB" dirty="0"/>
              <a:t>using « natural » language</a:t>
            </a:r>
            <a:r>
              <a:rPr lang="en-GB" dirty="0" smtClean="0"/>
              <a:t>: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[100:200]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2-Port Network: 'ring slot',  92.5-109.825 GHz, 100 pts, z0=[50.+0.j 50.+0.j]</a:t>
            </a:r>
            <a:endParaRPr lang="en-GB" dirty="0" smtClean="0"/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['80-100GHz']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2-Port Network: 'ring slot',  80.075-100.025 GHz, 115 pts, z0=[50.+0.j 50.+0.j]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4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Graphical Representations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6200" lvl="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ring_slot.plot_s_db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</a:p>
          <a:p>
            <a:pPr marL="556200" lvl="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ring_slot.plot_s_smith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7</a:t>
            </a:fld>
            <a:endParaRPr lang="en-GB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708" y="2401676"/>
            <a:ext cx="6187527" cy="3864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21007" t="11408" r="19895" b="11916"/>
          <a:stretch/>
        </p:blipFill>
        <p:spPr>
          <a:xfrm>
            <a:off x="7729771" y="2229264"/>
            <a:ext cx="3935756" cy="38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RF Circuits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8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Cascading Networks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scikit-rf</a:t>
            </a:r>
            <a:r>
              <a:rPr lang="en-GB" dirty="0" smtClean="0"/>
              <a:t> allows to connect N-ports Networks easily</a:t>
            </a:r>
          </a:p>
          <a:p>
            <a:pPr lvl="1"/>
            <a:r>
              <a:rPr lang="en-GB" dirty="0" smtClean="0"/>
              <a:t>Cascading between two Networks is performed using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en-GB" dirty="0" smtClean="0"/>
              <a:t>Python Operator</a:t>
            </a:r>
            <a:endParaRPr lang="en-GB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9</a:t>
            </a:fld>
            <a:endParaRPr lang="en-GB" dirty="0"/>
          </a:p>
        </p:txBody>
      </p:sp>
      <p:pic>
        <p:nvPicPr>
          <p:cNvPr id="7170" name="Picture 2" descr="Figure3_connecting_net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b="66888"/>
          <a:stretch/>
        </p:blipFill>
        <p:spPr bwMode="auto">
          <a:xfrm>
            <a:off x="4865641" y="2518567"/>
            <a:ext cx="6939233" cy="108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93164" y="263011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GB" sz="2400" dirty="0" smtClean="0"/>
              <a:t>Cascade of a 2-port with a 1-port </a:t>
            </a:r>
          </a:p>
          <a:p>
            <a:pPr marL="800100" lvl="1" indent="-342900">
              <a:buAutoNum type="alphaLcParenR"/>
            </a:pPr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Cascade of two 2-port</a:t>
            </a:r>
          </a:p>
          <a:p>
            <a:pPr marL="800100" lvl="1" indent="-342900">
              <a:buAutoNum type="alphaLcParenR"/>
            </a:pPr>
            <a:endParaRPr lang="en-GB" sz="2400" dirty="0" smtClean="0"/>
          </a:p>
          <a:p>
            <a:pPr marL="800100" lvl="1" indent="-342900">
              <a:buAutoNum type="alphaLcParenR"/>
            </a:pPr>
            <a:endParaRPr lang="en-GB" sz="2400" dirty="0" smtClean="0"/>
          </a:p>
          <a:p>
            <a:pPr lvl="1"/>
            <a:r>
              <a:rPr lang="en-GB" sz="2400" dirty="0" smtClean="0"/>
              <a:t>Cascade of two 2N-port</a:t>
            </a:r>
            <a:endParaRPr lang="en-GB" sz="2400" dirty="0"/>
          </a:p>
        </p:txBody>
      </p:sp>
      <p:pic>
        <p:nvPicPr>
          <p:cNvPr id="10" name="Picture 2" descr="Figure3_connecting_net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33535" b="31750"/>
          <a:stretch/>
        </p:blipFill>
        <p:spPr bwMode="auto">
          <a:xfrm>
            <a:off x="4865641" y="3616036"/>
            <a:ext cx="6939233" cy="113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Figure3_connecting_net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68249"/>
          <a:stretch/>
        </p:blipFill>
        <p:spPr bwMode="auto">
          <a:xfrm>
            <a:off x="4865641" y="4752109"/>
            <a:ext cx="6939233" cy="103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4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1675</Words>
  <Application>Microsoft Office PowerPoint</Application>
  <PresentationFormat>Grand écran</PresentationFormat>
  <Paragraphs>283</Paragraphs>
  <Slides>30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Thème Office</vt:lpstr>
      <vt:lpstr>scikit-rf: an open-source Python package for RF network simulation, analysis and calibration</vt:lpstr>
      <vt:lpstr>RF Engineering Typical Problems</vt:lpstr>
      <vt:lpstr>scikit-rf: an open-source package for RF engineering</vt:lpstr>
      <vt:lpstr>Introduction to scikit-rf</vt:lpstr>
      <vt:lpstr>Network : the scikit-rf base class</vt:lpstr>
      <vt:lpstr>Network : the scikit-rf base class</vt:lpstr>
      <vt:lpstr>Graphical Representations</vt:lpstr>
      <vt:lpstr>Building RF Circuits</vt:lpstr>
      <vt:lpstr>Cascading Networks</vt:lpstr>
      <vt:lpstr>Cascading and Simple Deembedding</vt:lpstr>
      <vt:lpstr>scikit-rf can be used to build advanced Circuits</vt:lpstr>
      <vt:lpstr>Another Example of Advanced Circuit</vt:lpstr>
      <vt:lpstr>Time Domain Analysis</vt:lpstr>
      <vt:lpstr>Time Domain and Gating</vt:lpstr>
      <vt:lpstr>Time Domain and Gating</vt:lpstr>
      <vt:lpstr>Measurement Sets and Statistics</vt:lpstr>
      <vt:lpstr>NetworkSet: A Set of Measurements/Networks</vt:lpstr>
      <vt:lpstr>NetworkSet: Named Parameters and Interpolation</vt:lpstr>
      <vt:lpstr>Calibration, Deembedding</vt:lpstr>
      <vt:lpstr>Off-Line Calibration in scikit-rf</vt:lpstr>
      <vt:lpstr>Deembedding</vt:lpstr>
      <vt:lpstr>Deembedding</vt:lpstr>
      <vt:lpstr>Deembedding</vt:lpstr>
      <vt:lpstr>Summary</vt:lpstr>
      <vt:lpstr>scikit-rf: an open-source package for RF engineering</vt:lpstr>
      <vt:lpstr>Questions or comments? </vt:lpstr>
      <vt:lpstr>Présentation PowerPoint</vt:lpstr>
      <vt:lpstr>Spare Slides</vt:lpstr>
      <vt:lpstr>scikit-rf: Installation </vt:lpstr>
      <vt:lpstr>Main application domains of scikit-rf (2021 survey)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84</cp:revision>
  <dcterms:created xsi:type="dcterms:W3CDTF">2022-03-21T13:59:42Z</dcterms:created>
  <dcterms:modified xsi:type="dcterms:W3CDTF">2022-03-24T15:40:28Z</dcterms:modified>
</cp:coreProperties>
</file>