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1" r:id="rId5"/>
    <p:sldId id="262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00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67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6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C4C42-6B79-48AB-B1EC-E9CE501636DA}" type="datetimeFigureOut">
              <a:rPr lang="en-GB" smtClean="0"/>
              <a:t>27/04/2021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6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32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257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9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40717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8109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05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2065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92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fld id="{9D332F57-D36B-4E78-A4D0-5305FE940C27}" type="slidenum">
              <a:rPr lang="en-GB" smtClean="0"/>
              <a:t>‹N°›</a:t>
            </a:fld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27 avril 2021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ybinder.org/v2/gh/jhillairet/tresonator_window/HEAD?filepath=resonator_builder.ipynb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ybinder.org/v2/gh/jhillairet/tresonator_window/HEAD?filepath=resonator_builder.ipynb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1124369" y="4461091"/>
            <a:ext cx="8763803" cy="599869"/>
          </a:xfrm>
        </p:spPr>
        <p:txBody>
          <a:bodyPr/>
          <a:lstStyle/>
          <a:p>
            <a:r>
              <a:rPr lang="en-GB" dirty="0" smtClean="0"/>
              <a:t>T-Resonator Builder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Last Update: 27/04/2021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06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 </a:t>
            </a:r>
            <a:r>
              <a:rPr lang="en-GB" dirty="0" err="1" smtClean="0"/>
              <a:t>d’emploi</a:t>
            </a:r>
            <a:r>
              <a:rPr lang="en-GB" dirty="0" smtClean="0"/>
              <a:t> (1/)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Cliquer sur le lien ci-</a:t>
            </a:r>
            <a:r>
              <a:rPr lang="en-GB" dirty="0" err="1" smtClean="0"/>
              <a:t>dessus</a:t>
            </a:r>
            <a:r>
              <a:rPr lang="en-GB" dirty="0" smtClean="0"/>
              <a:t>, </a:t>
            </a:r>
            <a:r>
              <a:rPr lang="en-GB" dirty="0" err="1" smtClean="0"/>
              <a:t>cela</a:t>
            </a:r>
            <a:r>
              <a:rPr lang="en-GB" dirty="0" smtClean="0"/>
              <a:t> </a:t>
            </a:r>
            <a:r>
              <a:rPr lang="en-GB" dirty="0" err="1" smtClean="0"/>
              <a:t>devrait</a:t>
            </a:r>
            <a:r>
              <a:rPr lang="en-GB" dirty="0" smtClean="0"/>
              <a:t> </a:t>
            </a:r>
            <a:r>
              <a:rPr lang="en-GB" dirty="0" err="1" smtClean="0"/>
              <a:t>afficher</a:t>
            </a:r>
            <a:r>
              <a:rPr lang="en-GB" dirty="0" smtClean="0"/>
              <a:t> </a:t>
            </a:r>
            <a:r>
              <a:rPr lang="en-GB" dirty="0" err="1" smtClean="0"/>
              <a:t>qq</a:t>
            </a:r>
            <a:r>
              <a:rPr lang="en-GB" dirty="0" smtClean="0"/>
              <a:t> chose </a:t>
            </a:r>
            <a:r>
              <a:rPr lang="en-GB" dirty="0" err="1" smtClean="0"/>
              <a:t>comme</a:t>
            </a:r>
            <a:r>
              <a:rPr lang="en-GB" dirty="0" smtClean="0"/>
              <a:t> </a:t>
            </a:r>
            <a:r>
              <a:rPr lang="en-GB" dirty="0" err="1" smtClean="0"/>
              <a:t>ça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mybinder.org/v2/gh/jhillairet/tresonator_window/HEAD?filepath=resonator_builder.ipynb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980" y="2959417"/>
            <a:ext cx="7239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 </a:t>
            </a:r>
            <a:r>
              <a:rPr lang="en-GB" dirty="0" err="1" smtClean="0"/>
              <a:t>d’emploi</a:t>
            </a:r>
            <a:r>
              <a:rPr lang="en-GB" dirty="0" smtClean="0"/>
              <a:t> (1/)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436748"/>
          </a:xfrm>
        </p:spPr>
        <p:txBody>
          <a:bodyPr/>
          <a:lstStyle/>
          <a:p>
            <a:r>
              <a:rPr lang="en-GB" dirty="0" smtClean="0"/>
              <a:t>Après </a:t>
            </a:r>
            <a:r>
              <a:rPr lang="en-GB" dirty="0" err="1" smtClean="0"/>
              <a:t>qq</a:t>
            </a:r>
            <a:r>
              <a:rPr lang="en-GB" dirty="0" smtClean="0"/>
              <a:t> </a:t>
            </a:r>
            <a:r>
              <a:rPr lang="en-GB" dirty="0" err="1" smtClean="0"/>
              <a:t>secondes</a:t>
            </a:r>
            <a:r>
              <a:rPr lang="en-GB" dirty="0" smtClean="0"/>
              <a:t> (minutes?), on </a:t>
            </a:r>
            <a:r>
              <a:rPr lang="en-GB" dirty="0" err="1" smtClean="0"/>
              <a:t>doit</a:t>
            </a:r>
            <a:r>
              <a:rPr lang="en-GB" dirty="0" smtClean="0"/>
              <a:t> </a:t>
            </a:r>
            <a:r>
              <a:rPr lang="en-GB" dirty="0" err="1" smtClean="0"/>
              <a:t>voir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mybinder.org/v2/gh/jhillairet/tresonator_window/HEAD?filepath=resonator_builder.ipynb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7" y="2871383"/>
            <a:ext cx="10769588" cy="308527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064240" y="3304903"/>
            <a:ext cx="423465" cy="3265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9640389" y="1848786"/>
            <a:ext cx="2442753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Si le </a:t>
            </a:r>
            <a:r>
              <a:rPr lang="en-GB" sz="1800" dirty="0" err="1" smtClean="0"/>
              <a:t>rond</a:t>
            </a:r>
            <a:r>
              <a:rPr lang="en-GB" sz="1800" dirty="0" smtClean="0"/>
              <a:t> </a:t>
            </a:r>
            <a:r>
              <a:rPr lang="en-GB" sz="1800" dirty="0" err="1" smtClean="0"/>
              <a:t>est</a:t>
            </a:r>
            <a:r>
              <a:rPr lang="en-GB" sz="1800" dirty="0" smtClean="0"/>
              <a:t> noir, le </a:t>
            </a:r>
            <a:r>
              <a:rPr lang="en-GB" sz="1800" dirty="0" err="1" smtClean="0"/>
              <a:t>calcul</a:t>
            </a:r>
            <a:r>
              <a:rPr lang="en-GB" sz="1800" dirty="0" smtClean="0"/>
              <a:t> </a:t>
            </a:r>
            <a:r>
              <a:rPr lang="en-GB" sz="1800" dirty="0" err="1" smtClean="0"/>
              <a:t>est</a:t>
            </a:r>
            <a:r>
              <a:rPr lang="en-GB" sz="1800" dirty="0" smtClean="0"/>
              <a:t> en </a:t>
            </a:r>
            <a:r>
              <a:rPr lang="en-GB" sz="1800" dirty="0" err="1" smtClean="0"/>
              <a:t>cours</a:t>
            </a:r>
            <a:endParaRPr lang="en-GB" sz="1800" dirty="0"/>
          </a:p>
        </p:txBody>
      </p:sp>
      <p:cxnSp>
        <p:nvCxnSpPr>
          <p:cNvPr id="14" name="Connecteur droit avec flèche 13"/>
          <p:cNvCxnSpPr>
            <a:stCxn id="12" idx="2"/>
          </p:cNvCxnSpPr>
          <p:nvPr/>
        </p:nvCxnSpPr>
        <p:spPr>
          <a:xfrm>
            <a:off x="10861766" y="2495117"/>
            <a:ext cx="385354" cy="80978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82046" y="2067160"/>
            <a:ext cx="2442753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Cliquer sur “Executer”</a:t>
            </a:r>
            <a:endParaRPr lang="en-GB" sz="1800" dirty="0"/>
          </a:p>
        </p:txBody>
      </p:sp>
      <p:cxnSp>
        <p:nvCxnSpPr>
          <p:cNvPr id="16" name="Connecteur droit avec flèche 15"/>
          <p:cNvCxnSpPr>
            <a:stCxn id="15" idx="2"/>
          </p:cNvCxnSpPr>
          <p:nvPr/>
        </p:nvCxnSpPr>
        <p:spPr>
          <a:xfrm flipH="1">
            <a:off x="3344091" y="2436492"/>
            <a:ext cx="3359332" cy="119498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99954" y="3631474"/>
            <a:ext cx="992777" cy="3265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25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 </a:t>
            </a:r>
            <a:r>
              <a:rPr lang="en-GB" dirty="0" err="1" smtClean="0"/>
              <a:t>d’emploi</a:t>
            </a:r>
            <a:r>
              <a:rPr lang="en-GB" dirty="0" smtClean="0"/>
              <a:t> (2/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5943" y="1067648"/>
            <a:ext cx="4062548" cy="2252630"/>
          </a:xfrm>
        </p:spPr>
        <p:txBody>
          <a:bodyPr/>
          <a:lstStyle/>
          <a:p>
            <a:r>
              <a:rPr lang="en-GB" sz="1600" dirty="0" err="1" smtClean="0"/>
              <a:t>L’interface</a:t>
            </a:r>
            <a:r>
              <a:rPr lang="en-GB" sz="1600" dirty="0" smtClean="0"/>
              <a:t> </a:t>
            </a:r>
            <a:r>
              <a:rPr lang="en-GB" sz="1600" dirty="0" err="1" smtClean="0"/>
              <a:t>permet</a:t>
            </a:r>
            <a:r>
              <a:rPr lang="en-GB" sz="1600" dirty="0" smtClean="0"/>
              <a:t> </a:t>
            </a:r>
            <a:r>
              <a:rPr lang="en-GB" sz="1600" dirty="0" err="1" smtClean="0"/>
              <a:t>d’ajouter</a:t>
            </a:r>
            <a:r>
              <a:rPr lang="en-GB" sz="1600" dirty="0" smtClean="0"/>
              <a:t> 3 types de sections:</a:t>
            </a:r>
          </a:p>
          <a:p>
            <a:pPr lvl="1"/>
            <a:r>
              <a:rPr lang="en-GB" sz="1400" dirty="0" smtClean="0"/>
              <a:t>Court-circuit</a:t>
            </a:r>
          </a:p>
          <a:p>
            <a:pPr lvl="1"/>
            <a:r>
              <a:rPr lang="en-GB" sz="1400" dirty="0" err="1" smtClean="0"/>
              <a:t>Ligne</a:t>
            </a:r>
            <a:endParaRPr lang="en-GB" sz="1400" dirty="0" smtClean="0"/>
          </a:p>
          <a:p>
            <a:pPr lvl="1"/>
            <a:r>
              <a:rPr lang="en-GB" sz="1400" dirty="0" smtClean="0"/>
              <a:t>T</a:t>
            </a:r>
          </a:p>
          <a:p>
            <a:r>
              <a:rPr lang="en-GB" sz="1600" dirty="0" smtClean="0"/>
              <a:t>Le S11 et les tensions/courants ne </a:t>
            </a:r>
            <a:r>
              <a:rPr lang="en-GB" sz="1600" dirty="0" err="1" smtClean="0"/>
              <a:t>seront</a:t>
            </a:r>
            <a:r>
              <a:rPr lang="en-GB" sz="1600" dirty="0" smtClean="0"/>
              <a:t> </a:t>
            </a:r>
            <a:r>
              <a:rPr lang="en-GB" sz="1600" dirty="0" err="1" smtClean="0"/>
              <a:t>calculées</a:t>
            </a:r>
            <a:r>
              <a:rPr lang="en-GB" sz="1600" dirty="0" smtClean="0"/>
              <a:t> que </a:t>
            </a:r>
            <a:r>
              <a:rPr lang="en-GB" sz="1600" dirty="0" err="1" smtClean="0"/>
              <a:t>si</a:t>
            </a:r>
            <a:r>
              <a:rPr lang="en-GB" sz="1600" dirty="0" smtClean="0"/>
              <a:t> le circuit </a:t>
            </a:r>
            <a:r>
              <a:rPr lang="en-GB" sz="1600" dirty="0" err="1" smtClean="0"/>
              <a:t>est</a:t>
            </a:r>
            <a:r>
              <a:rPr lang="en-GB" sz="1600" dirty="0" smtClean="0"/>
              <a:t> “</a:t>
            </a:r>
            <a:r>
              <a:rPr lang="en-GB" sz="1600" dirty="0" err="1" smtClean="0"/>
              <a:t>valide</a:t>
            </a:r>
            <a:r>
              <a:rPr lang="en-GB" sz="1600" dirty="0" smtClean="0"/>
              <a:t>”:</a:t>
            </a:r>
          </a:p>
          <a:p>
            <a:pPr lvl="1"/>
            <a:r>
              <a:rPr lang="en-GB" sz="1400" dirty="0" smtClean="0"/>
              <a:t>1 </a:t>
            </a:r>
            <a:r>
              <a:rPr lang="en-GB" sz="1400" dirty="0" err="1" smtClean="0"/>
              <a:t>seul</a:t>
            </a:r>
            <a:r>
              <a:rPr lang="en-GB" sz="1400" dirty="0" smtClean="0"/>
              <a:t> T</a:t>
            </a:r>
          </a:p>
          <a:p>
            <a:pPr lvl="1"/>
            <a:r>
              <a:rPr lang="en-GB" sz="1400" dirty="0" smtClean="0"/>
              <a:t>2 court-circuit aux </a:t>
            </a:r>
            <a:r>
              <a:rPr lang="en-GB" sz="1400" dirty="0" err="1" smtClean="0"/>
              <a:t>extremités</a:t>
            </a:r>
            <a:endParaRPr lang="en-GB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23" y="1109045"/>
            <a:ext cx="6753225" cy="54006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6585" y="4453071"/>
            <a:ext cx="277381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Configuration </a:t>
            </a:r>
            <a:r>
              <a:rPr lang="en-GB" sz="1800" dirty="0" err="1" smtClean="0"/>
              <a:t>prédéfinies</a:t>
            </a:r>
            <a:endParaRPr lang="en-GB" sz="1800" dirty="0"/>
          </a:p>
        </p:txBody>
      </p:sp>
      <p:cxnSp>
        <p:nvCxnSpPr>
          <p:cNvPr id="7" name="Connecteur droit avec flèche 6"/>
          <p:cNvCxnSpPr>
            <a:stCxn id="6" idx="3"/>
          </p:cNvCxnSpPr>
          <p:nvPr/>
        </p:nvCxnSpPr>
        <p:spPr>
          <a:xfrm>
            <a:off x="3200401" y="4637737"/>
            <a:ext cx="1928130" cy="1846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30789" y="5091365"/>
            <a:ext cx="286961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err="1" smtClean="0"/>
              <a:t>Ajouter</a:t>
            </a:r>
            <a:r>
              <a:rPr lang="en-GB" sz="1800" dirty="0" smtClean="0"/>
              <a:t>/</a:t>
            </a:r>
            <a:r>
              <a:rPr lang="en-GB" sz="1800" dirty="0" err="1" smtClean="0"/>
              <a:t>Supprimer</a:t>
            </a:r>
            <a:r>
              <a:rPr lang="en-GB" sz="1800" dirty="0" smtClean="0"/>
              <a:t> </a:t>
            </a:r>
            <a:r>
              <a:rPr lang="en-GB" sz="1800" dirty="0" err="1" smtClean="0"/>
              <a:t>une</a:t>
            </a:r>
            <a:r>
              <a:rPr lang="en-GB" sz="1800" dirty="0" smtClean="0"/>
              <a:t> section à gauche</a:t>
            </a:r>
            <a:endParaRPr lang="en-GB" sz="1800" dirty="0"/>
          </a:p>
        </p:txBody>
      </p:sp>
      <p:cxnSp>
        <p:nvCxnSpPr>
          <p:cNvPr id="13" name="Connecteur droit avec flèche 12"/>
          <p:cNvCxnSpPr>
            <a:stCxn id="12" idx="3"/>
          </p:cNvCxnSpPr>
          <p:nvPr/>
        </p:nvCxnSpPr>
        <p:spPr>
          <a:xfrm flipV="1">
            <a:off x="3200400" y="5185954"/>
            <a:ext cx="1058091" cy="22857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0005837" y="5080511"/>
            <a:ext cx="215242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err="1" smtClean="0"/>
              <a:t>Ajouter</a:t>
            </a:r>
            <a:r>
              <a:rPr lang="en-GB" sz="1800" dirty="0" smtClean="0"/>
              <a:t>/</a:t>
            </a:r>
            <a:r>
              <a:rPr lang="en-GB" sz="1800" dirty="0" err="1" smtClean="0"/>
              <a:t>Supprimer</a:t>
            </a:r>
            <a:r>
              <a:rPr lang="en-GB" sz="1800" dirty="0" smtClean="0"/>
              <a:t> </a:t>
            </a:r>
            <a:r>
              <a:rPr lang="en-GB" sz="1800" dirty="0" err="1" smtClean="0"/>
              <a:t>une</a:t>
            </a:r>
            <a:r>
              <a:rPr lang="en-GB" sz="1800" dirty="0" smtClean="0"/>
              <a:t> section à </a:t>
            </a:r>
            <a:r>
              <a:rPr lang="en-GB" sz="1800" dirty="0" err="1" smtClean="0"/>
              <a:t>droite</a:t>
            </a:r>
            <a:endParaRPr lang="en-GB" sz="1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30789" y="5922258"/>
            <a:ext cx="3614194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Tracer les </a:t>
            </a:r>
            <a:r>
              <a:rPr lang="en-GB" sz="1800" dirty="0" err="1" smtClean="0"/>
              <a:t>résultats</a:t>
            </a:r>
            <a:r>
              <a:rPr lang="en-GB" sz="1800" dirty="0" smtClean="0"/>
              <a:t> (à priori </a:t>
            </a:r>
            <a:r>
              <a:rPr lang="en-GB" sz="1800" dirty="0" err="1" smtClean="0"/>
              <a:t>seulement</a:t>
            </a:r>
            <a:r>
              <a:rPr lang="en-GB" sz="1800" dirty="0" smtClean="0"/>
              <a:t> </a:t>
            </a:r>
            <a:r>
              <a:rPr lang="en-GB" sz="1800" dirty="0" err="1" smtClean="0"/>
              <a:t>lors</a:t>
            </a:r>
            <a:r>
              <a:rPr lang="en-GB" sz="1800" dirty="0" smtClean="0"/>
              <a:t> de la 1ère utilisation)</a:t>
            </a:r>
            <a:endParaRPr lang="en-GB" sz="1800" dirty="0"/>
          </a:p>
        </p:txBody>
      </p:sp>
      <p:cxnSp>
        <p:nvCxnSpPr>
          <p:cNvPr id="20" name="Connecteur droit avec flèche 19"/>
          <p:cNvCxnSpPr>
            <a:stCxn id="19" idx="3"/>
          </p:cNvCxnSpPr>
          <p:nvPr/>
        </p:nvCxnSpPr>
        <p:spPr>
          <a:xfrm>
            <a:off x="3944983" y="6245424"/>
            <a:ext cx="574766" cy="14231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8" idx="1"/>
          </p:cNvCxnSpPr>
          <p:nvPr/>
        </p:nvCxnSpPr>
        <p:spPr>
          <a:xfrm flipH="1" flipV="1">
            <a:off x="9718766" y="5185954"/>
            <a:ext cx="287071" cy="21772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245315" y="3486216"/>
            <a:ext cx="324239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err="1" smtClean="0"/>
              <a:t>Paramètres</a:t>
            </a:r>
            <a:r>
              <a:rPr lang="en-GB" sz="1800" dirty="0" smtClean="0"/>
              <a:t> </a:t>
            </a:r>
            <a:r>
              <a:rPr lang="en-GB" sz="1800" dirty="0" err="1" smtClean="0"/>
              <a:t>d’une</a:t>
            </a:r>
            <a:r>
              <a:rPr lang="en-GB" sz="1800" dirty="0" smtClean="0"/>
              <a:t> section (type, </a:t>
            </a:r>
            <a:r>
              <a:rPr lang="en-GB" sz="1800" dirty="0" err="1" smtClean="0"/>
              <a:t>diamètres</a:t>
            </a:r>
            <a:r>
              <a:rPr lang="en-GB" sz="1800" dirty="0" smtClean="0"/>
              <a:t>, </a:t>
            </a:r>
            <a:r>
              <a:rPr lang="en-GB" sz="1800" dirty="0" err="1" smtClean="0"/>
              <a:t>longueur</a:t>
            </a:r>
            <a:r>
              <a:rPr lang="en-GB" sz="1800" dirty="0" smtClean="0"/>
              <a:t>, </a:t>
            </a:r>
            <a:r>
              <a:rPr lang="en-GB" sz="1800" dirty="0" err="1" smtClean="0"/>
              <a:t>etc</a:t>
            </a:r>
            <a:r>
              <a:rPr lang="en-GB" sz="1800" dirty="0" smtClean="0"/>
              <a:t>)</a:t>
            </a:r>
            <a:endParaRPr lang="en-GB" sz="1800" dirty="0"/>
          </a:p>
        </p:txBody>
      </p:sp>
      <p:cxnSp>
        <p:nvCxnSpPr>
          <p:cNvPr id="28" name="Connecteur droit avec flèche 27"/>
          <p:cNvCxnSpPr>
            <a:stCxn id="27" idx="2"/>
          </p:cNvCxnSpPr>
          <p:nvPr/>
        </p:nvCxnSpPr>
        <p:spPr>
          <a:xfrm flipH="1">
            <a:off x="7902347" y="4132547"/>
            <a:ext cx="1964163" cy="115791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 </a:t>
            </a:r>
            <a:r>
              <a:rPr lang="en-GB" dirty="0" err="1" smtClean="0"/>
              <a:t>d’emploi</a:t>
            </a:r>
            <a:r>
              <a:rPr lang="en-GB" dirty="0" smtClean="0"/>
              <a:t> (3/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376" y="898538"/>
            <a:ext cx="4857641" cy="3514513"/>
          </a:xfrm>
        </p:spPr>
        <p:txBody>
          <a:bodyPr/>
          <a:lstStyle/>
          <a:p>
            <a:r>
              <a:rPr lang="en-GB" dirty="0" smtClean="0"/>
              <a:t>Le graph se met à jour </a:t>
            </a:r>
            <a:r>
              <a:rPr lang="en-GB" dirty="0" err="1" smtClean="0"/>
              <a:t>dès</a:t>
            </a:r>
            <a:r>
              <a:rPr lang="en-GB" dirty="0" smtClean="0"/>
              <a:t> </a:t>
            </a:r>
            <a:r>
              <a:rPr lang="en-GB" dirty="0" err="1" smtClean="0"/>
              <a:t>qu’on</a:t>
            </a:r>
            <a:r>
              <a:rPr lang="en-GB" dirty="0" smtClean="0"/>
              <a:t> </a:t>
            </a:r>
            <a:r>
              <a:rPr lang="en-GB" dirty="0" err="1" smtClean="0"/>
              <a:t>modifie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valeur</a:t>
            </a:r>
            <a:endParaRPr lang="en-GB" dirty="0" smtClean="0"/>
          </a:p>
          <a:p>
            <a:pPr lvl="1"/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fois</a:t>
            </a:r>
            <a:r>
              <a:rPr lang="en-GB" dirty="0" smtClean="0"/>
              <a:t> que </a:t>
            </a:r>
            <a:r>
              <a:rPr lang="en-GB" dirty="0" err="1" smtClean="0"/>
              <a:t>l’on</a:t>
            </a:r>
            <a:r>
              <a:rPr lang="en-GB" dirty="0" smtClean="0"/>
              <a:t> a clique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boite</a:t>
            </a:r>
            <a:r>
              <a:rPr lang="en-GB" dirty="0" smtClean="0"/>
              <a:t> du genre :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78963" lvl="1" indent="0">
              <a:buNone/>
            </a:pPr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utiliser les </a:t>
            </a:r>
            <a:r>
              <a:rPr lang="en-GB" dirty="0" err="1" smtClean="0"/>
              <a:t>flèches</a:t>
            </a:r>
            <a:r>
              <a:rPr lang="en-GB" dirty="0" smtClean="0"/>
              <a:t> (haut/bas) pour augmenter/</a:t>
            </a:r>
            <a:r>
              <a:rPr lang="en-GB" dirty="0" err="1" smtClean="0"/>
              <a:t>diminuer</a:t>
            </a:r>
            <a:r>
              <a:rPr lang="en-GB" dirty="0" smtClean="0"/>
              <a:t> la </a:t>
            </a:r>
            <a:r>
              <a:rPr lang="en-GB" dirty="0" err="1" smtClean="0"/>
              <a:t>valeur</a:t>
            </a:r>
            <a:r>
              <a:rPr lang="en-GB" dirty="0" smtClean="0"/>
              <a:t>, et </a:t>
            </a:r>
            <a:r>
              <a:rPr lang="en-GB" dirty="0" err="1" smtClean="0"/>
              <a:t>voir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presque</a:t>
            </a:r>
            <a:r>
              <a:rPr lang="en-GB" dirty="0"/>
              <a:t>) </a:t>
            </a:r>
            <a:r>
              <a:rPr lang="en-GB" dirty="0" err="1" smtClean="0"/>
              <a:t>instantanément</a:t>
            </a:r>
            <a:r>
              <a:rPr lang="en-GB" dirty="0" smtClean="0"/>
              <a:t> le </a:t>
            </a:r>
            <a:r>
              <a:rPr lang="en-GB" dirty="0" err="1" smtClean="0"/>
              <a:t>résultat</a:t>
            </a:r>
            <a:r>
              <a:rPr lang="en-GB" dirty="0" smtClean="0"/>
              <a:t> </a:t>
            </a:r>
          </a:p>
          <a:p>
            <a:pPr marL="478963" lvl="1" indent="0">
              <a:buNone/>
            </a:pPr>
            <a:endParaRPr lang="en-GB" dirty="0"/>
          </a:p>
          <a:p>
            <a:pPr marL="478963" lvl="1" indent="0">
              <a:buNone/>
            </a:pPr>
            <a:r>
              <a:rPr lang="en-GB" dirty="0" smtClean="0"/>
              <a:t>Ex: </a:t>
            </a:r>
            <a:r>
              <a:rPr lang="en-GB" dirty="0" err="1" smtClean="0"/>
              <a:t>changez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longueur</a:t>
            </a:r>
            <a:r>
              <a:rPr lang="en-GB" dirty="0" smtClean="0"/>
              <a:t> de </a:t>
            </a:r>
            <a:r>
              <a:rPr lang="en-GB" dirty="0" err="1" smtClean="0"/>
              <a:t>ligne</a:t>
            </a:r>
            <a:r>
              <a:rPr lang="en-GB" dirty="0" smtClean="0"/>
              <a:t> L,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verrez</a:t>
            </a:r>
            <a:r>
              <a:rPr lang="en-GB" dirty="0" smtClean="0"/>
              <a:t> la </a:t>
            </a:r>
            <a:r>
              <a:rPr lang="en-GB" dirty="0" err="1" smtClean="0"/>
              <a:t>fréquence</a:t>
            </a:r>
            <a:r>
              <a:rPr lang="en-GB" dirty="0" smtClean="0"/>
              <a:t> de resonance changer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05" y="717641"/>
            <a:ext cx="6134100" cy="56578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0789" y="5091365"/>
            <a:ext cx="286961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err="1" smtClean="0"/>
              <a:t>Bande</a:t>
            </a:r>
            <a:r>
              <a:rPr lang="en-GB" sz="1800" dirty="0" smtClean="0"/>
              <a:t> de </a:t>
            </a:r>
            <a:r>
              <a:rPr lang="en-GB" sz="1800" dirty="0" err="1" smtClean="0"/>
              <a:t>fréquence</a:t>
            </a:r>
            <a:r>
              <a:rPr lang="en-GB" sz="1800" dirty="0" smtClean="0"/>
              <a:t> pour le </a:t>
            </a:r>
            <a:r>
              <a:rPr lang="en-GB" sz="1800" dirty="0" err="1" smtClean="0"/>
              <a:t>calcul</a:t>
            </a:r>
            <a:r>
              <a:rPr lang="en-GB" sz="1800" dirty="0" smtClean="0"/>
              <a:t> du S11</a:t>
            </a:r>
            <a:endParaRPr lang="en-GB" sz="1800" dirty="0"/>
          </a:p>
        </p:txBody>
      </p:sp>
      <p:cxnSp>
        <p:nvCxnSpPr>
          <p:cNvPr id="7" name="Connecteur droit avec flèche 6"/>
          <p:cNvCxnSpPr>
            <a:stCxn id="6" idx="3"/>
          </p:cNvCxnSpPr>
          <p:nvPr/>
        </p:nvCxnSpPr>
        <p:spPr>
          <a:xfrm>
            <a:off x="3200400" y="5414531"/>
            <a:ext cx="2860766" cy="58132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30788" y="5862506"/>
            <a:ext cx="286961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dirty="0" err="1" smtClean="0"/>
              <a:t>Fréquence</a:t>
            </a:r>
            <a:r>
              <a:rPr lang="en-GB" sz="1800" dirty="0" smtClean="0"/>
              <a:t> et puissance le </a:t>
            </a:r>
            <a:r>
              <a:rPr lang="en-GB" sz="1800" dirty="0" err="1" smtClean="0"/>
              <a:t>calcul</a:t>
            </a:r>
            <a:r>
              <a:rPr lang="en-GB" sz="1800" dirty="0" smtClean="0"/>
              <a:t> de V &amp; I</a:t>
            </a:r>
            <a:endParaRPr lang="en-GB" sz="1800" dirty="0"/>
          </a:p>
        </p:txBody>
      </p:sp>
      <p:cxnSp>
        <p:nvCxnSpPr>
          <p:cNvPr id="10" name="Connecteur droit avec flèche 9"/>
          <p:cNvCxnSpPr>
            <a:stCxn id="9" idx="3"/>
          </p:cNvCxnSpPr>
          <p:nvPr/>
        </p:nvCxnSpPr>
        <p:spPr>
          <a:xfrm flipV="1">
            <a:off x="3200399" y="6060863"/>
            <a:ext cx="4794070" cy="12480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779623" y="1372257"/>
            <a:ext cx="178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S11 vs </a:t>
            </a:r>
            <a:r>
              <a:rPr lang="en-GB" sz="1800" dirty="0" err="1" smtClean="0"/>
              <a:t>frequence</a:t>
            </a:r>
            <a:endParaRPr lang="en-GB" sz="1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041874" y="2384223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V vs length</a:t>
            </a:r>
            <a:endParaRPr lang="en-GB" sz="1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041874" y="3005516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I vs length</a:t>
            </a:r>
            <a:endParaRPr lang="en-GB" sz="1800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93" y="1971793"/>
            <a:ext cx="1542255" cy="5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334"/>
            <a:ext cx="12049125" cy="58007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 </a:t>
            </a:r>
            <a:r>
              <a:rPr lang="en-GB" dirty="0" err="1" smtClean="0"/>
              <a:t>d’emploi</a:t>
            </a:r>
            <a:r>
              <a:rPr lang="en-GB" dirty="0" smtClean="0"/>
              <a:t> (4/)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4126" y="881334"/>
            <a:ext cx="5307874" cy="3329848"/>
          </a:xfrm>
        </p:spPr>
        <p:txBody>
          <a:bodyPr/>
          <a:lstStyle/>
          <a:p>
            <a:r>
              <a:rPr lang="en-GB" dirty="0" err="1" smtClean="0"/>
              <a:t>Exemple</a:t>
            </a:r>
            <a:r>
              <a:rPr lang="en-GB" dirty="0" smtClean="0"/>
              <a:t> un </a:t>
            </a:r>
            <a:r>
              <a:rPr lang="en-GB" dirty="0" err="1" smtClean="0"/>
              <a:t>peu</a:t>
            </a:r>
            <a:r>
              <a:rPr lang="en-GB" dirty="0" smtClean="0"/>
              <a:t> plus </a:t>
            </a:r>
            <a:r>
              <a:rPr lang="en-GB" dirty="0" err="1" smtClean="0"/>
              <a:t>complexe</a:t>
            </a:r>
            <a:r>
              <a:rPr lang="en-GB" dirty="0" smtClean="0"/>
              <a:t>: configuration SSA50</a:t>
            </a:r>
          </a:p>
          <a:p>
            <a:pPr lvl="1"/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</a:t>
            </a:r>
            <a:r>
              <a:rPr lang="en-GB" dirty="0" err="1" smtClean="0"/>
              <a:t>jouer</a:t>
            </a:r>
            <a:r>
              <a:rPr lang="en-GB" dirty="0" smtClean="0"/>
              <a:t> sur les </a:t>
            </a:r>
            <a:r>
              <a:rPr lang="en-GB" dirty="0" err="1" smtClean="0"/>
              <a:t>différents</a:t>
            </a:r>
            <a:r>
              <a:rPr lang="en-GB" dirty="0" smtClean="0"/>
              <a:t> </a:t>
            </a:r>
            <a:r>
              <a:rPr lang="en-GB" dirty="0" err="1" smtClean="0"/>
              <a:t>diamètres</a:t>
            </a:r>
            <a:r>
              <a:rPr lang="en-GB" dirty="0" smtClean="0"/>
              <a:t>, </a:t>
            </a:r>
            <a:r>
              <a:rPr lang="en-GB" dirty="0" err="1" smtClean="0"/>
              <a:t>longueur</a:t>
            </a:r>
            <a:r>
              <a:rPr lang="en-GB" dirty="0" smtClean="0"/>
              <a:t> de </a:t>
            </a:r>
            <a:r>
              <a:rPr lang="en-GB" dirty="0" err="1" smtClean="0"/>
              <a:t>lignes</a:t>
            </a:r>
            <a:r>
              <a:rPr lang="en-GB" dirty="0" smtClean="0"/>
              <a:t>, </a:t>
            </a:r>
            <a:r>
              <a:rPr lang="en-GB" dirty="0" err="1" smtClean="0"/>
              <a:t>matériaux</a:t>
            </a:r>
            <a:r>
              <a:rPr lang="en-GB" dirty="0" smtClean="0"/>
              <a:t> et impedances de fin de </a:t>
            </a:r>
            <a:r>
              <a:rPr lang="en-GB" dirty="0" err="1" smtClean="0"/>
              <a:t>ligne</a:t>
            </a:r>
            <a:r>
              <a:rPr lang="en-GB" dirty="0" smtClean="0"/>
              <a:t> pour </a:t>
            </a:r>
            <a:r>
              <a:rPr lang="en-GB" dirty="0" err="1" smtClean="0"/>
              <a:t>voir</a:t>
            </a:r>
            <a:r>
              <a:rPr lang="en-GB" dirty="0" smtClean="0"/>
              <a:t> </a:t>
            </a:r>
            <a:r>
              <a:rPr lang="en-GB" dirty="0" err="1" smtClean="0"/>
              <a:t>l’effet</a:t>
            </a:r>
            <a:endParaRPr lang="en-GB" dirty="0" smtClean="0"/>
          </a:p>
          <a:p>
            <a:r>
              <a:rPr lang="en-GB" dirty="0" smtClean="0"/>
              <a:t>Si </a:t>
            </a:r>
            <a:r>
              <a:rPr lang="en-GB" dirty="0" err="1" smtClean="0"/>
              <a:t>rien</a:t>
            </a:r>
            <a:r>
              <a:rPr lang="en-GB" dirty="0" smtClean="0"/>
              <a:t> ne se </a:t>
            </a:r>
            <a:r>
              <a:rPr lang="en-GB" dirty="0" err="1" smtClean="0"/>
              <a:t>passe</a:t>
            </a:r>
            <a:r>
              <a:rPr lang="en-GB" dirty="0" smtClean="0"/>
              <a:t>, </a:t>
            </a:r>
            <a:r>
              <a:rPr lang="en-GB" dirty="0" err="1" smtClean="0"/>
              <a:t>surveillez</a:t>
            </a:r>
            <a:r>
              <a:rPr lang="en-GB" dirty="0" smtClean="0"/>
              <a:t> </a:t>
            </a:r>
            <a:r>
              <a:rPr lang="en-GB" dirty="0" err="1" smtClean="0"/>
              <a:t>l’icone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pPr lvl="1"/>
            <a:r>
              <a:rPr lang="en-GB" dirty="0" smtClean="0"/>
              <a:t>Elle </a:t>
            </a:r>
            <a:r>
              <a:rPr lang="en-GB" dirty="0" err="1" smtClean="0"/>
              <a:t>indique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le </a:t>
            </a:r>
            <a:r>
              <a:rPr lang="en-GB" dirty="0" err="1" smtClean="0"/>
              <a:t>calcul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en </a:t>
            </a:r>
            <a:r>
              <a:rPr lang="en-GB" dirty="0" err="1" smtClean="0"/>
              <a:t>cours</a:t>
            </a:r>
            <a:endParaRPr lang="en-GB" dirty="0" smtClean="0"/>
          </a:p>
          <a:p>
            <a:pPr lvl="1"/>
            <a:r>
              <a:rPr lang="en-GB" dirty="0" smtClean="0"/>
              <a:t>PS: </a:t>
            </a:r>
            <a:r>
              <a:rPr lang="en-GB" dirty="0" err="1" smtClean="0"/>
              <a:t>c’est</a:t>
            </a:r>
            <a:r>
              <a:rPr lang="en-GB" dirty="0" smtClean="0"/>
              <a:t> plus </a:t>
            </a:r>
            <a:r>
              <a:rPr lang="en-GB" dirty="0" err="1" smtClean="0"/>
              <a:t>rapide</a:t>
            </a:r>
            <a:r>
              <a:rPr lang="en-GB" dirty="0" smtClean="0"/>
              <a:t> sur un PC que sur le web, </a:t>
            </a:r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il</a:t>
            </a:r>
            <a:r>
              <a:rPr lang="en-GB" dirty="0" smtClean="0"/>
              <a:t> </a:t>
            </a:r>
            <a:r>
              <a:rPr lang="en-GB" dirty="0" err="1" smtClean="0"/>
              <a:t>n’y</a:t>
            </a:r>
            <a:r>
              <a:rPr lang="en-GB" dirty="0" smtClean="0"/>
              <a:t> a </a:t>
            </a:r>
            <a:r>
              <a:rPr lang="en-GB" dirty="0" err="1" smtClean="0"/>
              <a:t>rien</a:t>
            </a:r>
            <a:r>
              <a:rPr lang="en-GB" dirty="0" smtClean="0"/>
              <a:t> </a:t>
            </a:r>
            <a:r>
              <a:rPr lang="en-GB" dirty="0" err="1" smtClean="0"/>
              <a:t>besoin</a:t>
            </a:r>
            <a:r>
              <a:rPr lang="en-GB" dirty="0" smtClean="0"/>
              <a:t> </a:t>
            </a:r>
            <a:r>
              <a:rPr lang="en-GB" dirty="0" err="1" smtClean="0"/>
              <a:t>d’installer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1440" y="4885509"/>
            <a:ext cx="1985554" cy="26125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10" y="2764632"/>
            <a:ext cx="1744278" cy="5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Approximations</a:t>
            </a:r>
            <a:endParaRPr lang="en-GB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341377" y="1630412"/>
            <a:ext cx="6908510" cy="2714294"/>
          </a:xfrm>
        </p:spPr>
        <p:txBody>
          <a:bodyPr/>
          <a:lstStyle/>
          <a:p>
            <a:r>
              <a:rPr lang="en-GB" dirty="0" smtClean="0"/>
              <a:t>Transmission line theory</a:t>
            </a:r>
          </a:p>
          <a:p>
            <a:pPr lvl="1"/>
            <a:r>
              <a:rPr lang="en-GB" dirty="0" smtClean="0"/>
              <a:t>Taking loss into account</a:t>
            </a:r>
          </a:p>
          <a:p>
            <a:r>
              <a:rPr lang="en-GB" dirty="0" smtClean="0"/>
              <a:t>Negligible DUT Return Loss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model DUT as a Coaxial line</a:t>
            </a:r>
          </a:p>
          <a:p>
            <a:pPr lvl="1"/>
            <a:r>
              <a:rPr lang="en-GB" dirty="0" smtClean="0"/>
              <a:t>The DUT can be approximated as a </a:t>
            </a:r>
            <a:r>
              <a:rPr lang="en-GB" u="sng" dirty="0" smtClean="0"/>
              <a:t>140/195</a:t>
            </a:r>
            <a:r>
              <a:rPr lang="en-GB" dirty="0" smtClean="0"/>
              <a:t> coaxial line which length is chosen to best fit the DUT S</a:t>
            </a:r>
            <a:r>
              <a:rPr lang="en-GB" baseline="-25000" dirty="0" smtClean="0"/>
              <a:t>21</a:t>
            </a:r>
            <a:r>
              <a:rPr lang="en-GB" dirty="0" smtClean="0"/>
              <a:t> phase delay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 smtClean="0">
                <a:sym typeface="Wingdings" panose="05000000000000000000" pitchFamily="2" charset="2"/>
              </a:rPr>
              <a:t>leads to a </a:t>
            </a:r>
            <a:r>
              <a:rPr lang="en-GB" u="sng" dirty="0" smtClean="0">
                <a:sym typeface="Wingdings" panose="05000000000000000000" pitchFamily="2" charset="2"/>
              </a:rPr>
              <a:t>498,8 mm </a:t>
            </a:r>
            <a:r>
              <a:rPr lang="en-GB" dirty="0" smtClean="0">
                <a:sym typeface="Wingdings" panose="05000000000000000000" pitchFamily="2" charset="2"/>
              </a:rPr>
              <a:t>length (</a:t>
            </a:r>
            <a:r>
              <a:rPr lang="en-GB" dirty="0" smtClean="0"/>
              <a:t>NB: Window length 450mm)</a:t>
            </a:r>
          </a:p>
          <a:p>
            <a:pPr marL="478963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Hypothesis</a:t>
            </a:r>
            <a:endParaRPr lang="en-GB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0" y="783772"/>
            <a:ext cx="4785360" cy="35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320</TotalTime>
  <Words>358</Words>
  <Application>Microsoft Office PowerPoint</Application>
  <PresentationFormat>Grand écran</PresentationFormat>
  <Paragraphs>53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3</vt:lpstr>
      <vt:lpstr>Thème IRFM</vt:lpstr>
      <vt:lpstr>Présentation PowerPoint</vt:lpstr>
      <vt:lpstr>Mode d’emploi (1/)</vt:lpstr>
      <vt:lpstr>Mode d’emploi (1/)</vt:lpstr>
      <vt:lpstr>Mode d’emploi (2/</vt:lpstr>
      <vt:lpstr>Mode d’emploi (3/</vt:lpstr>
      <vt:lpstr>Mode d’emploi (4/)</vt:lpstr>
      <vt:lpstr>Approximations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11</cp:revision>
  <dcterms:created xsi:type="dcterms:W3CDTF">2021-04-21T11:53:07Z</dcterms:created>
  <dcterms:modified xsi:type="dcterms:W3CDTF">2021-04-27T17:52:35Z</dcterms:modified>
</cp:coreProperties>
</file>