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1" d="100"/>
          <a:sy n="61" d="100"/>
        </p:scale>
        <p:origin x="6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7743-4AB3-4E5A-BDCC-D1D161A583CF}"/>
              </a:ext>
            </a:extLst>
          </p:cNvPr>
          <p:cNvSpPr>
            <a:spLocks noGrp="1"/>
          </p:cNvSpPr>
          <p:nvPr>
            <p:ph type="ctrTitle"/>
          </p:nvPr>
        </p:nvSpPr>
        <p:spPr/>
        <p:txBody>
          <a:bodyPr/>
          <a:lstStyle/>
          <a:p>
            <a:r>
              <a:rPr lang="en-US" dirty="0"/>
              <a:t>ETL Project</a:t>
            </a:r>
          </a:p>
        </p:txBody>
      </p:sp>
      <p:sp>
        <p:nvSpPr>
          <p:cNvPr id="3" name="Subtitle 2">
            <a:extLst>
              <a:ext uri="{FF2B5EF4-FFF2-40B4-BE49-F238E27FC236}">
                <a16:creationId xmlns:a16="http://schemas.microsoft.com/office/drawing/2014/main" id="{74384F0C-2903-489F-BB55-B6F69219A977}"/>
              </a:ext>
            </a:extLst>
          </p:cNvPr>
          <p:cNvSpPr>
            <a:spLocks noGrp="1"/>
          </p:cNvSpPr>
          <p:nvPr>
            <p:ph type="subTitle" idx="1"/>
          </p:nvPr>
        </p:nvSpPr>
        <p:spPr/>
        <p:txBody>
          <a:bodyPr/>
          <a:lstStyle/>
          <a:p>
            <a:r>
              <a:rPr lang="en-US" dirty="0"/>
              <a:t>Are certain news outlets more biased against Trump?</a:t>
            </a:r>
          </a:p>
          <a:p>
            <a:r>
              <a:rPr lang="en-US" dirty="0"/>
              <a:t>Jessica Hills</a:t>
            </a:r>
          </a:p>
          <a:p>
            <a:r>
              <a:rPr lang="en-US" dirty="0"/>
              <a:t>March 24,2019</a:t>
            </a:r>
          </a:p>
        </p:txBody>
      </p:sp>
    </p:spTree>
    <p:extLst>
      <p:ext uri="{BB962C8B-B14F-4D97-AF65-F5344CB8AC3E}">
        <p14:creationId xmlns:p14="http://schemas.microsoft.com/office/powerpoint/2010/main" val="418020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429000"/>
            <a:ext cx="10823573" cy="2044262"/>
          </a:xfrm>
        </p:spPr>
        <p:txBody>
          <a:bodyPr>
            <a:normAutofit fontScale="92500" lnSpcReduction="10000"/>
          </a:bodyPr>
          <a:lstStyle/>
          <a:p>
            <a:r>
              <a:rPr lang="en-US" dirty="0"/>
              <a:t>For my last analysis, I looked at the positive summaries from Fox News and CNN</a:t>
            </a:r>
          </a:p>
          <a:p>
            <a:r>
              <a:rPr lang="en-US" dirty="0"/>
              <a:t>I made word clouds from the text that was scraped, on the left is Fox News’ positive summaries and on the right is CNN’s positive summaries</a:t>
            </a:r>
          </a:p>
          <a:p>
            <a:r>
              <a:rPr lang="en-US" dirty="0"/>
              <a:t>There are also several similar words here, however unlike the previous ones the types of words are very different. We see many more words like president, democrat, republican etc. rather than names of people</a:t>
            </a:r>
          </a:p>
        </p:txBody>
      </p:sp>
      <p:pic>
        <p:nvPicPr>
          <p:cNvPr id="7" name="Content Placeholder 6">
            <a:extLst>
              <a:ext uri="{FF2B5EF4-FFF2-40B4-BE49-F238E27FC236}">
                <a16:creationId xmlns:a16="http://schemas.microsoft.com/office/drawing/2014/main" id="{7CEF6E9C-398E-4B36-87A5-83A1AFEFF22A}"/>
              </a:ext>
            </a:extLst>
          </p:cNvPr>
          <p:cNvPicPr>
            <a:picLocks noGrp="1" noChangeAspect="1"/>
          </p:cNvPicPr>
          <p:nvPr>
            <p:ph sz="half" idx="1"/>
          </p:nvPr>
        </p:nvPicPr>
        <p:blipFill>
          <a:blip r:embed="rId2"/>
          <a:stretch>
            <a:fillRect/>
          </a:stretch>
        </p:blipFill>
        <p:spPr>
          <a:xfrm>
            <a:off x="312354" y="363508"/>
            <a:ext cx="5621230" cy="2810615"/>
          </a:xfrm>
        </p:spPr>
      </p:pic>
      <p:pic>
        <p:nvPicPr>
          <p:cNvPr id="9" name="Picture 8">
            <a:extLst>
              <a:ext uri="{FF2B5EF4-FFF2-40B4-BE49-F238E27FC236}">
                <a16:creationId xmlns:a16="http://schemas.microsoft.com/office/drawing/2014/main" id="{FA1B9CD4-A125-4E6B-89CE-4C1DD86CD4D8}"/>
              </a:ext>
            </a:extLst>
          </p:cNvPr>
          <p:cNvPicPr>
            <a:picLocks noChangeAspect="1"/>
          </p:cNvPicPr>
          <p:nvPr/>
        </p:nvPicPr>
        <p:blipFill>
          <a:blip r:embed="rId3"/>
          <a:stretch>
            <a:fillRect/>
          </a:stretch>
        </p:blipFill>
        <p:spPr>
          <a:xfrm>
            <a:off x="6258416" y="363507"/>
            <a:ext cx="5621230" cy="2810615"/>
          </a:xfrm>
          <a:prstGeom prst="rect">
            <a:avLst/>
          </a:prstGeom>
        </p:spPr>
      </p:pic>
    </p:spTree>
    <p:extLst>
      <p:ext uri="{BB962C8B-B14F-4D97-AF65-F5344CB8AC3E}">
        <p14:creationId xmlns:p14="http://schemas.microsoft.com/office/powerpoint/2010/main" val="64258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D63E-E343-422C-B4C9-EBDF65042704}"/>
              </a:ext>
            </a:extLst>
          </p:cNvPr>
          <p:cNvSpPr>
            <a:spLocks noGrp="1"/>
          </p:cNvSpPr>
          <p:nvPr>
            <p:ph type="title"/>
          </p:nvPr>
        </p:nvSpPr>
        <p:spPr/>
        <p:txBody>
          <a:bodyPr/>
          <a:lstStyle/>
          <a:p>
            <a:r>
              <a:rPr lang="en-US" dirty="0"/>
              <a:t>Final Observations</a:t>
            </a:r>
          </a:p>
        </p:txBody>
      </p:sp>
      <p:sp>
        <p:nvSpPr>
          <p:cNvPr id="3" name="Content Placeholder 2">
            <a:extLst>
              <a:ext uri="{FF2B5EF4-FFF2-40B4-BE49-F238E27FC236}">
                <a16:creationId xmlns:a16="http://schemas.microsoft.com/office/drawing/2014/main" id="{66782054-32D2-4A12-8BB9-34A60BACD7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21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F20D-22AA-4279-8CAF-390671E643ED}"/>
              </a:ext>
            </a:extLst>
          </p:cNvPr>
          <p:cNvSpPr>
            <a:spLocks noGrp="1"/>
          </p:cNvSpPr>
          <p:nvPr>
            <p:ph type="title"/>
          </p:nvPr>
        </p:nvSpPr>
        <p:spPr/>
        <p:txBody>
          <a:bodyPr/>
          <a:lstStyle/>
          <a:p>
            <a:r>
              <a:rPr lang="en-US" dirty="0"/>
              <a:t>Process overview</a:t>
            </a:r>
          </a:p>
        </p:txBody>
      </p:sp>
      <p:sp>
        <p:nvSpPr>
          <p:cNvPr id="3" name="Content Placeholder 2">
            <a:extLst>
              <a:ext uri="{FF2B5EF4-FFF2-40B4-BE49-F238E27FC236}">
                <a16:creationId xmlns:a16="http://schemas.microsoft.com/office/drawing/2014/main" id="{0F9B28E1-F015-4425-B0AB-AED26AE96BC2}"/>
              </a:ext>
            </a:extLst>
          </p:cNvPr>
          <p:cNvSpPr>
            <a:spLocks noGrp="1"/>
          </p:cNvSpPr>
          <p:nvPr>
            <p:ph idx="1"/>
          </p:nvPr>
        </p:nvSpPr>
        <p:spPr/>
        <p:txBody>
          <a:bodyPr/>
          <a:lstStyle/>
          <a:p>
            <a:r>
              <a:rPr lang="en-US" dirty="0"/>
              <a:t>I wanted to generate my raw data from web scraping several websites</a:t>
            </a:r>
          </a:p>
          <a:p>
            <a:r>
              <a:rPr lang="en-US" dirty="0"/>
              <a:t>I then wanted to store all of that information into a SQL database</a:t>
            </a:r>
          </a:p>
          <a:p>
            <a:r>
              <a:rPr lang="en-US" dirty="0"/>
              <a:t>I also wanted to use an API to generate data</a:t>
            </a:r>
          </a:p>
          <a:p>
            <a:r>
              <a:rPr lang="en-US" dirty="0"/>
              <a:t>The API chosen was used to evaluate the sentiment of both the headline and summary statements of the news articles that were scraped</a:t>
            </a:r>
          </a:p>
          <a:p>
            <a:r>
              <a:rPr lang="en-US" dirty="0"/>
              <a:t>The analysis was then done to evaluate the results</a:t>
            </a:r>
          </a:p>
        </p:txBody>
      </p:sp>
    </p:spTree>
    <p:extLst>
      <p:ext uri="{BB962C8B-B14F-4D97-AF65-F5344CB8AC3E}">
        <p14:creationId xmlns:p14="http://schemas.microsoft.com/office/powerpoint/2010/main" val="330637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5E9F-992F-427A-8EDD-C439AE878E1F}"/>
              </a:ext>
            </a:extLst>
          </p:cNvPr>
          <p:cNvSpPr>
            <a:spLocks noGrp="1"/>
          </p:cNvSpPr>
          <p:nvPr>
            <p:ph type="title"/>
          </p:nvPr>
        </p:nvSpPr>
        <p:spPr/>
        <p:txBody>
          <a:bodyPr/>
          <a:lstStyle/>
          <a:p>
            <a:r>
              <a:rPr lang="en-US" dirty="0"/>
              <a:t>Web scraping</a:t>
            </a:r>
          </a:p>
        </p:txBody>
      </p:sp>
      <p:sp>
        <p:nvSpPr>
          <p:cNvPr id="3" name="Content Placeholder 2">
            <a:extLst>
              <a:ext uri="{FF2B5EF4-FFF2-40B4-BE49-F238E27FC236}">
                <a16:creationId xmlns:a16="http://schemas.microsoft.com/office/drawing/2014/main" id="{805231E7-08CE-4A3C-A78D-C7738A4044B0}"/>
              </a:ext>
            </a:extLst>
          </p:cNvPr>
          <p:cNvSpPr>
            <a:spLocks noGrp="1"/>
          </p:cNvSpPr>
          <p:nvPr>
            <p:ph idx="1"/>
          </p:nvPr>
        </p:nvSpPr>
        <p:spPr/>
        <p:txBody>
          <a:bodyPr/>
          <a:lstStyle/>
          <a:p>
            <a:r>
              <a:rPr lang="en-US" dirty="0"/>
              <a:t>For this part of the project I wanted to scrape 3 different news outlets</a:t>
            </a:r>
          </a:p>
          <a:p>
            <a:r>
              <a:rPr lang="en-US" dirty="0"/>
              <a:t>I chose 3 different news outlets that have different reputations for their biases</a:t>
            </a:r>
          </a:p>
          <a:p>
            <a:r>
              <a:rPr lang="en-US" dirty="0"/>
              <a:t>For the neutral bias I chose CNN</a:t>
            </a:r>
          </a:p>
          <a:p>
            <a:r>
              <a:rPr lang="en-US" dirty="0"/>
              <a:t>For the “left” or “Democratic” bias I chose MSNBC</a:t>
            </a:r>
          </a:p>
          <a:p>
            <a:r>
              <a:rPr lang="en-US" dirty="0"/>
              <a:t>For the “right” or “Republican” bias I chose Fox News</a:t>
            </a:r>
          </a:p>
        </p:txBody>
      </p:sp>
    </p:spTree>
    <p:extLst>
      <p:ext uri="{BB962C8B-B14F-4D97-AF65-F5344CB8AC3E}">
        <p14:creationId xmlns:p14="http://schemas.microsoft.com/office/powerpoint/2010/main" val="329260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A6C1-25EA-4F01-A43E-4FB98B1FC01E}"/>
              </a:ext>
            </a:extLst>
          </p:cNvPr>
          <p:cNvSpPr>
            <a:spLocks noGrp="1"/>
          </p:cNvSpPr>
          <p:nvPr>
            <p:ph type="title"/>
          </p:nvPr>
        </p:nvSpPr>
        <p:spPr>
          <a:xfrm>
            <a:off x="684212" y="4908331"/>
            <a:ext cx="8534400" cy="1507067"/>
          </a:xfrm>
        </p:spPr>
        <p:txBody>
          <a:bodyPr/>
          <a:lstStyle/>
          <a:p>
            <a:r>
              <a:rPr lang="en-US" dirty="0"/>
              <a:t>Web Scraping process</a:t>
            </a:r>
          </a:p>
        </p:txBody>
      </p:sp>
      <p:sp>
        <p:nvSpPr>
          <p:cNvPr id="3" name="Content Placeholder 2">
            <a:extLst>
              <a:ext uri="{FF2B5EF4-FFF2-40B4-BE49-F238E27FC236}">
                <a16:creationId xmlns:a16="http://schemas.microsoft.com/office/drawing/2014/main" id="{E4C57D73-346D-4614-A539-DB578AB0FE7C}"/>
              </a:ext>
            </a:extLst>
          </p:cNvPr>
          <p:cNvSpPr>
            <a:spLocks noGrp="1"/>
          </p:cNvSpPr>
          <p:nvPr>
            <p:ph idx="1"/>
          </p:nvPr>
        </p:nvSpPr>
        <p:spPr>
          <a:xfrm>
            <a:off x="684212" y="685800"/>
            <a:ext cx="9079898" cy="4222531"/>
          </a:xfrm>
        </p:spPr>
        <p:txBody>
          <a:bodyPr>
            <a:normAutofit lnSpcReduction="10000"/>
          </a:bodyPr>
          <a:lstStyle/>
          <a:p>
            <a:r>
              <a:rPr lang="en-US" dirty="0"/>
              <a:t>To create my web scraping code I first inspected all three of the websites for their similarities</a:t>
            </a:r>
          </a:p>
          <a:p>
            <a:r>
              <a:rPr lang="en-US" dirty="0"/>
              <a:t>Fortunately all 3 websites were structured in a very similar way so I was able to write one base script which then only required slight modifications for each news outlet</a:t>
            </a:r>
          </a:p>
          <a:p>
            <a:r>
              <a:rPr lang="en-US" dirty="0"/>
              <a:t>I wanted a substantial amount of data because proving bias can be very different based on the sample size, too small and that could yield inconsistent results, so I chose to try and capture around 7500 articles</a:t>
            </a:r>
          </a:p>
          <a:p>
            <a:r>
              <a:rPr lang="en-US" dirty="0"/>
              <a:t>Overall the data was rather clean due to the effort put into writing the code that scrapped and collected the information.</a:t>
            </a:r>
          </a:p>
          <a:p>
            <a:r>
              <a:rPr lang="en-US" dirty="0"/>
              <a:t>There was only a small amount of transformation required to convert the probability numbers into actual numbers to build the bar graphs</a:t>
            </a:r>
          </a:p>
        </p:txBody>
      </p:sp>
    </p:spTree>
    <p:extLst>
      <p:ext uri="{BB962C8B-B14F-4D97-AF65-F5344CB8AC3E}">
        <p14:creationId xmlns:p14="http://schemas.microsoft.com/office/powerpoint/2010/main" val="103767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API Calls</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gather information on the sentiment of the headlines and summary statements I found a sentiment analysis API on </a:t>
            </a:r>
            <a:r>
              <a:rPr lang="en-US" dirty="0" err="1"/>
              <a:t>RaidAPI</a:t>
            </a:r>
            <a:endParaRPr lang="en-US" dirty="0"/>
          </a:p>
          <a:p>
            <a:r>
              <a:rPr lang="en-US" dirty="0"/>
              <a:t>After I had scraped all of the headlines and their associated summaries I then made the API calls to gather the probability information</a:t>
            </a:r>
          </a:p>
          <a:p>
            <a:r>
              <a:rPr lang="en-US" dirty="0"/>
              <a:t>I chose to capture and record the actual probability numbers  because I thought that would give the most flexibility for the analysis </a:t>
            </a:r>
          </a:p>
        </p:txBody>
      </p:sp>
    </p:spTree>
    <p:extLst>
      <p:ext uri="{BB962C8B-B14F-4D97-AF65-F5344CB8AC3E}">
        <p14:creationId xmlns:p14="http://schemas.microsoft.com/office/powerpoint/2010/main" val="2195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SQL Database</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store my information I created 3 tables, one for each news outlet</a:t>
            </a:r>
          </a:p>
          <a:p>
            <a:r>
              <a:rPr lang="en-US" dirty="0"/>
              <a:t>After I scraped the data and made the API calls to gather the sentiment data I committed all of the data to the correct table in Postgres</a:t>
            </a:r>
          </a:p>
        </p:txBody>
      </p:sp>
    </p:spTree>
    <p:extLst>
      <p:ext uri="{BB962C8B-B14F-4D97-AF65-F5344CB8AC3E}">
        <p14:creationId xmlns:p14="http://schemas.microsoft.com/office/powerpoint/2010/main" val="329286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92500" lnSpcReduction="10000"/>
          </a:bodyPr>
          <a:lstStyle/>
          <a:p>
            <a:r>
              <a:rPr lang="en-US" dirty="0"/>
              <a:t>For my first analysis I looked at all of the headlines and summaries as a function of the average of all of the probability values</a:t>
            </a:r>
          </a:p>
          <a:p>
            <a:r>
              <a:rPr lang="en-US" dirty="0"/>
              <a:t>For the headlines all of the news outlets seemed very similar</a:t>
            </a:r>
          </a:p>
          <a:p>
            <a:r>
              <a:rPr lang="en-US" dirty="0"/>
              <a:t>For the summary data, all of the news outlets also seemed very similar</a:t>
            </a:r>
          </a:p>
        </p:txBody>
      </p:sp>
      <p:pic>
        <p:nvPicPr>
          <p:cNvPr id="10" name="Content Placeholder 9">
            <a:extLst>
              <a:ext uri="{FF2B5EF4-FFF2-40B4-BE49-F238E27FC236}">
                <a16:creationId xmlns:a16="http://schemas.microsoft.com/office/drawing/2014/main" id="{080052D8-9D6A-4D90-8E29-D433A7484551}"/>
              </a:ext>
            </a:extLst>
          </p:cNvPr>
          <p:cNvPicPr>
            <a:picLocks noGrp="1" noChangeAspect="1"/>
          </p:cNvPicPr>
          <p:nvPr>
            <p:ph sz="half" idx="1"/>
          </p:nvPr>
        </p:nvPicPr>
        <p:blipFill>
          <a:blip r:embed="rId2"/>
          <a:stretch>
            <a:fillRect/>
          </a:stretch>
        </p:blipFill>
        <p:spPr>
          <a:xfrm>
            <a:off x="439769" y="264510"/>
            <a:ext cx="5487650" cy="3658433"/>
          </a:xfrm>
        </p:spPr>
      </p:pic>
      <p:pic>
        <p:nvPicPr>
          <p:cNvPr id="12" name="Picture 11">
            <a:extLst>
              <a:ext uri="{FF2B5EF4-FFF2-40B4-BE49-F238E27FC236}">
                <a16:creationId xmlns:a16="http://schemas.microsoft.com/office/drawing/2014/main" id="{F813A709-64AE-4009-B6B6-5A653C5CA86B}"/>
              </a:ext>
            </a:extLst>
          </p:cNvPr>
          <p:cNvPicPr>
            <a:picLocks noChangeAspect="1"/>
          </p:cNvPicPr>
          <p:nvPr/>
        </p:nvPicPr>
        <p:blipFill>
          <a:blip r:embed="rId3"/>
          <a:stretch>
            <a:fillRect/>
          </a:stretch>
        </p:blipFill>
        <p:spPr>
          <a:xfrm>
            <a:off x="6264583" y="264510"/>
            <a:ext cx="5487650" cy="3658433"/>
          </a:xfrm>
          <a:prstGeom prst="rect">
            <a:avLst/>
          </a:prstGeom>
        </p:spPr>
      </p:pic>
    </p:spTree>
    <p:extLst>
      <p:ext uri="{BB962C8B-B14F-4D97-AF65-F5344CB8AC3E}">
        <p14:creationId xmlns:p14="http://schemas.microsoft.com/office/powerpoint/2010/main" val="14229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70000" lnSpcReduction="20000"/>
          </a:bodyPr>
          <a:lstStyle/>
          <a:p>
            <a:r>
              <a:rPr lang="en-US" dirty="0"/>
              <a:t>For my next analysis, I filtered out all of the neutral results and looked just at the statements that had a positive or negative sentiment</a:t>
            </a:r>
          </a:p>
          <a:p>
            <a:r>
              <a:rPr lang="en-US" dirty="0"/>
              <a:t>For the headlines, MSNBC and CNN are almost the same and both have a slightly higher likelihood of having a negative sentiment</a:t>
            </a:r>
          </a:p>
          <a:p>
            <a:r>
              <a:rPr lang="en-US" dirty="0"/>
              <a:t>For the summary data, Fox News and CNN are very similar and have a slightly higher likelihood of having a positive sentiment</a:t>
            </a:r>
          </a:p>
        </p:txBody>
      </p:sp>
      <p:pic>
        <p:nvPicPr>
          <p:cNvPr id="7" name="Content Placeholder 6">
            <a:extLst>
              <a:ext uri="{FF2B5EF4-FFF2-40B4-BE49-F238E27FC236}">
                <a16:creationId xmlns:a16="http://schemas.microsoft.com/office/drawing/2014/main" id="{7A6D2509-8B27-48E0-8AE7-3A2DF57CF553}"/>
              </a:ext>
            </a:extLst>
          </p:cNvPr>
          <p:cNvPicPr>
            <a:picLocks noGrp="1" noChangeAspect="1"/>
          </p:cNvPicPr>
          <p:nvPr>
            <p:ph sz="half" idx="1"/>
          </p:nvPr>
        </p:nvPicPr>
        <p:blipFill>
          <a:blip r:embed="rId2"/>
          <a:stretch>
            <a:fillRect/>
          </a:stretch>
        </p:blipFill>
        <p:spPr>
          <a:xfrm>
            <a:off x="305840" y="321944"/>
            <a:ext cx="5539513" cy="3693008"/>
          </a:xfrm>
        </p:spPr>
      </p:pic>
      <p:pic>
        <p:nvPicPr>
          <p:cNvPr id="9" name="Picture 8">
            <a:extLst>
              <a:ext uri="{FF2B5EF4-FFF2-40B4-BE49-F238E27FC236}">
                <a16:creationId xmlns:a16="http://schemas.microsoft.com/office/drawing/2014/main" id="{4C1A3E19-A7A6-4162-B354-C6A7DDAFCF5C}"/>
              </a:ext>
            </a:extLst>
          </p:cNvPr>
          <p:cNvPicPr>
            <a:picLocks noChangeAspect="1"/>
          </p:cNvPicPr>
          <p:nvPr/>
        </p:nvPicPr>
        <p:blipFill>
          <a:blip r:embed="rId3"/>
          <a:stretch>
            <a:fillRect/>
          </a:stretch>
        </p:blipFill>
        <p:spPr>
          <a:xfrm>
            <a:off x="6398510" y="321944"/>
            <a:ext cx="5487650" cy="3658433"/>
          </a:xfrm>
          <a:prstGeom prst="rect">
            <a:avLst/>
          </a:prstGeom>
        </p:spPr>
      </p:pic>
    </p:spTree>
    <p:extLst>
      <p:ext uri="{BB962C8B-B14F-4D97-AF65-F5344CB8AC3E}">
        <p14:creationId xmlns:p14="http://schemas.microsoft.com/office/powerpoint/2010/main" val="9256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337035"/>
            <a:ext cx="10823573" cy="2054772"/>
          </a:xfrm>
        </p:spPr>
        <p:txBody>
          <a:bodyPr>
            <a:normAutofit fontScale="92500" lnSpcReduction="20000"/>
          </a:bodyPr>
          <a:lstStyle/>
          <a:p>
            <a:r>
              <a:rPr lang="en-US" dirty="0"/>
              <a:t>For my next analysis, I looked at the results from the previous charts and I wondered if there were common words between the negative headlines from MSNBC and CNN</a:t>
            </a:r>
          </a:p>
          <a:p>
            <a:r>
              <a:rPr lang="en-US" dirty="0"/>
              <a:t>I made word clouds from the text that was scraped, on the left is MSNBC’s negative headlines and on the right is CNN’s negative headlines</a:t>
            </a:r>
          </a:p>
          <a:p>
            <a:r>
              <a:rPr lang="en-US" dirty="0"/>
              <a:t>There are several word in common here but what I think is most significant is the number of names that appear, I think this is due to the fact that the names are the most common thing that is associated with a negative headline</a:t>
            </a:r>
          </a:p>
        </p:txBody>
      </p:sp>
      <p:pic>
        <p:nvPicPr>
          <p:cNvPr id="11" name="Picture 10">
            <a:extLst>
              <a:ext uri="{FF2B5EF4-FFF2-40B4-BE49-F238E27FC236}">
                <a16:creationId xmlns:a16="http://schemas.microsoft.com/office/drawing/2014/main" id="{379C3197-F4FB-4929-A894-C6E3CED7529B}"/>
              </a:ext>
            </a:extLst>
          </p:cNvPr>
          <p:cNvPicPr>
            <a:picLocks noChangeAspect="1"/>
          </p:cNvPicPr>
          <p:nvPr/>
        </p:nvPicPr>
        <p:blipFill>
          <a:blip r:embed="rId2"/>
          <a:stretch>
            <a:fillRect/>
          </a:stretch>
        </p:blipFill>
        <p:spPr>
          <a:xfrm>
            <a:off x="6258416" y="363509"/>
            <a:ext cx="5621230" cy="2810615"/>
          </a:xfrm>
          <a:prstGeom prst="rect">
            <a:avLst/>
          </a:prstGeom>
        </p:spPr>
      </p:pic>
      <p:pic>
        <p:nvPicPr>
          <p:cNvPr id="15" name="Content Placeholder 14">
            <a:extLst>
              <a:ext uri="{FF2B5EF4-FFF2-40B4-BE49-F238E27FC236}">
                <a16:creationId xmlns:a16="http://schemas.microsoft.com/office/drawing/2014/main" id="{7E6F4AEA-FF96-4F42-B9EA-A7D8525B87E6}"/>
              </a:ext>
            </a:extLst>
          </p:cNvPr>
          <p:cNvPicPr>
            <a:picLocks noGrp="1" noChangeAspect="1"/>
          </p:cNvPicPr>
          <p:nvPr>
            <p:ph sz="half" idx="1"/>
          </p:nvPr>
        </p:nvPicPr>
        <p:blipFill>
          <a:blip r:embed="rId3"/>
          <a:stretch>
            <a:fillRect/>
          </a:stretch>
        </p:blipFill>
        <p:spPr>
          <a:xfrm>
            <a:off x="312354" y="363509"/>
            <a:ext cx="5621228" cy="2810614"/>
          </a:xfrm>
        </p:spPr>
      </p:pic>
    </p:spTree>
    <p:extLst>
      <p:ext uri="{BB962C8B-B14F-4D97-AF65-F5344CB8AC3E}">
        <p14:creationId xmlns:p14="http://schemas.microsoft.com/office/powerpoint/2010/main" val="32413380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92</TotalTime>
  <Words>706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ETL Project</vt:lpstr>
      <vt:lpstr>Process overview</vt:lpstr>
      <vt:lpstr>Web scraping</vt:lpstr>
      <vt:lpstr>Web Scraping process</vt:lpstr>
      <vt:lpstr>API Calls</vt:lpstr>
      <vt:lpstr>SQL Database</vt:lpstr>
      <vt:lpstr>Data Analysis</vt:lpstr>
      <vt:lpstr>Data Analysis</vt:lpstr>
      <vt:lpstr>Data Analysis</vt:lpstr>
      <vt:lpstr>Data Analysis</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Jessica Hills</dc:creator>
  <cp:lastModifiedBy>Jessica Hills</cp:lastModifiedBy>
  <cp:revision>6</cp:revision>
  <dcterms:created xsi:type="dcterms:W3CDTF">2019-03-24T17:17:47Z</dcterms:created>
  <dcterms:modified xsi:type="dcterms:W3CDTF">2019-03-24T18:50:35Z</dcterms:modified>
</cp:coreProperties>
</file>