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503030501040103" pitchFamily="34" charset="0"/>
      <p:regular r:id="rId20"/>
    </p:embeddedFont>
    <p:embeddedFont>
      <p:font typeface="Canva Sans Bold" panose="020B0803030501040103" pitchFamily="34" charset="0"/>
      <p:regular r:id="rId21"/>
      <p:bold r:id="rId22"/>
    </p:embeddedFont>
    <p:embeddedFont>
      <p:font typeface="Cooper Hewitt" pitchFamily="2" charset="77"/>
      <p:regular r:id="rId23"/>
      <p:bold r:id="rId24"/>
    </p:embeddedFont>
    <p:embeddedFont>
      <p:font typeface="Cooper Hewitt Bold" pitchFamily="2" charset="77"/>
      <p:regular r:id="rId25"/>
      <p:bold r:id="rId26"/>
    </p:embeddedFont>
    <p:embeddedFont>
      <p:font typeface="Open Sans" panose="020B0606030504020204" pitchFamily="34" charset="0"/>
      <p:regular r:id="rId27"/>
    </p:embeddedFont>
    <p:embeddedFont>
      <p:font typeface="Open Sans Bold" panose="020B0806030504020204" pitchFamily="34" charset="0"/>
      <p:regular r:id="rId28"/>
      <p:bold r:id="rId29"/>
    </p:embeddedFont>
    <p:embeddedFont>
      <p:font typeface="Open Sauce" pitchFamily="2" charset="77"/>
      <p:regular r:id="rId30"/>
    </p:embeddedFont>
    <p:embeddedFont>
      <p:font typeface="Open Sauce Bold" pitchFamily="2" charset="77"/>
      <p:regular r:id="rId31"/>
      <p:bold r:id="rId32"/>
    </p:embeddedFont>
    <p:embeddedFont>
      <p:font typeface="Open Sauce Semi-Bold" pitchFamily="2" charset="77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89" autoAdjust="0"/>
  </p:normalViewPr>
  <p:slideViewPr>
    <p:cSldViewPr>
      <p:cViewPr varScale="1">
        <p:scale>
          <a:sx n="68" d="100"/>
          <a:sy n="68" d="100"/>
        </p:scale>
        <p:origin x="264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97525" cy="10287000"/>
            <a:chOff x="0" y="0"/>
            <a:chExt cx="24396700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06101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2709333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6101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2709333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6101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4816592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06101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4816592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</p:grpSp>
      <p:sp>
        <p:nvSpPr>
          <p:cNvPr id="15" name="TextBox 15"/>
          <p:cNvSpPr txBox="1"/>
          <p:nvPr/>
        </p:nvSpPr>
        <p:spPr>
          <a:xfrm>
            <a:off x="1028700" y="2863850"/>
            <a:ext cx="11554215" cy="288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8"/>
              </a:lnSpc>
            </a:pPr>
            <a:r>
              <a:rPr lang="en-US" sz="5338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REFORM TEXT ARTICLES TO CONDENSED SUMMARIES </a:t>
            </a:r>
            <a:r>
              <a:rPr lang="en-US" sz="5338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APPLYING TRANSFORMER MODEL CAPABILITIES WITH TRADITIONAL NLP METHODS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12737840" y="1897380"/>
            <a:ext cx="0" cy="64922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3170473" y="7357110"/>
            <a:ext cx="2519363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Presented 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70473" y="1925955"/>
            <a:ext cx="2880017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December 21, 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170473" y="7710170"/>
            <a:ext cx="408882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Jhilmit Asri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28246" y="893559"/>
            <a:ext cx="5949917" cy="8499882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3429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3429000" y="0"/>
                  </a:lnTo>
                  <a:cubicBezTo>
                    <a:pt x="3990340" y="0"/>
                    <a:pt x="4445000" y="454660"/>
                    <a:pt x="4445000" y="1016000"/>
                  </a:cubicBezTo>
                  <a:lnTo>
                    <a:pt x="4445000" y="5334000"/>
                  </a:lnTo>
                  <a:cubicBezTo>
                    <a:pt x="4445000" y="5895340"/>
                    <a:pt x="3990340" y="6350000"/>
                    <a:pt x="3429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691" r="-69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-7867041" y="1782356"/>
            <a:ext cx="18623941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99043" y="2176360"/>
            <a:ext cx="903413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9043" y="3817208"/>
            <a:ext cx="9034137" cy="163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 (Bidirectional Encoder Representations from Transformers) is a pre-trained transformer model designed to understand the context of words in a sentence by looking at both left and right contexts.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9043" y="5996182"/>
            <a:ext cx="24138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6834381"/>
            <a:ext cx="11863472" cy="218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Contextual Understanding: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Captures relationships between words in their full context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Extractive Summarization: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Ideal for identifying key sentences and phrases from text.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Pre-trained Model: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Reduces the need for extensive labeled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87137" y="3203830"/>
            <a:ext cx="7188914" cy="8764322"/>
            <a:chOff x="0" y="0"/>
            <a:chExt cx="9585219" cy="11685763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1228110" y="2303517"/>
            <a:ext cx="12530617" cy="2652967"/>
          </a:xfrm>
          <a:custGeom>
            <a:avLst/>
            <a:gdLst/>
            <a:ahLst/>
            <a:cxnLst/>
            <a:rect l="l" t="t" r="r" b="b"/>
            <a:pathLst>
              <a:path w="12530617" h="2652967">
                <a:moveTo>
                  <a:pt x="0" y="0"/>
                </a:moveTo>
                <a:lnTo>
                  <a:pt x="12530616" y="0"/>
                </a:lnTo>
                <a:lnTo>
                  <a:pt x="12530616" y="2652966"/>
                </a:lnTo>
                <a:lnTo>
                  <a:pt x="0" y="265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28110" y="5143500"/>
            <a:ext cx="12530617" cy="4884983"/>
          </a:xfrm>
          <a:custGeom>
            <a:avLst/>
            <a:gdLst/>
            <a:ahLst/>
            <a:cxnLst/>
            <a:rect l="l" t="t" r="r" b="b"/>
            <a:pathLst>
              <a:path w="12530617" h="4884983">
                <a:moveTo>
                  <a:pt x="0" y="0"/>
                </a:moveTo>
                <a:lnTo>
                  <a:pt x="12530616" y="0"/>
                </a:lnTo>
                <a:lnTo>
                  <a:pt x="12530616" y="4884983"/>
                </a:lnTo>
                <a:lnTo>
                  <a:pt x="0" y="4884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723812"/>
            <a:ext cx="1292943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 In 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95500"/>
            <a:ext cx="5489017" cy="609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Text-to-Text Transfer Transformer (T5)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76964" y="2301551"/>
            <a:ext cx="9034137" cy="204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T5 (Text-to-Text Transfer Transformer) is a transformer model developed by Google, designed to handle a wide range of NLP tasks in a unified text-to-text format. It treats every problem as converting an input text into an output text, making it ideal for abstractive summarization.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76964" y="4630410"/>
            <a:ext cx="2413843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54273" y="5428918"/>
            <a:ext cx="11863472" cy="262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Abstractive Summarization: 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Generates new sentences that may not exist in the original text.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Contextual Understanding: 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Excels in capturing long-term dependencies and semantic relationships.</a:t>
            </a: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Fine-Tuning Flexibility: 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Pre-trained on massive datasets, allowing customization for specific 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3" name="Group 3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1243114" y="3009379"/>
            <a:ext cx="12530617" cy="2134121"/>
          </a:xfrm>
          <a:custGeom>
            <a:avLst/>
            <a:gdLst/>
            <a:ahLst/>
            <a:cxnLst/>
            <a:rect l="l" t="t" r="r" b="b"/>
            <a:pathLst>
              <a:path w="12530617" h="2134121">
                <a:moveTo>
                  <a:pt x="0" y="0"/>
                </a:moveTo>
                <a:lnTo>
                  <a:pt x="12530617" y="0"/>
                </a:lnTo>
                <a:lnTo>
                  <a:pt x="12530617" y="2134121"/>
                </a:lnTo>
                <a:lnTo>
                  <a:pt x="0" y="213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43114" y="5734050"/>
            <a:ext cx="12530617" cy="3064127"/>
          </a:xfrm>
          <a:custGeom>
            <a:avLst/>
            <a:gdLst/>
            <a:ahLst/>
            <a:cxnLst/>
            <a:rect l="l" t="t" r="r" b="b"/>
            <a:pathLst>
              <a:path w="12530617" h="3064127">
                <a:moveTo>
                  <a:pt x="0" y="0"/>
                </a:moveTo>
                <a:lnTo>
                  <a:pt x="12530617" y="0"/>
                </a:lnTo>
                <a:lnTo>
                  <a:pt x="12530617" y="3064127"/>
                </a:lnTo>
                <a:lnTo>
                  <a:pt x="0" y="3064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43705" y="1196781"/>
            <a:ext cx="1292943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T5 In 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883264" cy="10287000"/>
          </a:xfrm>
          <a:custGeom>
            <a:avLst/>
            <a:gdLst/>
            <a:ahLst/>
            <a:cxnLst/>
            <a:rect l="l" t="t" r="r" b="b"/>
            <a:pathLst>
              <a:path w="5883264" h="10287000">
                <a:moveTo>
                  <a:pt x="0" y="0"/>
                </a:moveTo>
                <a:lnTo>
                  <a:pt x="5883264" y="0"/>
                </a:lnTo>
                <a:lnTo>
                  <a:pt x="58832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423" r="-1054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4000">
            <a:off x="-36587" y="-235361"/>
            <a:ext cx="5956438" cy="10542769"/>
          </a:xfrm>
          <a:custGeom>
            <a:avLst/>
            <a:gdLst/>
            <a:ahLst/>
            <a:cxnLst/>
            <a:rect l="l" t="t" r="r" b="b"/>
            <a:pathLst>
              <a:path w="5956438" h="10542769">
                <a:moveTo>
                  <a:pt x="73317" y="0"/>
                </a:moveTo>
                <a:lnTo>
                  <a:pt x="5956438" y="41073"/>
                </a:lnTo>
                <a:lnTo>
                  <a:pt x="5883121" y="10542769"/>
                </a:lnTo>
                <a:lnTo>
                  <a:pt x="0" y="10501697"/>
                </a:lnTo>
                <a:lnTo>
                  <a:pt x="73317" y="0"/>
                </a:lnTo>
                <a:close/>
              </a:path>
            </a:pathLst>
          </a:custGeom>
          <a:blipFill>
            <a:blip r:embed="rId3"/>
            <a:stretch>
              <a:fillRect l="-68774" t="-513" r="-913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617535" y="5293351"/>
            <a:ext cx="3874695" cy="1604400"/>
            <a:chOff x="0" y="0"/>
            <a:chExt cx="5166260" cy="2139200"/>
          </a:xfrm>
        </p:grpSpPr>
        <p:sp>
          <p:nvSpPr>
            <p:cNvPr id="5" name="TextBox 5"/>
            <p:cNvSpPr txBox="1"/>
            <p:nvPr/>
          </p:nvSpPr>
          <p:spPr>
            <a:xfrm>
              <a:off x="0" y="1112405"/>
              <a:ext cx="5166260" cy="1026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Bilingual Evaluation Understudy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5166260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Bleu Score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526068" y="5293351"/>
            <a:ext cx="3874695" cy="1604400"/>
            <a:chOff x="0" y="0"/>
            <a:chExt cx="5166260" cy="2139200"/>
          </a:xfrm>
        </p:grpSpPr>
        <p:sp>
          <p:nvSpPr>
            <p:cNvPr id="8" name="TextBox 8"/>
            <p:cNvSpPr txBox="1"/>
            <p:nvPr/>
          </p:nvSpPr>
          <p:spPr>
            <a:xfrm>
              <a:off x="0" y="1112405"/>
              <a:ext cx="5166260" cy="1026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Recall-Oriented Understudy for Gisting Evaluation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5166260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Rouge Score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26068" y="1569974"/>
            <a:ext cx="8966162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  <a:spcBef>
                <a:spcPct val="0"/>
              </a:spcBef>
            </a:pPr>
            <a:r>
              <a:rPr lang="en-US" sz="79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MODEL EVALUATION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791381" y="4666336"/>
          <a:ext cx="11028004" cy="4114800"/>
        </p:xfrm>
        <a:graphic>
          <a:graphicData uri="http://schemas.openxmlformats.org/drawingml/2006/table">
            <a:tbl>
              <a:tblPr/>
              <a:tblGrid>
                <a:gridCol w="182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9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Epoch - 2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Epoch  - 4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Epoch - 5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Rouge - 1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0.2962148174462081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0.3067318682610807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0.3133910229605922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Rouge - 2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0.1068710595142304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0.11369896492866727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0.11720121300750322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Rouge - 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0.2471080824932992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0.2561906251468176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0.2608307409913394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3006499"/>
            <a:ext cx="5489017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ROUGE SCORE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91381" y="1270462"/>
            <a:ext cx="11633458" cy="339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840" lvl="1" indent="-277920" algn="l">
              <a:lnSpc>
                <a:spcPts val="3861"/>
              </a:lnSpc>
              <a:buFont typeface="Arial"/>
              <a:buChar char="•"/>
            </a:pPr>
            <a:r>
              <a:rPr lang="en-US" sz="25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measures the overlap between generated summaries and reference summaries.</a:t>
            </a:r>
          </a:p>
          <a:p>
            <a:pPr marL="555840" lvl="1" indent="-277920" algn="l">
              <a:lnSpc>
                <a:spcPts val="3861"/>
              </a:lnSpc>
              <a:buFont typeface="Arial"/>
              <a:buChar char="•"/>
            </a:pPr>
            <a:r>
              <a:rPr lang="en-US" sz="2574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recall:</a:t>
            </a:r>
            <a:r>
              <a:rPr lang="en-US" sz="257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How much of the important content in the reference summary is captured by the generated summary?</a:t>
            </a:r>
          </a:p>
          <a:p>
            <a:pPr marL="555840" lvl="1" indent="-277920" algn="l">
              <a:lnSpc>
                <a:spcPts val="3861"/>
              </a:lnSpc>
              <a:buFont typeface="Arial"/>
              <a:buChar char="•"/>
            </a:pPr>
            <a:r>
              <a:rPr lang="en-US" sz="2574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Variants:</a:t>
            </a:r>
            <a:r>
              <a:rPr lang="en-US" sz="257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Rouge - 1, Rouge - 2, Rouge  - L</a:t>
            </a:r>
          </a:p>
          <a:p>
            <a:pPr marL="555840" lvl="1" indent="-277920" algn="l">
              <a:lnSpc>
                <a:spcPts val="3861"/>
              </a:lnSpc>
              <a:buFont typeface="Arial"/>
              <a:buChar char="•"/>
            </a:pPr>
            <a:r>
              <a:rPr lang="en-US" sz="2574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Suitable for summarization tasks with extractive or abstractive methods.</a:t>
            </a:r>
          </a:p>
          <a:p>
            <a:pPr algn="l">
              <a:lnSpc>
                <a:spcPts val="3861"/>
              </a:lnSpc>
            </a:pPr>
            <a:endParaRPr lang="en-US" sz="2574" u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06499"/>
            <a:ext cx="5489017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BLEU SCORE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17717" y="1602875"/>
            <a:ext cx="11051593" cy="69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1990" lvl="1" indent="-365995" algn="l">
              <a:lnSpc>
                <a:spcPts val="5085"/>
              </a:lnSpc>
              <a:buFont typeface="Arial"/>
              <a:buChar char="•"/>
            </a:pPr>
            <a:r>
              <a:rPr lang="en-US" sz="339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BLEU (Bilingual Evaluation Understudy) measures precision:</a:t>
            </a:r>
            <a:r>
              <a:rPr lang="en-US" sz="33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How many words or phrases in the generated summary match the reference summary?</a:t>
            </a:r>
          </a:p>
          <a:p>
            <a:pPr marL="731990" lvl="1" indent="-365995" algn="l">
              <a:lnSpc>
                <a:spcPts val="5085"/>
              </a:lnSpc>
              <a:buFont typeface="Arial"/>
              <a:buChar char="•"/>
            </a:pP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Includes a brevity penalty to penalize overly short summaries.</a:t>
            </a:r>
          </a:p>
          <a:p>
            <a:pPr marL="731990" lvl="1" indent="-365995" algn="l">
              <a:lnSpc>
                <a:spcPts val="5085"/>
              </a:lnSpc>
              <a:buFont typeface="Arial"/>
              <a:buChar char="•"/>
            </a:pP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Popular for machine translation.</a:t>
            </a:r>
          </a:p>
          <a:p>
            <a:pPr marL="731990" lvl="1" indent="-365995" algn="l">
              <a:lnSpc>
                <a:spcPts val="5085"/>
              </a:lnSpc>
              <a:buFont typeface="Arial"/>
              <a:buChar char="•"/>
            </a:pP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Scores: </a:t>
            </a:r>
          </a:p>
          <a:p>
            <a:pPr marL="1463980" lvl="2" indent="-487993" algn="l">
              <a:lnSpc>
                <a:spcPts val="5085"/>
              </a:lnSpc>
              <a:buFont typeface="Arial"/>
              <a:buChar char="⚬"/>
            </a:pPr>
            <a:r>
              <a:rPr lang="en-US" sz="3390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Epoch 2</a:t>
            </a: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- 0.10405019704560887</a:t>
            </a:r>
          </a:p>
          <a:p>
            <a:pPr marL="1463980" lvl="2" indent="-487993" algn="l">
              <a:lnSpc>
                <a:spcPts val="5085"/>
              </a:lnSpc>
              <a:buFont typeface="Arial"/>
              <a:buChar char="⚬"/>
            </a:pPr>
            <a:r>
              <a:rPr lang="en-US" sz="3390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Epoch 4</a:t>
            </a: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- 0.10989139697963175</a:t>
            </a:r>
          </a:p>
          <a:p>
            <a:pPr marL="1463980" lvl="2" indent="-487993" algn="l">
              <a:lnSpc>
                <a:spcPts val="5085"/>
              </a:lnSpc>
              <a:buFont typeface="Arial"/>
              <a:buChar char="⚬"/>
            </a:pPr>
            <a:r>
              <a:rPr lang="en-US" sz="3390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Epoch 5</a:t>
            </a:r>
            <a:r>
              <a:rPr lang="en-US" sz="3390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- 0.10961517913965366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11040"/>
            <a:ext cx="16230600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 Walk Through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97525" cy="10287000"/>
            <a:chOff x="0" y="0"/>
            <a:chExt cx="24396700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06101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2709333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06101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2709333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06101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4816592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06101" cy="4816592"/>
              </a:xfrm>
              <a:custGeom>
                <a:avLst/>
                <a:gdLst/>
                <a:ahLst/>
                <a:cxnLst/>
                <a:rect l="l" t="t" r="r" b="b"/>
                <a:pathLst>
                  <a:path w="206101" h="4816592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24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5368484" y="2895600"/>
            <a:ext cx="7551033" cy="434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grpSp>
        <p:nvGrpSpPr>
          <p:cNvPr id="17" name="Group 17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6101" cy="4816592"/>
            </a:xfrm>
            <a:custGeom>
              <a:avLst/>
              <a:gdLst/>
              <a:ahLst/>
              <a:cxnLst/>
              <a:rect l="l" t="t" r="r" b="b"/>
              <a:pathLst>
                <a:path w="206101" h="4816592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F4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6136221" y="7143750"/>
            <a:ext cx="60155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Let’s do some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393" y="4914729"/>
            <a:ext cx="3782707" cy="1165850"/>
            <a:chOff x="0" y="0"/>
            <a:chExt cx="996269" cy="3070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23717" y="2584280"/>
            <a:ext cx="12440566" cy="161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TABLE OF 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89385" y="5202379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252646" y="4914729"/>
            <a:ext cx="3782707" cy="1165850"/>
            <a:chOff x="0" y="0"/>
            <a:chExt cx="996269" cy="3070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706639" y="5202379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Dataset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368729" y="4914729"/>
            <a:ext cx="3782707" cy="1165850"/>
            <a:chOff x="0" y="0"/>
            <a:chExt cx="996269" cy="3070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822721" y="5202379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Theory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135393" y="6441620"/>
            <a:ext cx="3782707" cy="1165850"/>
            <a:chOff x="0" y="0"/>
            <a:chExt cx="996269" cy="3070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9385" y="6728279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Practical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252646" y="6441620"/>
            <a:ext cx="3782707" cy="1165850"/>
            <a:chOff x="0" y="0"/>
            <a:chExt cx="996269" cy="30705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706639" y="6729270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Results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0" y="0"/>
            <a:ext cx="782539" cy="10287000"/>
            <a:chOff x="0" y="0"/>
            <a:chExt cx="206101" cy="27093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6101" cy="2709333"/>
            </a:xfrm>
            <a:custGeom>
              <a:avLst/>
              <a:gdLst/>
              <a:ahLst/>
              <a:cxnLst/>
              <a:rect l="l" t="t" r="r" b="b"/>
              <a:pathLst>
                <a:path w="206101" h="2709333">
                  <a:moveTo>
                    <a:pt x="0" y="0"/>
                  </a:moveTo>
                  <a:lnTo>
                    <a:pt x="206101" y="0"/>
                  </a:lnTo>
                  <a:lnTo>
                    <a:pt x="2061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06101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7514986" y="0"/>
            <a:ext cx="782539" cy="10287000"/>
            <a:chOff x="0" y="0"/>
            <a:chExt cx="206101" cy="270933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6101" cy="2709333"/>
            </a:xfrm>
            <a:custGeom>
              <a:avLst/>
              <a:gdLst/>
              <a:ahLst/>
              <a:cxnLst/>
              <a:rect l="l" t="t" r="r" b="b"/>
              <a:pathLst>
                <a:path w="206101" h="2709333">
                  <a:moveTo>
                    <a:pt x="0" y="0"/>
                  </a:moveTo>
                  <a:lnTo>
                    <a:pt x="206101" y="0"/>
                  </a:lnTo>
                  <a:lnTo>
                    <a:pt x="2061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206101" cy="2785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6101" cy="4816592"/>
            </a:xfrm>
            <a:custGeom>
              <a:avLst/>
              <a:gdLst/>
              <a:ahLst/>
              <a:cxnLst/>
              <a:rect l="l" t="t" r="r" b="b"/>
              <a:pathLst>
                <a:path w="206101" h="4816592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8752731" y="751731"/>
            <a:ext cx="782539" cy="18288000"/>
            <a:chOff x="0" y="0"/>
            <a:chExt cx="206101" cy="481659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6101" cy="4816592"/>
            </a:xfrm>
            <a:custGeom>
              <a:avLst/>
              <a:gdLst/>
              <a:ahLst/>
              <a:cxnLst/>
              <a:rect l="l" t="t" r="r" b="b"/>
              <a:pathLst>
                <a:path w="206101" h="4816592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06101" cy="4816592"/>
            </a:xfrm>
            <a:custGeom>
              <a:avLst/>
              <a:gdLst/>
              <a:ahLst/>
              <a:cxnLst/>
              <a:rect l="l" t="t" r="r" b="b"/>
              <a:pathLst>
                <a:path w="206101" h="4816592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368729" y="6441620"/>
            <a:ext cx="3782707" cy="1165850"/>
            <a:chOff x="0" y="0"/>
            <a:chExt cx="996269" cy="30705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96269" cy="307055"/>
            </a:xfrm>
            <a:custGeom>
              <a:avLst/>
              <a:gdLst/>
              <a:ahLst/>
              <a:cxnLst/>
              <a:rect l="l" t="t" r="r" b="b"/>
              <a:pathLst>
                <a:path w="996269" h="307055">
                  <a:moveTo>
                    <a:pt x="153528" y="0"/>
                  </a:moveTo>
                  <a:lnTo>
                    <a:pt x="842741" y="0"/>
                  </a:lnTo>
                  <a:cubicBezTo>
                    <a:pt x="883459" y="0"/>
                    <a:pt x="922509" y="16175"/>
                    <a:pt x="951301" y="44967"/>
                  </a:cubicBezTo>
                  <a:cubicBezTo>
                    <a:pt x="980093" y="73759"/>
                    <a:pt x="996269" y="112810"/>
                    <a:pt x="996269" y="153528"/>
                  </a:cubicBezTo>
                  <a:lnTo>
                    <a:pt x="996269" y="153528"/>
                  </a:lnTo>
                  <a:cubicBezTo>
                    <a:pt x="996269" y="238318"/>
                    <a:pt x="927532" y="307055"/>
                    <a:pt x="842741" y="307055"/>
                  </a:cubicBezTo>
                  <a:lnTo>
                    <a:pt x="153528" y="307055"/>
                  </a:lnTo>
                  <a:cubicBezTo>
                    <a:pt x="112810" y="307055"/>
                    <a:pt x="73759" y="290880"/>
                    <a:pt x="44967" y="262088"/>
                  </a:cubicBezTo>
                  <a:cubicBezTo>
                    <a:pt x="16175" y="233296"/>
                    <a:pt x="0" y="194246"/>
                    <a:pt x="0" y="153528"/>
                  </a:cubicBezTo>
                  <a:lnTo>
                    <a:pt x="0" y="153528"/>
                  </a:lnTo>
                  <a:cubicBezTo>
                    <a:pt x="0" y="112810"/>
                    <a:pt x="16175" y="73759"/>
                    <a:pt x="44967" y="44967"/>
                  </a:cubicBezTo>
                  <a:cubicBezTo>
                    <a:pt x="73759" y="16175"/>
                    <a:pt x="112810" y="0"/>
                    <a:pt x="1535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76200"/>
              <a:ext cx="996269" cy="38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4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822721" y="6729270"/>
            <a:ext cx="28747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Walkthrough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55064"/>
            <a:ext cx="13125668" cy="88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1"/>
              </a:lnSpc>
              <a:spcBef>
                <a:spcPct val="0"/>
              </a:spcBef>
            </a:pPr>
            <a:r>
              <a:rPr lang="en-US" sz="403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              Text Summarization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7829" y="2649021"/>
            <a:ext cx="16772342" cy="3108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6"/>
              </a:lnSpc>
            </a:pPr>
            <a:endParaRPr/>
          </a:p>
          <a:p>
            <a:pPr algn="l">
              <a:lnSpc>
                <a:spcPts val="5006"/>
              </a:lnSpc>
              <a:spcBef>
                <a:spcPct val="0"/>
              </a:spcBef>
            </a:pPr>
            <a:r>
              <a:rPr lang="en-US" sz="3071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Text Summarization is a natural language processing (NLP) task that condenses a lengthy text document into a shorter, more compact version while retaining the most important information and meaning. The goal is to produce a summary that accurately represents the content of the original text in a concise 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07425"/>
            <a:ext cx="15088099" cy="3052615"/>
          </a:xfrm>
          <a:custGeom>
            <a:avLst/>
            <a:gdLst/>
            <a:ahLst/>
            <a:cxnLst/>
            <a:rect l="l" t="t" r="r" b="b"/>
            <a:pathLst>
              <a:path w="15088099" h="3052615">
                <a:moveTo>
                  <a:pt x="0" y="0"/>
                </a:moveTo>
                <a:lnTo>
                  <a:pt x="15088099" y="0"/>
                </a:lnTo>
                <a:lnTo>
                  <a:pt x="15088099" y="3052615"/>
                </a:lnTo>
                <a:lnTo>
                  <a:pt x="0" y="3052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292" r="-4376" b="-55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713908" y="723900"/>
            <a:ext cx="7187032" cy="97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7"/>
              </a:lnSpc>
              <a:spcBef>
                <a:spcPct val="0"/>
              </a:spcBef>
            </a:pPr>
            <a:r>
              <a:rPr lang="en-US" sz="4421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Text Summarization Types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79234" y="7273530"/>
            <a:ext cx="6921706" cy="479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  <a:spcBef>
                <a:spcPct val="0"/>
              </a:spcBef>
            </a:pPr>
            <a:r>
              <a:rPr lang="en-US" sz="2548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Extractive and Abstractive Summarization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9907" y="303222"/>
            <a:ext cx="9797993" cy="125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6"/>
              </a:lnSpc>
              <a:spcBef>
                <a:spcPct val="0"/>
              </a:spcBef>
            </a:pPr>
            <a:r>
              <a:rPr lang="en-US" sz="5703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Dataset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4171" y="1410980"/>
            <a:ext cx="17019658" cy="1284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8"/>
              </a:lnSpc>
              <a:spcBef>
                <a:spcPct val="0"/>
              </a:spcBef>
            </a:pPr>
            <a:r>
              <a:rPr lang="en-US" sz="3354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The WikiHow dataset primarily focuses on abstractive summarization tasks,  creating concise summaries from detailed content.</a:t>
            </a: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r>
              <a:rPr lang="en-US" sz="3354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It comprises over 230,000 article-summary pairs, extracted from the WikiHow website</a:t>
            </a: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r>
              <a:rPr lang="en-US" sz="3354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The dataset consists of two separate data files. One file contains the Title, Headline, and Text as columns and the other has an extra Overview column. </a:t>
            </a: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r>
              <a:rPr lang="en-US" sz="3354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Article Length: Articles average about 580 words.</a:t>
            </a: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r>
              <a:rPr lang="en-US" sz="3354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Summary Length: Summaries average around 62 words,  shorter than the articles.</a:t>
            </a: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468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4816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4816"/>
              </a:lnSpc>
              <a:spcBef>
                <a:spcPct val="0"/>
              </a:spcBef>
            </a:pPr>
            <a:endParaRPr lang="en-US" sz="3354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48924" y="1570914"/>
            <a:ext cx="13190153" cy="7687386"/>
          </a:xfrm>
          <a:custGeom>
            <a:avLst/>
            <a:gdLst/>
            <a:ahLst/>
            <a:cxnLst/>
            <a:rect l="l" t="t" r="r" b="b"/>
            <a:pathLst>
              <a:path w="13190153" h="7687386">
                <a:moveTo>
                  <a:pt x="0" y="0"/>
                </a:moveTo>
                <a:lnTo>
                  <a:pt x="13190152" y="0"/>
                </a:lnTo>
                <a:lnTo>
                  <a:pt x="13190152" y="7687386"/>
                </a:lnTo>
                <a:lnTo>
                  <a:pt x="0" y="768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789907" y="303222"/>
            <a:ext cx="9797993" cy="125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6"/>
              </a:lnSpc>
              <a:spcBef>
                <a:spcPct val="0"/>
              </a:spcBef>
            </a:pPr>
            <a:r>
              <a:rPr lang="en-US" sz="5703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Dataset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8571" y="523875"/>
            <a:ext cx="11417750" cy="15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05"/>
              </a:lnSpc>
              <a:spcBef>
                <a:spcPct val="0"/>
              </a:spcBef>
            </a:pPr>
            <a:r>
              <a:rPr lang="en-US" sz="7058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Transformer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39755"/>
            <a:ext cx="16308332" cy="7727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4"/>
              </a:lnSpc>
            </a:pPr>
            <a:endParaRPr/>
          </a:p>
          <a:p>
            <a:pPr algn="l">
              <a:lnSpc>
                <a:spcPts val="5604"/>
              </a:lnSpc>
            </a:pPr>
            <a:endParaRPr/>
          </a:p>
          <a:p>
            <a:pPr algn="l">
              <a:lnSpc>
                <a:spcPts val="5604"/>
              </a:lnSpc>
            </a:pPr>
            <a:r>
              <a:rPr lang="en-US" sz="3438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The Transformer in NLP is a novel architecture that aims to solve sequence-to-sequence tasks while handling long-range dependencies with ease. It relies entirely on self-attention to compute representations of its input and output without using sequence-aligned RNNs.</a:t>
            </a:r>
          </a:p>
          <a:p>
            <a:pPr algn="l">
              <a:lnSpc>
                <a:spcPts val="5604"/>
              </a:lnSpc>
            </a:pPr>
            <a:endParaRPr lang="en-US" sz="3438" b="1">
              <a:solidFill>
                <a:srgbClr val="000000"/>
              </a:solidFill>
              <a:latin typeface="Open Sauce Semi-Bold"/>
              <a:ea typeface="Open Sauce Semi-Bold"/>
              <a:cs typeface="Open Sauce Semi-Bold"/>
              <a:sym typeface="Open Sauce Semi-Bold"/>
            </a:endParaRPr>
          </a:p>
          <a:p>
            <a:pPr algn="l">
              <a:lnSpc>
                <a:spcPts val="5604"/>
              </a:lnSpc>
              <a:spcBef>
                <a:spcPct val="0"/>
              </a:spcBef>
            </a:pPr>
            <a:r>
              <a:rPr lang="en-US" sz="3438" b="1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The Transformer uses an encoder-decoder structure with multi-head self-attention to capture relationships and positional encoding for word order. It processes sequences in parallel, making it efficient for tasks like translation and summarization.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11082" y="2780734"/>
            <a:ext cx="5808095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3250" y="2325063"/>
            <a:ext cx="10395598" cy="6033485"/>
          </a:xfrm>
          <a:custGeom>
            <a:avLst/>
            <a:gdLst/>
            <a:ahLst/>
            <a:cxnLst/>
            <a:rect l="l" t="t" r="r" b="b"/>
            <a:pathLst>
              <a:path w="10395598" h="6033485">
                <a:moveTo>
                  <a:pt x="0" y="0"/>
                </a:moveTo>
                <a:lnTo>
                  <a:pt x="10395597" y="0"/>
                </a:lnTo>
                <a:lnTo>
                  <a:pt x="10395597" y="6033485"/>
                </a:lnTo>
                <a:lnTo>
                  <a:pt x="0" y="6033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6" r="-7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711082" y="1239213"/>
            <a:ext cx="654821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05"/>
              </a:lnSpc>
            </a:pPr>
            <a:r>
              <a:rPr lang="en-US" sz="7087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T5 Tokenizer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11082" y="3204596"/>
            <a:ext cx="6548218" cy="642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Converts raw text into a sequence of tokens (subwords) that the model can process.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Reconstructs output text from tokens to produce human-readable summaries.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Efficiently handles long and complex texts.</a:t>
            </a:r>
          </a:p>
          <a:p>
            <a:pPr marL="647700" lvl="1" indent="-323850" algn="l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generalization by breaking down words into meaningful subunits.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390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883264" cy="10287000"/>
          </a:xfrm>
          <a:custGeom>
            <a:avLst/>
            <a:gdLst/>
            <a:ahLst/>
            <a:cxnLst/>
            <a:rect l="l" t="t" r="r" b="b"/>
            <a:pathLst>
              <a:path w="5883264" h="10287000">
                <a:moveTo>
                  <a:pt x="0" y="0"/>
                </a:moveTo>
                <a:lnTo>
                  <a:pt x="5883264" y="0"/>
                </a:lnTo>
                <a:lnTo>
                  <a:pt x="58832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423" r="-10542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617535" y="5293351"/>
            <a:ext cx="3874695" cy="2128275"/>
            <a:chOff x="0" y="0"/>
            <a:chExt cx="5166260" cy="2837700"/>
          </a:xfrm>
        </p:grpSpPr>
        <p:sp>
          <p:nvSpPr>
            <p:cNvPr id="4" name="TextBox 4"/>
            <p:cNvSpPr txBox="1"/>
            <p:nvPr/>
          </p:nvSpPr>
          <p:spPr>
            <a:xfrm>
              <a:off x="0" y="1810905"/>
              <a:ext cx="5166260" cy="1026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T5’s Role in Generating Concise Summaries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5166260" cy="1340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Text-to-Text Transfer Transformer (T5)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26068" y="5293351"/>
            <a:ext cx="3874695" cy="1604400"/>
            <a:chOff x="0" y="0"/>
            <a:chExt cx="5166260" cy="2139200"/>
          </a:xfrm>
        </p:grpSpPr>
        <p:sp>
          <p:nvSpPr>
            <p:cNvPr id="7" name="TextBox 7"/>
            <p:cNvSpPr txBox="1"/>
            <p:nvPr/>
          </p:nvSpPr>
          <p:spPr>
            <a:xfrm>
              <a:off x="0" y="1112405"/>
              <a:ext cx="5166260" cy="1026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5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Extractive Power of BERT in Text Summarization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5166260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BERT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526068" y="1569974"/>
            <a:ext cx="8316770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  <a:spcBef>
                <a:spcPct val="0"/>
              </a:spcBef>
            </a:pPr>
            <a:r>
              <a:rPr lang="en-US" sz="7900" b="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TRANSFORMER MODELS UTILIZED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Macintosh PowerPoint</Application>
  <PresentationFormat>Custom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Canva Sans</vt:lpstr>
      <vt:lpstr>Calibri</vt:lpstr>
      <vt:lpstr>Open Sauce</vt:lpstr>
      <vt:lpstr>Open Sans Bold</vt:lpstr>
      <vt:lpstr>Open Sauce Bold</vt:lpstr>
      <vt:lpstr>Cooper Hewitt Bold</vt:lpstr>
      <vt:lpstr>Open Sans</vt:lpstr>
      <vt:lpstr>Open Sauce Semi-Bold</vt:lpstr>
      <vt:lpstr>Arial</vt:lpstr>
      <vt:lpstr>Cooper Hewitt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Jhilmit Asri</cp:lastModifiedBy>
  <cp:revision>2</cp:revision>
  <dcterms:created xsi:type="dcterms:W3CDTF">2006-08-16T00:00:00Z</dcterms:created>
  <dcterms:modified xsi:type="dcterms:W3CDTF">2025-05-29T00:32:28Z</dcterms:modified>
  <dc:identifier>DAGXEqeiKhU</dc:identifier>
</cp:coreProperties>
</file>