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7/20/2024</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68262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7/20/2024</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46371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7/20/2024</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911367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7/20/2024</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41711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7/20/2024</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5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7/20/2024</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17545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7/20/2024</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3578708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7/20/2024</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079360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7/20/2024</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374825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7/20/2024</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544332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7/20/2024</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4005864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7/20/2024</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146992117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326AA58-798E-EB8F-1677-7A2C6EE5E35B}"/>
              </a:ext>
            </a:extLst>
          </p:cNvPr>
          <p:cNvSpPr>
            <a:spLocks noGrp="1"/>
          </p:cNvSpPr>
          <p:nvPr>
            <p:ph type="ctrTitle"/>
          </p:nvPr>
        </p:nvSpPr>
        <p:spPr>
          <a:xfrm>
            <a:off x="4983900" y="1079500"/>
            <a:ext cx="6119131" cy="2138400"/>
          </a:xfrm>
        </p:spPr>
        <p:txBody>
          <a:bodyPr>
            <a:normAutofit/>
          </a:bodyPr>
          <a:lstStyle/>
          <a:p>
            <a:r>
              <a:rPr lang="es-CO" b="1" dirty="0"/>
              <a:t>FINAL PROJECT: DIAGNOSTIC AIDS</a:t>
            </a:r>
          </a:p>
        </p:txBody>
      </p:sp>
      <p:sp>
        <p:nvSpPr>
          <p:cNvPr id="3" name="Subtítulo 2">
            <a:extLst>
              <a:ext uri="{FF2B5EF4-FFF2-40B4-BE49-F238E27FC236}">
                <a16:creationId xmlns:a16="http://schemas.microsoft.com/office/drawing/2014/main" id="{B0F22883-CFDF-3272-227A-9CBB012ADB22}"/>
              </a:ext>
            </a:extLst>
          </p:cNvPr>
          <p:cNvSpPr>
            <a:spLocks noGrp="1"/>
          </p:cNvSpPr>
          <p:nvPr>
            <p:ph type="subTitle" idx="1"/>
          </p:nvPr>
        </p:nvSpPr>
        <p:spPr>
          <a:xfrm>
            <a:off x="4980779" y="4113213"/>
            <a:ext cx="6125372" cy="1655762"/>
          </a:xfrm>
        </p:spPr>
        <p:txBody>
          <a:bodyPr>
            <a:normAutofit/>
          </a:bodyPr>
          <a:lstStyle/>
          <a:p>
            <a:r>
              <a:rPr lang="es-CO" dirty="0"/>
              <a:t>Juan Manuel Hios Gaviria</a:t>
            </a:r>
          </a:p>
          <a:p>
            <a:r>
              <a:rPr lang="es-CO" dirty="0"/>
              <a:t>CODERHOUSE: 61155</a:t>
            </a:r>
          </a:p>
          <a:p>
            <a:r>
              <a:rPr lang="es-CO" dirty="0"/>
              <a:t>Medellín, 2024</a:t>
            </a:r>
          </a:p>
        </p:txBody>
      </p:sp>
      <p:pic>
        <p:nvPicPr>
          <p:cNvPr id="4" name="Picture 3" descr="Una bombilla multicolor con iconos de empresa">
            <a:extLst>
              <a:ext uri="{FF2B5EF4-FFF2-40B4-BE49-F238E27FC236}">
                <a16:creationId xmlns:a16="http://schemas.microsoft.com/office/drawing/2014/main" id="{6AC204F3-ECF3-6795-7B73-C1E35CC84BDF}"/>
              </a:ext>
            </a:extLst>
          </p:cNvPr>
          <p:cNvPicPr>
            <a:picLocks noChangeAspect="1"/>
          </p:cNvPicPr>
          <p:nvPr/>
        </p:nvPicPr>
        <p:blipFill>
          <a:blip r:embed="rId2"/>
          <a:srcRect l="26188" r="34373" b="1"/>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521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7259F45-5D45-78C3-069E-7E121F8E7BA1}"/>
              </a:ext>
            </a:extLst>
          </p:cNvPr>
          <p:cNvSpPr>
            <a:spLocks noGrp="1"/>
          </p:cNvSpPr>
          <p:nvPr>
            <p:ph type="title"/>
          </p:nvPr>
        </p:nvSpPr>
        <p:spPr>
          <a:xfrm>
            <a:off x="1080000" y="540032"/>
            <a:ext cx="4426782" cy="1331605"/>
          </a:xfrm>
        </p:spPr>
        <p:txBody>
          <a:bodyPr anchor="b">
            <a:normAutofit/>
          </a:bodyPr>
          <a:lstStyle/>
          <a:p>
            <a:pPr algn="ctr"/>
            <a:r>
              <a:rPr lang="es-CO" sz="2000" b="1" err="1">
                <a:latin typeface="Century Gothic" panose="020B0502020202020204" pitchFamily="34" charset="0"/>
              </a:rPr>
              <a:t>RandomForestClassifier</a:t>
            </a:r>
            <a:endParaRPr lang="es-CO" sz="2000" b="1">
              <a:latin typeface="Century Gothic" panose="020B0502020202020204" pitchFamily="34" charset="0"/>
            </a:endParaRPr>
          </a:p>
        </p:txBody>
      </p:sp>
      <p:cxnSp>
        <p:nvCxnSpPr>
          <p:cNvPr id="16"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4447422-C6B8-12B0-6FF9-CEE661199327}"/>
              </a:ext>
            </a:extLst>
          </p:cNvPr>
          <p:cNvSpPr>
            <a:spLocks noGrp="1"/>
          </p:cNvSpPr>
          <p:nvPr>
            <p:ph idx="1"/>
          </p:nvPr>
        </p:nvSpPr>
        <p:spPr>
          <a:xfrm>
            <a:off x="1080000" y="2759076"/>
            <a:ext cx="4460874" cy="3009899"/>
          </a:xfrm>
        </p:spPr>
        <p:txBody>
          <a:bodyPr>
            <a:normAutofit/>
          </a:bodyPr>
          <a:lstStyle/>
          <a:p>
            <a:pPr marL="0" indent="0">
              <a:buNone/>
            </a:pPr>
            <a:r>
              <a:rPr lang="es-ES" sz="1000" dirty="0">
                <a:latin typeface="Century Gothic" panose="020B0502020202020204" pitchFamily="34" charset="0"/>
              </a:rPr>
              <a:t>Los resultados para el modelo </a:t>
            </a:r>
            <a:r>
              <a:rPr lang="es-ES" sz="1000" dirty="0" err="1">
                <a:latin typeface="Century Gothic" panose="020B0502020202020204" pitchFamily="34" charset="0"/>
              </a:rPr>
              <a:t>RandomForestClassifier</a:t>
            </a:r>
            <a:r>
              <a:rPr lang="es-ES" sz="1000" dirty="0">
                <a:latin typeface="Century Gothic" panose="020B0502020202020204" pitchFamily="34" charset="0"/>
              </a:rPr>
              <a:t> muestran un </a:t>
            </a:r>
            <a:r>
              <a:rPr lang="es-ES" sz="1000" dirty="0" err="1">
                <a:latin typeface="Century Gothic" panose="020B0502020202020204" pitchFamily="34" charset="0"/>
              </a:rPr>
              <a:t>accuracy</a:t>
            </a:r>
            <a:r>
              <a:rPr lang="es-ES" sz="1000" dirty="0">
                <a:latin typeface="Century Gothic" panose="020B0502020202020204" pitchFamily="34" charset="0"/>
              </a:rPr>
              <a:t> general del 68%, indicando que el modelo clasifica correctamente el 68% de los casos en el conjunto de prueba. Para la clase "0" (no infectado), el modelo tiene una precisión del 70% y un </a:t>
            </a:r>
            <a:r>
              <a:rPr lang="es-ES" sz="1000" dirty="0" err="1">
                <a:latin typeface="Century Gothic" panose="020B0502020202020204" pitchFamily="34" charset="0"/>
              </a:rPr>
              <a:t>recall</a:t>
            </a:r>
            <a:r>
              <a:rPr lang="es-ES" sz="1000" dirty="0">
                <a:latin typeface="Century Gothic" panose="020B0502020202020204" pitchFamily="34" charset="0"/>
              </a:rPr>
              <a:t> del 90%, lo que significa que identifica bien los casos no infectados y tiene una buena tasa de detección para esta clase. Para la clase "1" (infectado), la precisión es 48% y el </a:t>
            </a:r>
            <a:r>
              <a:rPr lang="es-ES" sz="1000" dirty="0" err="1">
                <a:latin typeface="Century Gothic" panose="020B0502020202020204" pitchFamily="34" charset="0"/>
              </a:rPr>
              <a:t>recall</a:t>
            </a:r>
            <a:r>
              <a:rPr lang="es-ES" sz="1000" dirty="0">
                <a:latin typeface="Century Gothic" panose="020B0502020202020204" pitchFamily="34" charset="0"/>
              </a:rPr>
              <a:t> es 20%, indicando que el modelo lucha para identificar correctamente los casos infectados y tiene un alto número de falsos negativos. El f1-score para la clase "1" es 0.28, reflejando un bajo equilibrio entre precisión y </a:t>
            </a:r>
            <a:r>
              <a:rPr lang="es-ES" sz="1000" dirty="0" err="1">
                <a:latin typeface="Century Gothic" panose="020B0502020202020204" pitchFamily="34" charset="0"/>
              </a:rPr>
              <a:t>recall</a:t>
            </a:r>
            <a:r>
              <a:rPr lang="es-ES" sz="1000" dirty="0">
                <a:latin typeface="Century Gothic" panose="020B0502020202020204" pitchFamily="34" charset="0"/>
              </a:rPr>
              <a:t> para la clase minoritaria. El promedio macro y ponderado muestran una capacidad moderada del modelo, con mejores resultados para la clase mayoritaria.</a:t>
            </a:r>
            <a:endParaRPr lang="es-CO" sz="1000" dirty="0">
              <a:latin typeface="Century Gothic" panose="020B0502020202020204" pitchFamily="34" charset="0"/>
            </a:endParaRPr>
          </a:p>
        </p:txBody>
      </p:sp>
      <p:sp>
        <p:nvSpPr>
          <p:cNvPr id="14" name="Rectangle 13">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Imagen 4">
            <a:extLst>
              <a:ext uri="{FF2B5EF4-FFF2-40B4-BE49-F238E27FC236}">
                <a16:creationId xmlns:a16="http://schemas.microsoft.com/office/drawing/2014/main" id="{19E0F751-7DCF-C746-B35B-985EFC414992}"/>
              </a:ext>
            </a:extLst>
          </p:cNvPr>
          <p:cNvPicPr>
            <a:picLocks noChangeAspect="1"/>
          </p:cNvPicPr>
          <p:nvPr/>
        </p:nvPicPr>
        <p:blipFill>
          <a:blip r:embed="rId2"/>
          <a:stretch>
            <a:fillRect/>
          </a:stretch>
        </p:blipFill>
        <p:spPr>
          <a:xfrm>
            <a:off x="7471239" y="540032"/>
            <a:ext cx="3913136" cy="4196392"/>
          </a:xfrm>
          <a:prstGeom prst="rect">
            <a:avLst/>
          </a:prstGeom>
        </p:spPr>
      </p:pic>
      <p:pic>
        <p:nvPicPr>
          <p:cNvPr id="7" name="Imagen 6">
            <a:extLst>
              <a:ext uri="{FF2B5EF4-FFF2-40B4-BE49-F238E27FC236}">
                <a16:creationId xmlns:a16="http://schemas.microsoft.com/office/drawing/2014/main" id="{21CE07A9-7F1A-1C89-2AF5-5C09663A9E83}"/>
              </a:ext>
            </a:extLst>
          </p:cNvPr>
          <p:cNvPicPr>
            <a:picLocks noChangeAspect="1"/>
          </p:cNvPicPr>
          <p:nvPr/>
        </p:nvPicPr>
        <p:blipFill>
          <a:blip r:embed="rId3"/>
          <a:stretch>
            <a:fillRect/>
          </a:stretch>
        </p:blipFill>
        <p:spPr>
          <a:xfrm>
            <a:off x="7661026" y="4825025"/>
            <a:ext cx="3524742" cy="1390844"/>
          </a:xfrm>
          <a:prstGeom prst="rect">
            <a:avLst/>
          </a:prstGeom>
        </p:spPr>
      </p:pic>
    </p:spTree>
    <p:extLst>
      <p:ext uri="{BB962C8B-B14F-4D97-AF65-F5344CB8AC3E}">
        <p14:creationId xmlns:p14="http://schemas.microsoft.com/office/powerpoint/2010/main" val="388218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7259F45-5D45-78C3-069E-7E121F8E7BA1}"/>
              </a:ext>
            </a:extLst>
          </p:cNvPr>
          <p:cNvSpPr>
            <a:spLocks noGrp="1"/>
          </p:cNvSpPr>
          <p:nvPr>
            <p:ph type="title"/>
          </p:nvPr>
        </p:nvSpPr>
        <p:spPr>
          <a:xfrm>
            <a:off x="6663910" y="540033"/>
            <a:ext cx="4426782" cy="1331604"/>
          </a:xfrm>
        </p:spPr>
        <p:txBody>
          <a:bodyPr anchor="b">
            <a:normAutofit/>
          </a:bodyPr>
          <a:lstStyle/>
          <a:p>
            <a:pPr algn="ctr"/>
            <a:r>
              <a:rPr lang="es-CO" sz="2200" b="1" err="1">
                <a:latin typeface="Century Gothic" panose="020B0502020202020204" pitchFamily="34" charset="0"/>
              </a:rPr>
              <a:t>KNeighborsClassifier</a:t>
            </a:r>
            <a:endParaRPr lang="es-CO" sz="2200" b="1">
              <a:latin typeface="Century Gothic" panose="020B0502020202020204" pitchFamily="34" charset="0"/>
            </a:endParaRPr>
          </a:p>
        </p:txBody>
      </p:sp>
      <p:pic>
        <p:nvPicPr>
          <p:cNvPr id="5" name="Imagen 4">
            <a:extLst>
              <a:ext uri="{FF2B5EF4-FFF2-40B4-BE49-F238E27FC236}">
                <a16:creationId xmlns:a16="http://schemas.microsoft.com/office/drawing/2014/main" id="{FD7EBF00-6C34-521F-1D3F-0559CA551376}"/>
              </a:ext>
            </a:extLst>
          </p:cNvPr>
          <p:cNvPicPr>
            <a:picLocks noChangeAspect="1"/>
          </p:cNvPicPr>
          <p:nvPr/>
        </p:nvPicPr>
        <p:blipFill>
          <a:blip r:embed="rId2"/>
          <a:stretch>
            <a:fillRect/>
          </a:stretch>
        </p:blipFill>
        <p:spPr>
          <a:xfrm>
            <a:off x="837325" y="531296"/>
            <a:ext cx="4154810" cy="4455560"/>
          </a:xfrm>
          <a:prstGeom prst="rect">
            <a:avLst/>
          </a:prstGeom>
        </p:spPr>
      </p:pic>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073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4447422-C6B8-12B0-6FF9-CEE661199327}"/>
              </a:ext>
            </a:extLst>
          </p:cNvPr>
          <p:cNvSpPr>
            <a:spLocks noGrp="1"/>
          </p:cNvSpPr>
          <p:nvPr>
            <p:ph idx="1"/>
          </p:nvPr>
        </p:nvSpPr>
        <p:spPr>
          <a:xfrm>
            <a:off x="6645276" y="2759076"/>
            <a:ext cx="4460874" cy="3009899"/>
          </a:xfrm>
        </p:spPr>
        <p:txBody>
          <a:bodyPr>
            <a:normAutofit fontScale="92500"/>
          </a:bodyPr>
          <a:lstStyle/>
          <a:p>
            <a:pPr marL="0" indent="0">
              <a:buNone/>
            </a:pPr>
            <a:r>
              <a:rPr lang="es-ES" sz="1200" dirty="0">
                <a:latin typeface="Century Gothic" panose="020B0502020202020204" pitchFamily="34" charset="0"/>
              </a:rPr>
              <a:t>Los resultados para el modelo </a:t>
            </a:r>
            <a:r>
              <a:rPr lang="es-ES" sz="1200" dirty="0" err="1">
                <a:latin typeface="Century Gothic" panose="020B0502020202020204" pitchFamily="34" charset="0"/>
              </a:rPr>
              <a:t>KNeighborsClassifier</a:t>
            </a:r>
            <a:r>
              <a:rPr lang="es-ES" sz="1200" dirty="0">
                <a:latin typeface="Century Gothic" panose="020B0502020202020204" pitchFamily="34" charset="0"/>
              </a:rPr>
              <a:t> muestran un </a:t>
            </a:r>
            <a:r>
              <a:rPr lang="es-ES" sz="1200" dirty="0" err="1">
                <a:latin typeface="Century Gothic" panose="020B0502020202020204" pitchFamily="34" charset="0"/>
              </a:rPr>
              <a:t>accuracy</a:t>
            </a:r>
            <a:r>
              <a:rPr lang="es-ES" sz="1200" dirty="0">
                <a:latin typeface="Century Gothic" panose="020B0502020202020204" pitchFamily="34" charset="0"/>
              </a:rPr>
              <a:t> general del 61%, lo que indica que el modelo clasifica correctamente el 61% de los casos en el conjunto de prueba. Para la clase "0" (no infectado), el modelo presenta una precisión de 69% y un </a:t>
            </a:r>
            <a:r>
              <a:rPr lang="es-ES" sz="1200" dirty="0" err="1">
                <a:latin typeface="Century Gothic" panose="020B0502020202020204" pitchFamily="34" charset="0"/>
              </a:rPr>
              <a:t>recall</a:t>
            </a:r>
            <a:r>
              <a:rPr lang="es-ES" sz="1200" dirty="0">
                <a:latin typeface="Century Gothic" panose="020B0502020202020204" pitchFamily="34" charset="0"/>
              </a:rPr>
              <a:t> de 77%, lo que significa que identifica bien los casos no infectados y es eficaz en detectarlos. Para la clase "1" (infectado), la precisión es de 35% y el </a:t>
            </a:r>
            <a:r>
              <a:rPr lang="es-ES" sz="1200" dirty="0" err="1">
                <a:latin typeface="Century Gothic" panose="020B0502020202020204" pitchFamily="34" charset="0"/>
              </a:rPr>
              <a:t>recall</a:t>
            </a:r>
            <a:r>
              <a:rPr lang="es-ES" sz="1200" dirty="0">
                <a:latin typeface="Century Gothic" panose="020B0502020202020204" pitchFamily="34" charset="0"/>
              </a:rPr>
              <a:t> es de 27%, mostrando que el modelo tiene dificultades significativas para identificar correctamente los casos infectados, con una alta tasa de falsos negativos. El f1-score para la clase "1" es 0.30, reflejando un bajo equilibrio entre precisión y </a:t>
            </a:r>
            <a:r>
              <a:rPr lang="es-ES" sz="1200" dirty="0" err="1">
                <a:latin typeface="Century Gothic" panose="020B0502020202020204" pitchFamily="34" charset="0"/>
              </a:rPr>
              <a:t>recall</a:t>
            </a:r>
            <a:r>
              <a:rPr lang="es-ES" sz="1200" dirty="0">
                <a:latin typeface="Century Gothic" panose="020B0502020202020204" pitchFamily="34" charset="0"/>
              </a:rPr>
              <a:t> para la clase minoritaria. El promedio macro y ponderado indican una capacidad moderada del modelo, con un desempeño significativamente mejor en la clase mayoritaria.</a:t>
            </a:r>
            <a:endParaRPr lang="es-CO" sz="1200" dirty="0">
              <a:latin typeface="Century Gothic" panose="020B0502020202020204" pitchFamily="34" charset="0"/>
            </a:endParaRPr>
          </a:p>
        </p:txBody>
      </p:sp>
      <p:pic>
        <p:nvPicPr>
          <p:cNvPr id="7" name="Imagen 6">
            <a:extLst>
              <a:ext uri="{FF2B5EF4-FFF2-40B4-BE49-F238E27FC236}">
                <a16:creationId xmlns:a16="http://schemas.microsoft.com/office/drawing/2014/main" id="{3FC5FCEF-CEB9-9B13-1653-1AD07BF5F4D8}"/>
              </a:ext>
            </a:extLst>
          </p:cNvPr>
          <p:cNvPicPr>
            <a:picLocks noChangeAspect="1"/>
          </p:cNvPicPr>
          <p:nvPr/>
        </p:nvPicPr>
        <p:blipFill>
          <a:blip r:embed="rId3"/>
          <a:stretch>
            <a:fillRect/>
          </a:stretch>
        </p:blipFill>
        <p:spPr>
          <a:xfrm>
            <a:off x="1138069" y="5025921"/>
            <a:ext cx="3553321" cy="1486107"/>
          </a:xfrm>
          <a:prstGeom prst="rect">
            <a:avLst/>
          </a:prstGeom>
        </p:spPr>
      </p:pic>
    </p:spTree>
    <p:extLst>
      <p:ext uri="{BB962C8B-B14F-4D97-AF65-F5344CB8AC3E}">
        <p14:creationId xmlns:p14="http://schemas.microsoft.com/office/powerpoint/2010/main" val="1945711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6FC888-F71D-68B5-C7F0-2A222B7E57F4}"/>
              </a:ext>
            </a:extLst>
          </p:cNvPr>
          <p:cNvSpPr>
            <a:spLocks noGrp="1"/>
          </p:cNvSpPr>
          <p:nvPr>
            <p:ph type="title"/>
          </p:nvPr>
        </p:nvSpPr>
        <p:spPr>
          <a:xfrm>
            <a:off x="830792" y="593196"/>
            <a:ext cx="10026650" cy="655637"/>
          </a:xfrm>
        </p:spPr>
        <p:txBody>
          <a:bodyPr>
            <a:normAutofit/>
          </a:bodyPr>
          <a:lstStyle/>
          <a:p>
            <a:r>
              <a:rPr lang="es-CO" sz="2400" b="1" dirty="0">
                <a:latin typeface="Century Gothic" panose="020B0502020202020204" pitchFamily="34" charset="0"/>
              </a:rPr>
              <a:t>CONCLUSIONES</a:t>
            </a:r>
          </a:p>
        </p:txBody>
      </p:sp>
      <p:sp>
        <p:nvSpPr>
          <p:cNvPr id="3" name="Marcador de contenido 2">
            <a:extLst>
              <a:ext uri="{FF2B5EF4-FFF2-40B4-BE49-F238E27FC236}">
                <a16:creationId xmlns:a16="http://schemas.microsoft.com/office/drawing/2014/main" id="{DFC45B7E-E16B-935D-A524-C929CE470AC4}"/>
              </a:ext>
            </a:extLst>
          </p:cNvPr>
          <p:cNvSpPr>
            <a:spLocks noGrp="1"/>
          </p:cNvSpPr>
          <p:nvPr>
            <p:ph idx="1"/>
          </p:nvPr>
        </p:nvSpPr>
        <p:spPr>
          <a:xfrm>
            <a:off x="830792" y="1248833"/>
            <a:ext cx="10530416" cy="5202767"/>
          </a:xfrm>
        </p:spPr>
        <p:txBody>
          <a:bodyPr>
            <a:noAutofit/>
          </a:bodyPr>
          <a:lstStyle/>
          <a:p>
            <a:pPr marL="0" indent="0">
              <a:buNone/>
            </a:pPr>
            <a:r>
              <a:rPr lang="es-ES" sz="1000" dirty="0">
                <a:latin typeface="Century Gothic" panose="020B0502020202020204" pitchFamily="34" charset="0"/>
              </a:rPr>
              <a:t>A pesar de que se tienen diferentes conjuntos de características para cada modelo que optimizan la exactitud, se encuentran variables como "homo" la actividad homosexual y "</a:t>
            </a:r>
            <a:r>
              <a:rPr lang="es-ES" sz="1000" dirty="0" err="1">
                <a:latin typeface="Century Gothic" panose="020B0502020202020204" pitchFamily="34" charset="0"/>
              </a:rPr>
              <a:t>drugs</a:t>
            </a:r>
            <a:r>
              <a:rPr lang="es-ES" sz="1000" dirty="0">
                <a:latin typeface="Century Gothic" panose="020B0502020202020204" pitchFamily="34" charset="0"/>
              </a:rPr>
              <a:t>" la utilización de drogas mediante la inyección que persisten como características predictoras, sin embargo, una que en especial destaca es "</a:t>
            </a:r>
            <a:r>
              <a:rPr lang="es-ES" sz="1000" dirty="0" err="1">
                <a:latin typeface="Century Gothic" panose="020B0502020202020204" pitchFamily="34" charset="0"/>
              </a:rPr>
              <a:t>trt</a:t>
            </a:r>
            <a:r>
              <a:rPr lang="es-ES" sz="1000" dirty="0">
                <a:latin typeface="Century Gothic" panose="020B0502020202020204" pitchFamily="34" charset="0"/>
              </a:rPr>
              <a:t>" o indicador de tratamiento "</a:t>
            </a:r>
            <a:r>
              <a:rPr lang="es-ES" sz="1000" dirty="0" err="1">
                <a:latin typeface="Century Gothic" panose="020B0502020202020204" pitchFamily="34" charset="0"/>
              </a:rPr>
              <a:t>treatment</a:t>
            </a:r>
            <a:r>
              <a:rPr lang="es-ES" sz="1000" dirty="0">
                <a:latin typeface="Century Gothic" panose="020B0502020202020204" pitchFamily="34" charset="0"/>
              </a:rPr>
              <a:t> </a:t>
            </a:r>
            <a:r>
              <a:rPr lang="es-ES" sz="1000" dirty="0" err="1">
                <a:latin typeface="Century Gothic" panose="020B0502020202020204" pitchFamily="34" charset="0"/>
              </a:rPr>
              <a:t>indicator</a:t>
            </a:r>
            <a:r>
              <a:rPr lang="es-ES" sz="1000" dirty="0">
                <a:latin typeface="Century Gothic" panose="020B0502020202020204" pitchFamily="34" charset="0"/>
              </a:rPr>
              <a:t> (0 = ZDV </a:t>
            </a:r>
            <a:r>
              <a:rPr lang="es-ES" sz="1000" dirty="0" err="1">
                <a:latin typeface="Century Gothic" panose="020B0502020202020204" pitchFamily="34" charset="0"/>
              </a:rPr>
              <a:t>only</a:t>
            </a:r>
            <a:r>
              <a:rPr lang="es-ES" sz="1000" dirty="0">
                <a:latin typeface="Century Gothic" panose="020B0502020202020204" pitchFamily="34" charset="0"/>
              </a:rPr>
              <a:t>; 1 = ZDV + </a:t>
            </a:r>
            <a:r>
              <a:rPr lang="es-ES" sz="1000" dirty="0" err="1">
                <a:latin typeface="Century Gothic" panose="020B0502020202020204" pitchFamily="34" charset="0"/>
              </a:rPr>
              <a:t>ddI</a:t>
            </a:r>
            <a:r>
              <a:rPr lang="es-ES" sz="1000" dirty="0">
                <a:latin typeface="Century Gothic" panose="020B0502020202020204" pitchFamily="34" charset="0"/>
              </a:rPr>
              <a:t>, 2 = ZDV + </a:t>
            </a:r>
            <a:r>
              <a:rPr lang="es-ES" sz="1000" dirty="0" err="1">
                <a:latin typeface="Century Gothic" panose="020B0502020202020204" pitchFamily="34" charset="0"/>
              </a:rPr>
              <a:t>Zal</a:t>
            </a:r>
            <a:r>
              <a:rPr lang="es-ES" sz="1000" dirty="0">
                <a:latin typeface="Century Gothic" panose="020B0502020202020204" pitchFamily="34" charset="0"/>
              </a:rPr>
              <a:t>, 3 = </a:t>
            </a:r>
            <a:r>
              <a:rPr lang="es-ES" sz="1000" dirty="0" err="1">
                <a:latin typeface="Century Gothic" panose="020B0502020202020204" pitchFamily="34" charset="0"/>
              </a:rPr>
              <a:t>ddI</a:t>
            </a:r>
            <a:r>
              <a:rPr lang="es-ES" sz="1000" dirty="0">
                <a:latin typeface="Century Gothic" panose="020B0502020202020204" pitchFamily="34" charset="0"/>
              </a:rPr>
              <a:t> </a:t>
            </a:r>
            <a:r>
              <a:rPr lang="es-ES" sz="1000" dirty="0" err="1">
                <a:latin typeface="Century Gothic" panose="020B0502020202020204" pitchFamily="34" charset="0"/>
              </a:rPr>
              <a:t>only</a:t>
            </a:r>
            <a:r>
              <a:rPr lang="es-ES" sz="1000" dirty="0">
                <a:latin typeface="Century Gothic" panose="020B0502020202020204" pitchFamily="34" charset="0"/>
              </a:rPr>
              <a:t>)".</a:t>
            </a:r>
          </a:p>
          <a:p>
            <a:pPr marL="0" indent="0">
              <a:buNone/>
            </a:pPr>
            <a:r>
              <a:rPr lang="es-ES" sz="1000" dirty="0">
                <a:latin typeface="Century Gothic" panose="020B0502020202020204" pitchFamily="34" charset="0"/>
              </a:rPr>
              <a:t>Precisión de Clase Mayoritaria (0): Los modelos iniciales (</a:t>
            </a:r>
            <a:r>
              <a:rPr lang="es-ES" sz="1000" dirty="0" err="1">
                <a:latin typeface="Century Gothic" panose="020B0502020202020204" pitchFamily="34" charset="0"/>
              </a:rPr>
              <a:t>RandomForest</a:t>
            </a:r>
            <a:r>
              <a:rPr lang="es-ES" sz="1000" dirty="0">
                <a:latin typeface="Century Gothic" panose="020B0502020202020204" pitchFamily="34" charset="0"/>
              </a:rPr>
              <a:t> y </a:t>
            </a:r>
            <a:r>
              <a:rPr lang="es-ES" sz="1000" dirty="0" err="1">
                <a:latin typeface="Century Gothic" panose="020B0502020202020204" pitchFamily="34" charset="0"/>
              </a:rPr>
              <a:t>LogisticRegression</a:t>
            </a:r>
            <a:r>
              <a:rPr lang="es-ES" sz="1000" dirty="0">
                <a:latin typeface="Century Gothic" panose="020B0502020202020204" pitchFamily="34" charset="0"/>
              </a:rPr>
              <a:t>) tienen una precisión alta para la clase "0" (70% y 71%, respectivamente). Sin embargo, el </a:t>
            </a:r>
            <a:r>
              <a:rPr lang="es-ES" sz="1000" dirty="0" err="1">
                <a:latin typeface="Century Gothic" panose="020B0502020202020204" pitchFamily="34" charset="0"/>
              </a:rPr>
              <a:t>KNeighborsClassifier</a:t>
            </a:r>
            <a:r>
              <a:rPr lang="es-ES" sz="1000" dirty="0">
                <a:latin typeface="Century Gothic" panose="020B0502020202020204" pitchFamily="34" charset="0"/>
              </a:rPr>
              <a:t> también es efectivo con una precisión de 69%. El </a:t>
            </a:r>
            <a:r>
              <a:rPr lang="es-ES" sz="1000" dirty="0" err="1">
                <a:latin typeface="Century Gothic" panose="020B0502020202020204" pitchFamily="34" charset="0"/>
              </a:rPr>
              <a:t>RandomForest</a:t>
            </a:r>
            <a:r>
              <a:rPr lang="es-ES" sz="1000" dirty="0">
                <a:latin typeface="Century Gothic" panose="020B0502020202020204" pitchFamily="34" charset="0"/>
              </a:rPr>
              <a:t> y el </a:t>
            </a:r>
            <a:r>
              <a:rPr lang="es-ES" sz="1000" dirty="0" err="1">
                <a:latin typeface="Century Gothic" panose="020B0502020202020204" pitchFamily="34" charset="0"/>
              </a:rPr>
              <a:t>KNeighborsClassifier</a:t>
            </a:r>
            <a:r>
              <a:rPr lang="es-ES" sz="1000" dirty="0">
                <a:latin typeface="Century Gothic" panose="020B0502020202020204" pitchFamily="34" charset="0"/>
              </a:rPr>
              <a:t> tienen un </a:t>
            </a:r>
            <a:r>
              <a:rPr lang="es-ES" sz="1000" dirty="0" err="1">
                <a:latin typeface="Century Gothic" panose="020B0502020202020204" pitchFamily="34" charset="0"/>
              </a:rPr>
              <a:t>recall</a:t>
            </a:r>
            <a:r>
              <a:rPr lang="es-ES" sz="1000" dirty="0">
                <a:latin typeface="Century Gothic" panose="020B0502020202020204" pitchFamily="34" charset="0"/>
              </a:rPr>
              <a:t> ligeramente menor en comparación con la regresión logística, pero aún son efectivos con valores de 87% y 77%, respectivamente. Precisión y </a:t>
            </a:r>
            <a:r>
              <a:rPr lang="es-ES" sz="1000" dirty="0" err="1">
                <a:latin typeface="Century Gothic" panose="020B0502020202020204" pitchFamily="34" charset="0"/>
              </a:rPr>
              <a:t>Recall</a:t>
            </a:r>
            <a:r>
              <a:rPr lang="es-ES" sz="1000" dirty="0">
                <a:latin typeface="Century Gothic" panose="020B0502020202020204" pitchFamily="34" charset="0"/>
              </a:rPr>
              <a:t> de Clase Minoritaria (1): La regresión logística tiene la mejor precisión para la clase minoritaria (48%) y un </a:t>
            </a:r>
            <a:r>
              <a:rPr lang="es-ES" sz="1000" dirty="0" err="1">
                <a:latin typeface="Century Gothic" panose="020B0502020202020204" pitchFamily="34" charset="0"/>
              </a:rPr>
              <a:t>recall</a:t>
            </a:r>
            <a:r>
              <a:rPr lang="es-ES" sz="1000" dirty="0">
                <a:latin typeface="Century Gothic" panose="020B0502020202020204" pitchFamily="34" charset="0"/>
              </a:rPr>
              <a:t> de 20%, que es mejor que los otros modelos. El </a:t>
            </a:r>
            <a:r>
              <a:rPr lang="es-ES" sz="1000" dirty="0" err="1">
                <a:latin typeface="Century Gothic" panose="020B0502020202020204" pitchFamily="34" charset="0"/>
              </a:rPr>
              <a:t>RandomForest</a:t>
            </a:r>
            <a:r>
              <a:rPr lang="es-ES" sz="1000" dirty="0">
                <a:latin typeface="Century Gothic" panose="020B0502020202020204" pitchFamily="34" charset="0"/>
              </a:rPr>
              <a:t> y el </a:t>
            </a:r>
            <a:r>
              <a:rPr lang="es-ES" sz="1000" dirty="0" err="1">
                <a:latin typeface="Century Gothic" panose="020B0502020202020204" pitchFamily="34" charset="0"/>
              </a:rPr>
              <a:t>KNeighborsClassifier</a:t>
            </a:r>
            <a:r>
              <a:rPr lang="es-ES" sz="1000" dirty="0">
                <a:latin typeface="Century Gothic" panose="020B0502020202020204" pitchFamily="34" charset="0"/>
              </a:rPr>
              <a:t> tienen una precisión similar para la clase minoritaria (47% y 35%, respectivamente), pero un </a:t>
            </a:r>
            <a:r>
              <a:rPr lang="es-ES" sz="1000" dirty="0" err="1">
                <a:latin typeface="Century Gothic" panose="020B0502020202020204" pitchFamily="34" charset="0"/>
              </a:rPr>
              <a:t>recall</a:t>
            </a:r>
            <a:r>
              <a:rPr lang="es-ES" sz="1000" dirty="0">
                <a:latin typeface="Century Gothic" panose="020B0502020202020204" pitchFamily="34" charset="0"/>
              </a:rPr>
              <a:t> aún más bajo (23% y 27%, respectivamente). F1-Score de Clase Minoritaria (1): La regresión logística tiene un F1-score moderado (0.28) para la clase minoritaria, mientras que el </a:t>
            </a:r>
            <a:r>
              <a:rPr lang="es-ES" sz="1000" dirty="0" err="1">
                <a:latin typeface="Century Gothic" panose="020B0502020202020204" pitchFamily="34" charset="0"/>
              </a:rPr>
              <a:t>RandomForest</a:t>
            </a:r>
            <a:r>
              <a:rPr lang="es-ES" sz="1000" dirty="0">
                <a:latin typeface="Century Gothic" panose="020B0502020202020204" pitchFamily="34" charset="0"/>
              </a:rPr>
              <a:t> (0.31) y el </a:t>
            </a:r>
            <a:r>
              <a:rPr lang="es-ES" sz="1000" dirty="0" err="1">
                <a:latin typeface="Century Gothic" panose="020B0502020202020204" pitchFamily="34" charset="0"/>
              </a:rPr>
              <a:t>KNeighborsClassifier</a:t>
            </a:r>
            <a:r>
              <a:rPr lang="es-ES" sz="1000" dirty="0">
                <a:latin typeface="Century Gothic" panose="020B0502020202020204" pitchFamily="34" charset="0"/>
              </a:rPr>
              <a:t> (0.30) tienen puntuaciones ligeramente mayores.</a:t>
            </a:r>
          </a:p>
          <a:p>
            <a:pPr marL="0" indent="0">
              <a:buNone/>
            </a:pPr>
            <a:r>
              <a:rPr lang="es-ES" sz="1000" dirty="0">
                <a:latin typeface="Century Gothic" panose="020B0502020202020204" pitchFamily="34" charset="0"/>
              </a:rPr>
              <a:t>La regresión logística muestra un buen desempeño en el promedio ponderado de precisión, </a:t>
            </a:r>
            <a:r>
              <a:rPr lang="es-ES" sz="1000" dirty="0" err="1">
                <a:latin typeface="Century Gothic" panose="020B0502020202020204" pitchFamily="34" charset="0"/>
              </a:rPr>
              <a:t>recall</a:t>
            </a:r>
            <a:r>
              <a:rPr lang="es-ES" sz="1000" dirty="0">
                <a:latin typeface="Century Gothic" panose="020B0502020202020204" pitchFamily="34" charset="0"/>
              </a:rPr>
              <a:t> y F1-score, lo que sugiere que maneja mejor el balance entre clases en términos generales. No obstante, </a:t>
            </a:r>
            <a:r>
              <a:rPr lang="es-ES" sz="1000" dirty="0" err="1">
                <a:latin typeface="Century Gothic" panose="020B0502020202020204" pitchFamily="34" charset="0"/>
              </a:rPr>
              <a:t>RandomForest</a:t>
            </a:r>
            <a:r>
              <a:rPr lang="es-ES" sz="1000" dirty="0">
                <a:latin typeface="Century Gothic" panose="020B0502020202020204" pitchFamily="34" charset="0"/>
              </a:rPr>
              <a:t> y </a:t>
            </a:r>
            <a:r>
              <a:rPr lang="es-ES" sz="1000" dirty="0" err="1">
                <a:latin typeface="Century Gothic" panose="020B0502020202020204" pitchFamily="34" charset="0"/>
              </a:rPr>
              <a:t>KNeighborsClassifier</a:t>
            </a:r>
            <a:r>
              <a:rPr lang="es-ES" sz="1000" dirty="0">
                <a:latin typeface="Century Gothic" panose="020B0502020202020204" pitchFamily="34" charset="0"/>
              </a:rPr>
              <a:t> también tienen un rendimiento ponderado similar, indicando una capacidad moderada para manejar la clase </a:t>
            </a:r>
            <a:r>
              <a:rPr lang="es-ES" sz="1000" dirty="0" err="1">
                <a:latin typeface="Century Gothic" panose="020B0502020202020204" pitchFamily="34" charset="0"/>
              </a:rPr>
              <a:t>minoritaria.La</a:t>
            </a:r>
            <a:r>
              <a:rPr lang="es-ES" sz="1000" dirty="0">
                <a:latin typeface="Century Gothic" panose="020B0502020202020204" pitchFamily="34" charset="0"/>
              </a:rPr>
              <a:t> regresión logística es el mejor modelo basado en el equilibrio entre precisión y </a:t>
            </a:r>
            <a:r>
              <a:rPr lang="es-ES" sz="1000" dirty="0" err="1">
                <a:latin typeface="Century Gothic" panose="020B0502020202020204" pitchFamily="34" charset="0"/>
              </a:rPr>
              <a:t>recall</a:t>
            </a:r>
            <a:r>
              <a:rPr lang="es-ES" sz="1000" dirty="0">
                <a:latin typeface="Century Gothic" panose="020B0502020202020204" pitchFamily="34" charset="0"/>
              </a:rPr>
              <a:t> para la clase minoritaria y el rendimiento general. A pesar de su buen desempeño, la identificación de la clase minoritaria sigue siendo un desafío</a:t>
            </a:r>
          </a:p>
          <a:p>
            <a:pPr marL="0" indent="0">
              <a:buNone/>
            </a:pPr>
            <a:r>
              <a:rPr lang="es-ES" sz="1000" dirty="0">
                <a:latin typeface="Century Gothic" panose="020B0502020202020204" pitchFamily="34" charset="0"/>
              </a:rPr>
              <a:t>El modelo seleccionado, regresión logística ofrece una solución de clasificación para el problema planteado, sin embargo, cuenta con una gran oportunidad de mejora para un mejor desempeño, estas oportunidades pueden ir desde la ingeniería de las características, el manejo del balance de etiquetas y la aplicación de modelos avanzados. En </a:t>
            </a:r>
            <a:r>
              <a:rPr lang="es-ES" sz="1000" dirty="0" err="1">
                <a:latin typeface="Century Gothic" panose="020B0502020202020204" pitchFamily="34" charset="0"/>
              </a:rPr>
              <a:t>terminos</a:t>
            </a:r>
            <a:r>
              <a:rPr lang="es-ES" sz="1000" dirty="0">
                <a:latin typeface="Century Gothic" panose="020B0502020202020204" pitchFamily="34" charset="0"/>
              </a:rPr>
              <a:t> general, se logra la construcción de un modelo que presenta deficiencias en el manejo óptimo de los casos de clasificación. </a:t>
            </a:r>
          </a:p>
          <a:p>
            <a:pPr marL="0" indent="0">
              <a:buNone/>
            </a:pPr>
            <a:r>
              <a:rPr lang="es-ES" sz="1000" b="1" dirty="0">
                <a:latin typeface="Century Gothic" panose="020B0502020202020204" pitchFamily="34" charset="0"/>
              </a:rPr>
              <a:t>Posibles Soluciones para Mejorar el Rendimiento</a:t>
            </a:r>
          </a:p>
          <a:p>
            <a:pPr marL="0" indent="0">
              <a:buNone/>
            </a:pPr>
            <a:r>
              <a:rPr lang="es-ES" sz="1000" dirty="0">
                <a:latin typeface="Century Gothic" panose="020B0502020202020204" pitchFamily="34" charset="0"/>
              </a:rPr>
              <a:t>Técnicas de Balanceo Adicionales: Modificar el umbral de decisión para la clase minoritaria para mejorar el </a:t>
            </a:r>
            <a:r>
              <a:rPr lang="es-ES" sz="1000" dirty="0" err="1">
                <a:latin typeface="Century Gothic" panose="020B0502020202020204" pitchFamily="34" charset="0"/>
              </a:rPr>
              <a:t>recall</a:t>
            </a:r>
            <a:r>
              <a:rPr lang="es-ES" sz="1000" dirty="0">
                <a:latin typeface="Century Gothic" panose="020B0502020202020204" pitchFamily="34" charset="0"/>
              </a:rPr>
              <a:t> sin comprometer demasiado la precisión. Características Adicionales: Explorar la adición de nuevas características o la ingeniería de características para mejorar el modelo. Modelos Avanzados: Probar otros modelos como </a:t>
            </a:r>
            <a:r>
              <a:rPr lang="es-ES" sz="1000" dirty="0" err="1">
                <a:latin typeface="Century Gothic" panose="020B0502020202020204" pitchFamily="34" charset="0"/>
              </a:rPr>
              <a:t>Support</a:t>
            </a:r>
            <a:r>
              <a:rPr lang="es-ES" sz="1000" dirty="0">
                <a:latin typeface="Century Gothic" panose="020B0502020202020204" pitchFamily="34" charset="0"/>
              </a:rPr>
              <a:t> Vector Machines (SVM) con técnicas de </a:t>
            </a:r>
            <a:r>
              <a:rPr lang="es-ES" sz="1000" dirty="0" err="1">
                <a:latin typeface="Century Gothic" panose="020B0502020202020204" pitchFamily="34" charset="0"/>
              </a:rPr>
              <a:t>kernel</a:t>
            </a:r>
            <a:r>
              <a:rPr lang="es-ES" sz="1000" dirty="0">
                <a:latin typeface="Century Gothic" panose="020B0502020202020204" pitchFamily="34" charset="0"/>
              </a:rPr>
              <a:t> o </a:t>
            </a:r>
            <a:r>
              <a:rPr lang="es-ES" sz="1000" dirty="0" err="1">
                <a:latin typeface="Century Gothic" panose="020B0502020202020204" pitchFamily="34" charset="0"/>
              </a:rPr>
              <a:t>XGBoost</a:t>
            </a:r>
            <a:r>
              <a:rPr lang="es-ES" sz="1000" dirty="0">
                <a:latin typeface="Century Gothic" panose="020B0502020202020204" pitchFamily="34" charset="0"/>
              </a:rPr>
              <a:t>, que a menudo manejan bien los desbalances en los datos. En aplicaciones en la red para el </a:t>
            </a:r>
            <a:r>
              <a:rPr lang="es-ES" sz="1000" dirty="0" err="1">
                <a:latin typeface="Century Gothic" panose="020B0502020202020204" pitchFamily="34" charset="0"/>
              </a:rPr>
              <a:t>analisis</a:t>
            </a:r>
            <a:r>
              <a:rPr lang="es-ES" sz="1000" dirty="0">
                <a:latin typeface="Century Gothic" panose="020B0502020202020204" pitchFamily="34" charset="0"/>
              </a:rPr>
              <a:t> de set, se implementan modelos como </a:t>
            </a:r>
            <a:r>
              <a:rPr lang="es-ES" sz="1000" dirty="0" err="1">
                <a:latin typeface="Century Gothic" panose="020B0502020202020204" pitchFamily="34" charset="0"/>
              </a:rPr>
              <a:t>CatBoostClassifier</a:t>
            </a:r>
            <a:r>
              <a:rPr lang="es-ES" sz="1000" dirty="0">
                <a:latin typeface="Century Gothic" panose="020B0502020202020204" pitchFamily="34" charset="0"/>
              </a:rPr>
              <a:t> y </a:t>
            </a:r>
            <a:r>
              <a:rPr lang="es-ES" sz="1000" dirty="0" err="1">
                <a:latin typeface="Century Gothic" panose="020B0502020202020204" pitchFamily="34" charset="0"/>
              </a:rPr>
              <a:t>GaussianNB</a:t>
            </a:r>
            <a:r>
              <a:rPr lang="es-ES" sz="1000" dirty="0">
                <a:latin typeface="Century Gothic" panose="020B0502020202020204" pitchFamily="34" charset="0"/>
              </a:rPr>
              <a:t> que permiten tener un mejor rendimiento. </a:t>
            </a:r>
          </a:p>
        </p:txBody>
      </p:sp>
    </p:spTree>
    <p:extLst>
      <p:ext uri="{BB962C8B-B14F-4D97-AF65-F5344CB8AC3E}">
        <p14:creationId xmlns:p14="http://schemas.microsoft.com/office/powerpoint/2010/main" val="212732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6" name="Rectangle 1042">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609A78-6815-2F18-D68F-E9F2693D9199}"/>
              </a:ext>
            </a:extLst>
          </p:cNvPr>
          <p:cNvSpPr>
            <a:spLocks noGrp="1"/>
          </p:cNvSpPr>
          <p:nvPr>
            <p:ph type="title"/>
          </p:nvPr>
        </p:nvSpPr>
        <p:spPr>
          <a:xfrm>
            <a:off x="420989" y="432428"/>
            <a:ext cx="3884962" cy="459033"/>
          </a:xfrm>
        </p:spPr>
        <p:txBody>
          <a:bodyPr anchor="b">
            <a:normAutofit/>
          </a:bodyPr>
          <a:lstStyle/>
          <a:p>
            <a:pPr algn="ctr">
              <a:lnSpc>
                <a:spcPct val="107000"/>
              </a:lnSpc>
              <a:spcAft>
                <a:spcPts val="800"/>
              </a:spcAft>
            </a:pPr>
            <a:r>
              <a:rPr lang="es-CO" sz="1300" b="1" kern="100" dirty="0">
                <a:effectLst/>
                <a:latin typeface="Century Gothic" panose="020B0502020202020204" pitchFamily="34" charset="0"/>
                <a:ea typeface="Aptos" panose="020B0004020202020204" pitchFamily="34" charset="0"/>
                <a:cs typeface="Times New Roman" panose="02020603050405020304" pitchFamily="18" charset="0"/>
              </a:rPr>
              <a:t>DATASET DIAGNOSTIC AIDS</a:t>
            </a:r>
            <a:br>
              <a:rPr lang="es-CO" sz="1300" kern="100" dirty="0">
                <a:effectLst/>
                <a:latin typeface="Century Gothic" panose="020B0502020202020204" pitchFamily="34" charset="0"/>
                <a:ea typeface="Aptos" panose="020B0004020202020204" pitchFamily="34" charset="0"/>
                <a:cs typeface="Times New Roman" panose="02020603050405020304" pitchFamily="18" charset="0"/>
              </a:rPr>
            </a:br>
            <a:r>
              <a:rPr lang="es-CO" sz="1300" b="1" kern="100" dirty="0" err="1">
                <a:effectLst/>
                <a:latin typeface="Century Gothic" panose="020B0502020202020204" pitchFamily="34" charset="0"/>
                <a:ea typeface="Aptos" panose="020B0004020202020204" pitchFamily="34" charset="0"/>
                <a:cs typeface="Times New Roman" panose="02020603050405020304" pitchFamily="18" charset="0"/>
              </a:rPr>
              <a:t>Context</a:t>
            </a:r>
            <a:r>
              <a:rPr lang="es-CO" sz="1300" b="1" kern="100" dirty="0">
                <a:effectLst/>
                <a:latin typeface="Century Gothic" panose="020B0502020202020204" pitchFamily="34" charset="0"/>
                <a:ea typeface="Aptos" panose="020B0004020202020204" pitchFamily="34" charset="0"/>
                <a:cs typeface="Times New Roman" panose="02020603050405020304" pitchFamily="18" charset="0"/>
              </a:rPr>
              <a:t>:</a:t>
            </a:r>
            <a:endParaRPr lang="es-CO" sz="900" dirty="0"/>
          </a:p>
        </p:txBody>
      </p:sp>
      <p:cxnSp>
        <p:nvCxnSpPr>
          <p:cNvPr id="1045" name="Straight Connector 1044">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C38569F1-AA34-727C-EC57-052D3A4CF4C8}"/>
              </a:ext>
            </a:extLst>
          </p:cNvPr>
          <p:cNvSpPr>
            <a:spLocks noGrp="1"/>
          </p:cNvSpPr>
          <p:nvPr>
            <p:ph idx="1"/>
          </p:nvPr>
        </p:nvSpPr>
        <p:spPr>
          <a:xfrm>
            <a:off x="6842271" y="569725"/>
            <a:ext cx="2452723" cy="338665"/>
          </a:xfrm>
        </p:spPr>
        <p:txBody>
          <a:bodyPr>
            <a:normAutofit/>
          </a:bodyPr>
          <a:lstStyle/>
          <a:p>
            <a:pPr marL="0" indent="0">
              <a:buNone/>
            </a:pPr>
            <a:r>
              <a:rPr lang="es-CO" sz="1400" b="1" kern="100" dirty="0">
                <a:solidFill>
                  <a:schemeClr val="tx1"/>
                </a:solidFill>
                <a:latin typeface="Century Gothic" panose="020B0502020202020204" pitchFamily="34" charset="0"/>
                <a:cs typeface="Times New Roman" panose="02020603050405020304" pitchFamily="18" charset="0"/>
              </a:rPr>
              <a:t>ATTRIBUTE INFORMATION</a:t>
            </a:r>
          </a:p>
          <a:p>
            <a:endParaRPr lang="es-CO" sz="1400" b="1" dirty="0"/>
          </a:p>
        </p:txBody>
      </p:sp>
      <p:sp>
        <p:nvSpPr>
          <p:cNvPr id="1047" name="Rectangle 5">
            <a:extLst>
              <a:ext uri="{FF2B5EF4-FFF2-40B4-BE49-F238E27FC236}">
                <a16:creationId xmlns:a16="http://schemas.microsoft.com/office/drawing/2014/main" id="{8722F292-BB2F-4786-ADC4-716D8F35B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882058" y="443198"/>
            <a:ext cx="666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e can still end HIV/AIDS as a public health threat by 2030 | The Star">
            <a:extLst>
              <a:ext uri="{FF2B5EF4-FFF2-40B4-BE49-F238E27FC236}">
                <a16:creationId xmlns:a16="http://schemas.microsoft.com/office/drawing/2014/main" id="{81A79439-6369-0659-35B6-36B08A51B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204" r="6272" b="2"/>
          <a:stretch/>
        </p:blipFill>
        <p:spPr bwMode="auto">
          <a:xfrm>
            <a:off x="224791" y="2378459"/>
            <a:ext cx="4277359" cy="3703021"/>
          </a:xfrm>
          <a:prstGeom prst="rect">
            <a:avLst/>
          </a:prstGeom>
          <a:noFill/>
          <a:extLst>
            <a:ext uri="{909E8E84-426E-40DD-AFC4-6F175D3DCCD1}">
              <a14:hiddenFill xmlns:a14="http://schemas.microsoft.com/office/drawing/2010/main">
                <a:solidFill>
                  <a:srgbClr val="FFFFFF"/>
                </a:solidFill>
              </a14:hiddenFill>
            </a:ext>
          </a:extLst>
        </p:spPr>
      </p:pic>
      <p:sp>
        <p:nvSpPr>
          <p:cNvPr id="1049" name="Rectangle 5">
            <a:extLst>
              <a:ext uri="{FF2B5EF4-FFF2-40B4-BE49-F238E27FC236}">
                <a16:creationId xmlns:a16="http://schemas.microsoft.com/office/drawing/2014/main" id="{1E666EE2-AC41-4D5F-8602-4A85B83B4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4882058" y="6203198"/>
            <a:ext cx="666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5">
            <a:extLst>
              <a:ext uri="{FF2B5EF4-FFF2-40B4-BE49-F238E27FC236}">
                <a16:creationId xmlns:a16="http://schemas.microsoft.com/office/drawing/2014/main" id="{8009D30C-C51F-4809-83DD-C2F58649B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542058" y="443198"/>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B0160221-C994-F25A-F492-71C1D106287B}"/>
              </a:ext>
            </a:extLst>
          </p:cNvPr>
          <p:cNvSpPr txBox="1"/>
          <p:nvPr/>
        </p:nvSpPr>
        <p:spPr>
          <a:xfrm>
            <a:off x="541232" y="908390"/>
            <a:ext cx="3644476" cy="830997"/>
          </a:xfrm>
          <a:prstGeom prst="rect">
            <a:avLst/>
          </a:prstGeom>
          <a:noFill/>
        </p:spPr>
        <p:txBody>
          <a:bodyPr wrap="square">
            <a:spAutoFit/>
          </a:bodyPr>
          <a:lstStyle/>
          <a:p>
            <a:pPr algn="just"/>
            <a:r>
              <a:rPr lang="es-CO" sz="1200" kern="100" cap="none" dirty="0" err="1">
                <a:latin typeface="Century Gothic" panose="020B0502020202020204" pitchFamily="34" charset="0"/>
                <a:ea typeface="Aptos" panose="020B0004020202020204" pitchFamily="34" charset="0"/>
                <a:cs typeface="Times New Roman" panose="02020603050405020304" pitchFamily="18" charset="0"/>
              </a:rPr>
              <a:t>D</a:t>
            </a:r>
            <a:r>
              <a:rPr lang="es-CO" sz="1200" kern="100" cap="none" dirty="0" err="1">
                <a:effectLst/>
                <a:latin typeface="Century Gothic" panose="020B0502020202020204" pitchFamily="34" charset="0"/>
                <a:ea typeface="Aptos" panose="020B0004020202020204" pitchFamily="34" charset="0"/>
                <a:cs typeface="Times New Roman" panose="02020603050405020304" pitchFamily="18" charset="0"/>
              </a:rPr>
              <a:t>ataset</a:t>
            </a:r>
            <a:r>
              <a:rPr lang="es-CO" sz="1200" kern="100" cap="none" dirty="0">
                <a:effectLst/>
                <a:latin typeface="Century Gothic" panose="020B0502020202020204" pitchFamily="34" charset="0"/>
                <a:ea typeface="Aptos" panose="020B0004020202020204" pitchFamily="34" charset="0"/>
                <a:cs typeface="Times New Roman" panose="02020603050405020304" pitchFamily="18" charset="0"/>
              </a:rPr>
              <a:t> </a:t>
            </a:r>
            <a:r>
              <a:rPr lang="es-CO" sz="1200" kern="100" cap="none" dirty="0" err="1">
                <a:effectLst/>
                <a:latin typeface="Century Gothic" panose="020B0502020202020204" pitchFamily="34" charset="0"/>
                <a:ea typeface="Aptos" panose="020B0004020202020204" pitchFamily="34" charset="0"/>
                <a:cs typeface="Times New Roman" panose="02020603050405020304" pitchFamily="18" charset="0"/>
              </a:rPr>
              <a:t>contains</a:t>
            </a:r>
            <a:r>
              <a:rPr lang="es-CO" sz="1200" kern="100" cap="none" dirty="0">
                <a:effectLst/>
                <a:latin typeface="Century Gothic" panose="020B0502020202020204" pitchFamily="34" charset="0"/>
                <a:ea typeface="Aptos" panose="020B0004020202020204" pitchFamily="34" charset="0"/>
                <a:cs typeface="Times New Roman" panose="02020603050405020304" pitchFamily="18" charset="0"/>
              </a:rPr>
              <a:t> </a:t>
            </a:r>
            <a:r>
              <a:rPr lang="es-CO" sz="1200" kern="100" cap="none" dirty="0" err="1">
                <a:effectLst/>
                <a:latin typeface="Century Gothic" panose="020B0502020202020204" pitchFamily="34" charset="0"/>
                <a:ea typeface="Aptos" panose="020B0004020202020204" pitchFamily="34" charset="0"/>
                <a:cs typeface="Times New Roman" panose="02020603050405020304" pitchFamily="18" charset="0"/>
              </a:rPr>
              <a:t>healthcare</a:t>
            </a:r>
            <a:r>
              <a:rPr lang="es-CO" sz="1200" kern="100" cap="none" dirty="0">
                <a:effectLst/>
                <a:latin typeface="Century Gothic" panose="020B0502020202020204" pitchFamily="34" charset="0"/>
                <a:ea typeface="Aptos" panose="020B0004020202020204" pitchFamily="34" charset="0"/>
                <a:cs typeface="Times New Roman" panose="02020603050405020304" pitchFamily="18" charset="0"/>
              </a:rPr>
              <a:t> </a:t>
            </a:r>
            <a:r>
              <a:rPr lang="es-CO" sz="1200" kern="100" cap="none" dirty="0" err="1">
                <a:effectLst/>
                <a:latin typeface="Century Gothic" panose="020B0502020202020204" pitchFamily="34" charset="0"/>
                <a:ea typeface="Aptos" panose="020B0004020202020204" pitchFamily="34" charset="0"/>
                <a:cs typeface="Times New Roman" panose="02020603050405020304" pitchFamily="18" charset="0"/>
              </a:rPr>
              <a:t>statistics</a:t>
            </a:r>
            <a:r>
              <a:rPr lang="es-CO" sz="1200" kern="100" cap="none" dirty="0">
                <a:effectLst/>
                <a:latin typeface="Century Gothic" panose="020B0502020202020204" pitchFamily="34" charset="0"/>
                <a:ea typeface="Aptos" panose="020B0004020202020204" pitchFamily="34" charset="0"/>
                <a:cs typeface="Times New Roman" panose="02020603050405020304" pitchFamily="18" charset="0"/>
              </a:rPr>
              <a:t> and </a:t>
            </a:r>
            <a:r>
              <a:rPr lang="es-CO" sz="1200" kern="100" cap="none" dirty="0" err="1">
                <a:effectLst/>
                <a:latin typeface="Century Gothic" panose="020B0502020202020204" pitchFamily="34" charset="0"/>
                <a:ea typeface="Aptos" panose="020B0004020202020204" pitchFamily="34" charset="0"/>
                <a:cs typeface="Times New Roman" panose="02020603050405020304" pitchFamily="18" charset="0"/>
              </a:rPr>
              <a:t>categorical</a:t>
            </a:r>
            <a:r>
              <a:rPr lang="es-CO" sz="1200" kern="100" cap="none" dirty="0">
                <a:effectLst/>
                <a:latin typeface="Century Gothic" panose="020B0502020202020204" pitchFamily="34" charset="0"/>
                <a:ea typeface="Aptos" panose="020B0004020202020204" pitchFamily="34" charset="0"/>
                <a:cs typeface="Times New Roman" panose="02020603050405020304" pitchFamily="18" charset="0"/>
              </a:rPr>
              <a:t> </a:t>
            </a:r>
            <a:r>
              <a:rPr lang="es-CO" sz="1200" kern="100" cap="none" dirty="0" err="1">
                <a:effectLst/>
                <a:latin typeface="Century Gothic" panose="020B0502020202020204" pitchFamily="34" charset="0"/>
                <a:ea typeface="Aptos" panose="020B0004020202020204" pitchFamily="34" charset="0"/>
                <a:cs typeface="Times New Roman" panose="02020603050405020304" pitchFamily="18" charset="0"/>
              </a:rPr>
              <a:t>information</a:t>
            </a:r>
            <a:r>
              <a:rPr lang="es-CO" sz="1200" kern="100" cap="none" dirty="0">
                <a:effectLst/>
                <a:latin typeface="Century Gothic" panose="020B0502020202020204" pitchFamily="34" charset="0"/>
                <a:ea typeface="Aptos" panose="020B0004020202020204" pitchFamily="34" charset="0"/>
                <a:cs typeface="Times New Roman" panose="02020603050405020304" pitchFamily="18" charset="0"/>
              </a:rPr>
              <a:t> </a:t>
            </a:r>
            <a:r>
              <a:rPr lang="es-CO" sz="1200" kern="100" cap="none" dirty="0" err="1">
                <a:effectLst/>
                <a:latin typeface="Century Gothic" panose="020B0502020202020204" pitchFamily="34" charset="0"/>
                <a:ea typeface="Aptos" panose="020B0004020202020204" pitchFamily="34" charset="0"/>
                <a:cs typeface="Times New Roman" panose="02020603050405020304" pitchFamily="18" charset="0"/>
              </a:rPr>
              <a:t>about</a:t>
            </a:r>
            <a:r>
              <a:rPr lang="es-CO" sz="1200" kern="100" cap="none" dirty="0">
                <a:effectLst/>
                <a:latin typeface="Century Gothic" panose="020B0502020202020204" pitchFamily="34" charset="0"/>
                <a:ea typeface="Aptos" panose="020B0004020202020204" pitchFamily="34" charset="0"/>
                <a:cs typeface="Times New Roman" panose="02020603050405020304" pitchFamily="18" charset="0"/>
              </a:rPr>
              <a:t> </a:t>
            </a:r>
            <a:r>
              <a:rPr lang="es-CO" sz="1200" kern="100" cap="none" dirty="0" err="1">
                <a:effectLst/>
                <a:latin typeface="Century Gothic" panose="020B0502020202020204" pitchFamily="34" charset="0"/>
                <a:ea typeface="Aptos" panose="020B0004020202020204" pitchFamily="34" charset="0"/>
                <a:cs typeface="Times New Roman" panose="02020603050405020304" pitchFamily="18" charset="0"/>
              </a:rPr>
              <a:t>patients</a:t>
            </a:r>
            <a:r>
              <a:rPr lang="es-CO" sz="1200" kern="100" cap="none" dirty="0">
                <a:effectLst/>
                <a:latin typeface="Century Gothic" panose="020B0502020202020204" pitchFamily="34" charset="0"/>
                <a:ea typeface="Aptos" panose="020B0004020202020204" pitchFamily="34" charset="0"/>
                <a:cs typeface="Times New Roman" panose="02020603050405020304" pitchFamily="18" charset="0"/>
              </a:rPr>
              <a:t> </a:t>
            </a:r>
            <a:r>
              <a:rPr lang="es-CO" sz="1200" kern="100" cap="none" dirty="0" err="1">
                <a:effectLst/>
                <a:latin typeface="Century Gothic" panose="020B0502020202020204" pitchFamily="34" charset="0"/>
                <a:ea typeface="Aptos" panose="020B0004020202020204" pitchFamily="34" charset="0"/>
                <a:cs typeface="Times New Roman" panose="02020603050405020304" pitchFamily="18" charset="0"/>
              </a:rPr>
              <a:t>who</a:t>
            </a:r>
            <a:r>
              <a:rPr lang="es-CO" sz="1200" kern="100" cap="none" dirty="0">
                <a:effectLst/>
                <a:latin typeface="Century Gothic" panose="020B0502020202020204" pitchFamily="34" charset="0"/>
                <a:ea typeface="Aptos" panose="020B0004020202020204" pitchFamily="34" charset="0"/>
                <a:cs typeface="Times New Roman" panose="02020603050405020304" pitchFamily="18" charset="0"/>
              </a:rPr>
              <a:t> </a:t>
            </a:r>
            <a:r>
              <a:rPr lang="es-CO" sz="1200" kern="100" cap="none" dirty="0" err="1">
                <a:effectLst/>
                <a:latin typeface="Century Gothic" panose="020B0502020202020204" pitchFamily="34" charset="0"/>
                <a:ea typeface="Aptos" panose="020B0004020202020204" pitchFamily="34" charset="0"/>
                <a:cs typeface="Times New Roman" panose="02020603050405020304" pitchFamily="18" charset="0"/>
              </a:rPr>
              <a:t>have</a:t>
            </a:r>
            <a:r>
              <a:rPr lang="es-CO" sz="1200" kern="100" cap="none" dirty="0">
                <a:effectLst/>
                <a:latin typeface="Century Gothic" panose="020B0502020202020204" pitchFamily="34" charset="0"/>
                <a:ea typeface="Aptos" panose="020B0004020202020204" pitchFamily="34" charset="0"/>
                <a:cs typeface="Times New Roman" panose="02020603050405020304" pitchFamily="18" charset="0"/>
              </a:rPr>
              <a:t> </a:t>
            </a:r>
            <a:r>
              <a:rPr lang="es-CO" sz="1200" kern="100" cap="none" dirty="0" err="1">
                <a:effectLst/>
                <a:latin typeface="Century Gothic" panose="020B0502020202020204" pitchFamily="34" charset="0"/>
                <a:ea typeface="Aptos" panose="020B0004020202020204" pitchFamily="34" charset="0"/>
                <a:cs typeface="Times New Roman" panose="02020603050405020304" pitchFamily="18" charset="0"/>
              </a:rPr>
              <a:t>been</a:t>
            </a:r>
            <a:r>
              <a:rPr lang="es-CO" sz="1200" kern="100" cap="none" dirty="0">
                <a:effectLst/>
                <a:latin typeface="Century Gothic" panose="020B0502020202020204" pitchFamily="34" charset="0"/>
                <a:ea typeface="Aptos" panose="020B0004020202020204" pitchFamily="34" charset="0"/>
                <a:cs typeface="Times New Roman" panose="02020603050405020304" pitchFamily="18" charset="0"/>
              </a:rPr>
              <a:t> </a:t>
            </a:r>
            <a:r>
              <a:rPr lang="es-CO" sz="1200" kern="100" cap="none" dirty="0" err="1">
                <a:effectLst/>
                <a:latin typeface="Century Gothic" panose="020B0502020202020204" pitchFamily="34" charset="0"/>
                <a:ea typeface="Aptos" panose="020B0004020202020204" pitchFamily="34" charset="0"/>
                <a:cs typeface="Times New Roman" panose="02020603050405020304" pitchFamily="18" charset="0"/>
              </a:rPr>
              <a:t>diagnosed</a:t>
            </a:r>
            <a:r>
              <a:rPr lang="es-CO" sz="1200" kern="100" cap="none" dirty="0">
                <a:effectLst/>
                <a:latin typeface="Century Gothic" panose="020B0502020202020204" pitchFamily="34" charset="0"/>
                <a:ea typeface="Aptos" panose="020B0004020202020204" pitchFamily="34" charset="0"/>
                <a:cs typeface="Times New Roman" panose="02020603050405020304" pitchFamily="18" charset="0"/>
              </a:rPr>
              <a:t> </a:t>
            </a:r>
            <a:r>
              <a:rPr lang="es-CO" sz="1200" kern="100" cap="none" dirty="0" err="1">
                <a:effectLst/>
                <a:latin typeface="Century Gothic" panose="020B0502020202020204" pitchFamily="34" charset="0"/>
                <a:ea typeface="Aptos" panose="020B0004020202020204" pitchFamily="34" charset="0"/>
                <a:cs typeface="Times New Roman" panose="02020603050405020304" pitchFamily="18" charset="0"/>
              </a:rPr>
              <a:t>with</a:t>
            </a:r>
            <a:r>
              <a:rPr lang="es-CO" sz="1200" kern="100" cap="none" dirty="0">
                <a:effectLst/>
                <a:latin typeface="Century Gothic" panose="020B0502020202020204" pitchFamily="34" charset="0"/>
                <a:ea typeface="Aptos" panose="020B0004020202020204" pitchFamily="34" charset="0"/>
                <a:cs typeface="Times New Roman" panose="02020603050405020304" pitchFamily="18" charset="0"/>
              </a:rPr>
              <a:t> </a:t>
            </a:r>
            <a:r>
              <a:rPr lang="es-CO" sz="1200" kern="100" cap="none" dirty="0" err="1">
                <a:effectLst/>
                <a:latin typeface="Century Gothic" panose="020B0502020202020204" pitchFamily="34" charset="0"/>
                <a:ea typeface="Aptos" panose="020B0004020202020204" pitchFamily="34" charset="0"/>
                <a:cs typeface="Times New Roman" panose="02020603050405020304" pitchFamily="18" charset="0"/>
              </a:rPr>
              <a:t>aids</a:t>
            </a:r>
            <a:r>
              <a:rPr lang="es-CO" sz="1200" kern="100" cap="none" dirty="0">
                <a:effectLst/>
                <a:latin typeface="Century Gothic" panose="020B0502020202020204" pitchFamily="34" charset="0"/>
                <a:ea typeface="Aptos" panose="020B0004020202020204" pitchFamily="34" charset="0"/>
                <a:cs typeface="Times New Roman" panose="02020603050405020304" pitchFamily="18" charset="0"/>
              </a:rPr>
              <a:t>. </a:t>
            </a:r>
            <a:r>
              <a:rPr lang="es-CO" sz="1200" kern="100" cap="none" dirty="0" err="1">
                <a:effectLst/>
                <a:latin typeface="Century Gothic" panose="020B0502020202020204" pitchFamily="34" charset="0"/>
                <a:ea typeface="Aptos" panose="020B0004020202020204" pitchFamily="34" charset="0"/>
                <a:cs typeface="Times New Roman" panose="02020603050405020304" pitchFamily="18" charset="0"/>
              </a:rPr>
              <a:t>this</a:t>
            </a:r>
            <a:r>
              <a:rPr lang="es-CO" sz="1200" kern="100" cap="none" dirty="0">
                <a:effectLst/>
                <a:latin typeface="Century Gothic" panose="020B0502020202020204" pitchFamily="34" charset="0"/>
                <a:ea typeface="Aptos" panose="020B0004020202020204" pitchFamily="34" charset="0"/>
                <a:cs typeface="Times New Roman" panose="02020603050405020304" pitchFamily="18" charset="0"/>
              </a:rPr>
              <a:t> </a:t>
            </a:r>
            <a:r>
              <a:rPr lang="es-CO" sz="1200" kern="100" cap="none" dirty="0" err="1">
                <a:effectLst/>
                <a:latin typeface="Century Gothic" panose="020B0502020202020204" pitchFamily="34" charset="0"/>
                <a:ea typeface="Aptos" panose="020B0004020202020204" pitchFamily="34" charset="0"/>
                <a:cs typeface="Times New Roman" panose="02020603050405020304" pitchFamily="18" charset="0"/>
              </a:rPr>
              <a:t>dataset</a:t>
            </a:r>
            <a:r>
              <a:rPr lang="es-CO" sz="1200" kern="100" cap="none" dirty="0">
                <a:effectLst/>
                <a:latin typeface="Century Gothic" panose="020B0502020202020204" pitchFamily="34" charset="0"/>
                <a:ea typeface="Aptos" panose="020B0004020202020204" pitchFamily="34" charset="0"/>
                <a:cs typeface="Times New Roman" panose="02020603050405020304" pitchFamily="18" charset="0"/>
              </a:rPr>
              <a:t> </a:t>
            </a:r>
            <a:r>
              <a:rPr lang="es-CO" sz="1200" kern="100" cap="none" dirty="0" err="1">
                <a:effectLst/>
                <a:latin typeface="Century Gothic" panose="020B0502020202020204" pitchFamily="34" charset="0"/>
                <a:ea typeface="Aptos" panose="020B0004020202020204" pitchFamily="34" charset="0"/>
                <a:cs typeface="Times New Roman" panose="02020603050405020304" pitchFamily="18" charset="0"/>
              </a:rPr>
              <a:t>was</a:t>
            </a:r>
            <a:r>
              <a:rPr lang="es-CO" sz="1200" kern="100" cap="none" dirty="0">
                <a:effectLst/>
                <a:latin typeface="Century Gothic" panose="020B0502020202020204" pitchFamily="34" charset="0"/>
                <a:ea typeface="Aptos" panose="020B0004020202020204" pitchFamily="34" charset="0"/>
                <a:cs typeface="Times New Roman" panose="02020603050405020304" pitchFamily="18" charset="0"/>
              </a:rPr>
              <a:t> </a:t>
            </a:r>
            <a:r>
              <a:rPr lang="es-CO" sz="1200" kern="100" cap="none" dirty="0" err="1">
                <a:effectLst/>
                <a:latin typeface="Century Gothic" panose="020B0502020202020204" pitchFamily="34" charset="0"/>
                <a:ea typeface="Aptos" panose="020B0004020202020204" pitchFamily="34" charset="0"/>
                <a:cs typeface="Times New Roman" panose="02020603050405020304" pitchFamily="18" charset="0"/>
              </a:rPr>
              <a:t>initially</a:t>
            </a:r>
            <a:r>
              <a:rPr lang="es-CO" sz="1200" kern="100" cap="none" dirty="0">
                <a:effectLst/>
                <a:latin typeface="Century Gothic" panose="020B0502020202020204" pitchFamily="34" charset="0"/>
                <a:ea typeface="Aptos" panose="020B0004020202020204" pitchFamily="34" charset="0"/>
                <a:cs typeface="Times New Roman" panose="02020603050405020304" pitchFamily="18" charset="0"/>
              </a:rPr>
              <a:t> </a:t>
            </a:r>
            <a:r>
              <a:rPr lang="es-CO" sz="1200" kern="100" cap="none" dirty="0" err="1">
                <a:effectLst/>
                <a:latin typeface="Century Gothic" panose="020B0502020202020204" pitchFamily="34" charset="0"/>
                <a:ea typeface="Aptos" panose="020B0004020202020204" pitchFamily="34" charset="0"/>
                <a:cs typeface="Times New Roman" panose="02020603050405020304" pitchFamily="18" charset="0"/>
              </a:rPr>
              <a:t>published</a:t>
            </a:r>
            <a:r>
              <a:rPr lang="es-CO" sz="1200" kern="100" cap="none" dirty="0">
                <a:effectLst/>
                <a:latin typeface="Century Gothic" panose="020B0502020202020204" pitchFamily="34" charset="0"/>
                <a:ea typeface="Aptos" panose="020B0004020202020204" pitchFamily="34" charset="0"/>
                <a:cs typeface="Times New Roman" panose="02020603050405020304" pitchFamily="18" charset="0"/>
              </a:rPr>
              <a:t> in 1996.</a:t>
            </a:r>
            <a:endParaRPr lang="es-CO" sz="1200" dirty="0"/>
          </a:p>
        </p:txBody>
      </p:sp>
      <p:sp>
        <p:nvSpPr>
          <p:cNvPr id="7" name="CuadroTexto 6">
            <a:extLst>
              <a:ext uri="{FF2B5EF4-FFF2-40B4-BE49-F238E27FC236}">
                <a16:creationId xmlns:a16="http://schemas.microsoft.com/office/drawing/2014/main" id="{B64044C8-CCCA-A5F0-58D0-F82D298266BB}"/>
              </a:ext>
            </a:extLst>
          </p:cNvPr>
          <p:cNvSpPr txBox="1"/>
          <p:nvPr/>
        </p:nvSpPr>
        <p:spPr>
          <a:xfrm>
            <a:off x="5836287" y="1078719"/>
            <a:ext cx="4751543" cy="3416320"/>
          </a:xfrm>
          <a:prstGeom prst="rect">
            <a:avLst/>
          </a:prstGeom>
          <a:noFill/>
        </p:spPr>
        <p:txBody>
          <a:bodyPr wrap="square">
            <a:spAutoFit/>
          </a:bodyPr>
          <a:lstStyle/>
          <a:p>
            <a:pPr marL="171450" indent="-171450">
              <a:buFont typeface="Arial" panose="020B0604020202020204" pitchFamily="34" charset="0"/>
              <a:buChar char="•"/>
            </a:pPr>
            <a:r>
              <a:rPr lang="es-CO" sz="900" kern="100" dirty="0">
                <a:solidFill>
                  <a:schemeClr val="tx1"/>
                </a:solidFill>
                <a:latin typeface="Century Gothic" panose="020B0502020202020204" pitchFamily="34" charset="0"/>
                <a:cs typeface="Times New Roman" panose="02020603050405020304" pitchFamily="18" charset="0"/>
              </a:rPr>
              <a:t>Time: time </a:t>
            </a:r>
            <a:r>
              <a:rPr lang="es-CO" sz="900" kern="100" dirty="0" err="1">
                <a:solidFill>
                  <a:schemeClr val="tx1"/>
                </a:solidFill>
                <a:latin typeface="Century Gothic" panose="020B0502020202020204" pitchFamily="34" charset="0"/>
                <a:cs typeface="Times New Roman" panose="02020603050405020304" pitchFamily="18" charset="0"/>
              </a:rPr>
              <a:t>to</a:t>
            </a:r>
            <a:r>
              <a:rPr lang="es-CO" sz="900" kern="100" dirty="0">
                <a:solidFill>
                  <a:schemeClr val="tx1"/>
                </a:solidFill>
                <a:latin typeface="Century Gothic" panose="020B0502020202020204" pitchFamily="34" charset="0"/>
                <a:cs typeface="Times New Roman" panose="02020603050405020304" pitchFamily="18" charset="0"/>
              </a:rPr>
              <a:t> </a:t>
            </a:r>
            <a:r>
              <a:rPr lang="es-CO" sz="900" kern="100" dirty="0" err="1">
                <a:solidFill>
                  <a:schemeClr val="tx1"/>
                </a:solidFill>
                <a:latin typeface="Century Gothic" panose="020B0502020202020204" pitchFamily="34" charset="0"/>
                <a:cs typeface="Times New Roman" panose="02020603050405020304" pitchFamily="18" charset="0"/>
              </a:rPr>
              <a:t>failure</a:t>
            </a:r>
            <a:r>
              <a:rPr lang="es-CO" sz="900" kern="100" dirty="0">
                <a:solidFill>
                  <a:schemeClr val="tx1"/>
                </a:solidFill>
                <a:latin typeface="Century Gothic" panose="020B0502020202020204" pitchFamily="34" charset="0"/>
                <a:cs typeface="Times New Roman" panose="02020603050405020304" pitchFamily="18" charset="0"/>
              </a:rPr>
              <a:t> </a:t>
            </a:r>
            <a:r>
              <a:rPr lang="es-CO" sz="900" kern="100" dirty="0" err="1">
                <a:solidFill>
                  <a:schemeClr val="tx1"/>
                </a:solidFill>
                <a:latin typeface="Century Gothic" panose="020B0502020202020204" pitchFamily="34" charset="0"/>
                <a:cs typeface="Times New Roman" panose="02020603050405020304" pitchFamily="18" charset="0"/>
              </a:rPr>
              <a:t>or</a:t>
            </a:r>
            <a:r>
              <a:rPr lang="es-CO" sz="900" kern="100" dirty="0">
                <a:solidFill>
                  <a:schemeClr val="tx1"/>
                </a:solidFill>
                <a:latin typeface="Century Gothic" panose="020B0502020202020204" pitchFamily="34" charset="0"/>
                <a:cs typeface="Times New Roman" panose="02020603050405020304" pitchFamily="18" charset="0"/>
              </a:rPr>
              <a:t> </a:t>
            </a:r>
            <a:r>
              <a:rPr lang="es-CO" sz="900" kern="100" dirty="0" err="1">
                <a:solidFill>
                  <a:schemeClr val="tx1"/>
                </a:solidFill>
                <a:latin typeface="Century Gothic" panose="020B0502020202020204" pitchFamily="34" charset="0"/>
                <a:cs typeface="Times New Roman" panose="02020603050405020304" pitchFamily="18" charset="0"/>
              </a:rPr>
              <a:t>censoring</a:t>
            </a:r>
            <a:r>
              <a:rPr lang="es-CO" sz="900" kern="100" dirty="0">
                <a:solidFill>
                  <a:schemeClr val="tx1"/>
                </a:solidFill>
                <a:latin typeface="Century Gothic" panose="020B0502020202020204" pitchFamily="34" charset="0"/>
                <a:cs typeface="Times New Roman" panose="02020603050405020304" pitchFamily="18" charset="0"/>
              </a:rPr>
              <a:t>  </a:t>
            </a:r>
          </a:p>
          <a:p>
            <a:pPr marL="171450" indent="-171450">
              <a:buFont typeface="Arial" panose="020B0604020202020204" pitchFamily="34" charset="0"/>
              <a:buChar char="•"/>
            </a:pPr>
            <a:r>
              <a:rPr lang="es-CO" sz="900" kern="100" dirty="0" err="1">
                <a:solidFill>
                  <a:schemeClr val="tx1"/>
                </a:solidFill>
                <a:latin typeface="Century Gothic" panose="020B0502020202020204" pitchFamily="34" charset="0"/>
                <a:cs typeface="Times New Roman" panose="02020603050405020304" pitchFamily="18" charset="0"/>
              </a:rPr>
              <a:t>trt</a:t>
            </a:r>
            <a:r>
              <a:rPr lang="es-CO" sz="900" kern="100" dirty="0">
                <a:solidFill>
                  <a:schemeClr val="tx1"/>
                </a:solidFill>
                <a:latin typeface="Century Gothic" panose="020B0502020202020204" pitchFamily="34" charset="0"/>
                <a:cs typeface="Times New Roman" panose="02020603050405020304" pitchFamily="18" charset="0"/>
              </a:rPr>
              <a:t>: </a:t>
            </a:r>
            <a:r>
              <a:rPr lang="es-CO" sz="900" kern="100" dirty="0" err="1">
                <a:solidFill>
                  <a:schemeClr val="tx1"/>
                </a:solidFill>
                <a:latin typeface="Century Gothic" panose="020B0502020202020204" pitchFamily="34" charset="0"/>
                <a:cs typeface="Times New Roman" panose="02020603050405020304" pitchFamily="18" charset="0"/>
              </a:rPr>
              <a:t>treatment</a:t>
            </a:r>
            <a:r>
              <a:rPr lang="es-CO" sz="900" kern="100" dirty="0">
                <a:solidFill>
                  <a:schemeClr val="tx1"/>
                </a:solidFill>
                <a:latin typeface="Century Gothic" panose="020B0502020202020204" pitchFamily="34" charset="0"/>
                <a:cs typeface="Times New Roman" panose="02020603050405020304" pitchFamily="18" charset="0"/>
              </a:rPr>
              <a:t> </a:t>
            </a:r>
            <a:r>
              <a:rPr lang="es-CO" sz="900" kern="100" dirty="0" err="1">
                <a:solidFill>
                  <a:schemeClr val="tx1"/>
                </a:solidFill>
                <a:latin typeface="Century Gothic" panose="020B0502020202020204" pitchFamily="34" charset="0"/>
                <a:cs typeface="Times New Roman" panose="02020603050405020304" pitchFamily="18" charset="0"/>
              </a:rPr>
              <a:t>indicator</a:t>
            </a:r>
            <a:r>
              <a:rPr lang="es-CO" sz="900" kern="100" dirty="0">
                <a:solidFill>
                  <a:schemeClr val="tx1"/>
                </a:solidFill>
                <a:latin typeface="Century Gothic" panose="020B0502020202020204" pitchFamily="34" charset="0"/>
                <a:cs typeface="Times New Roman" panose="02020603050405020304" pitchFamily="18" charset="0"/>
              </a:rPr>
              <a:t> (0 = ZDV </a:t>
            </a:r>
            <a:r>
              <a:rPr lang="es-CO" sz="900" kern="100" dirty="0" err="1">
                <a:solidFill>
                  <a:schemeClr val="tx1"/>
                </a:solidFill>
                <a:latin typeface="Century Gothic" panose="020B0502020202020204" pitchFamily="34" charset="0"/>
                <a:cs typeface="Times New Roman" panose="02020603050405020304" pitchFamily="18" charset="0"/>
              </a:rPr>
              <a:t>only</a:t>
            </a:r>
            <a:r>
              <a:rPr lang="es-CO" sz="900" kern="100" dirty="0">
                <a:solidFill>
                  <a:schemeClr val="tx1"/>
                </a:solidFill>
                <a:latin typeface="Century Gothic" panose="020B0502020202020204" pitchFamily="34" charset="0"/>
                <a:cs typeface="Times New Roman" panose="02020603050405020304" pitchFamily="18" charset="0"/>
              </a:rPr>
              <a:t>; 1 = ZDV + </a:t>
            </a:r>
            <a:r>
              <a:rPr lang="es-CO" sz="900" kern="100" dirty="0" err="1">
                <a:solidFill>
                  <a:schemeClr val="tx1"/>
                </a:solidFill>
                <a:latin typeface="Century Gothic" panose="020B0502020202020204" pitchFamily="34" charset="0"/>
                <a:cs typeface="Times New Roman" panose="02020603050405020304" pitchFamily="18" charset="0"/>
              </a:rPr>
              <a:t>ddI</a:t>
            </a:r>
            <a:r>
              <a:rPr lang="es-CO" sz="900" kern="100" dirty="0">
                <a:solidFill>
                  <a:schemeClr val="tx1"/>
                </a:solidFill>
                <a:latin typeface="Century Gothic" panose="020B0502020202020204" pitchFamily="34" charset="0"/>
                <a:cs typeface="Times New Roman" panose="02020603050405020304" pitchFamily="18" charset="0"/>
              </a:rPr>
              <a:t>, 2 = ZDV + </a:t>
            </a:r>
            <a:r>
              <a:rPr lang="es-CO" sz="900" kern="100" dirty="0" err="1">
                <a:solidFill>
                  <a:schemeClr val="tx1"/>
                </a:solidFill>
                <a:latin typeface="Century Gothic" panose="020B0502020202020204" pitchFamily="34" charset="0"/>
                <a:cs typeface="Times New Roman" panose="02020603050405020304" pitchFamily="18" charset="0"/>
              </a:rPr>
              <a:t>Zal</a:t>
            </a:r>
            <a:r>
              <a:rPr lang="es-CO" sz="900" kern="100" dirty="0">
                <a:solidFill>
                  <a:schemeClr val="tx1"/>
                </a:solidFill>
                <a:latin typeface="Century Gothic" panose="020B0502020202020204" pitchFamily="34" charset="0"/>
                <a:cs typeface="Times New Roman" panose="02020603050405020304" pitchFamily="18" charset="0"/>
              </a:rPr>
              <a:t>, 3 = </a:t>
            </a:r>
            <a:r>
              <a:rPr lang="es-CO" sz="900" kern="100" dirty="0" err="1">
                <a:solidFill>
                  <a:schemeClr val="tx1"/>
                </a:solidFill>
                <a:latin typeface="Century Gothic" panose="020B0502020202020204" pitchFamily="34" charset="0"/>
                <a:cs typeface="Times New Roman" panose="02020603050405020304" pitchFamily="18" charset="0"/>
              </a:rPr>
              <a:t>ddI</a:t>
            </a:r>
            <a:r>
              <a:rPr lang="es-CO" sz="900" kern="100" dirty="0">
                <a:solidFill>
                  <a:schemeClr val="tx1"/>
                </a:solidFill>
                <a:latin typeface="Century Gothic" panose="020B0502020202020204" pitchFamily="34" charset="0"/>
                <a:cs typeface="Times New Roman" panose="02020603050405020304" pitchFamily="18" charset="0"/>
              </a:rPr>
              <a:t> </a:t>
            </a:r>
            <a:r>
              <a:rPr lang="es-CO" sz="900" kern="100" dirty="0" err="1">
                <a:solidFill>
                  <a:schemeClr val="tx1"/>
                </a:solidFill>
                <a:latin typeface="Century Gothic" panose="020B0502020202020204" pitchFamily="34" charset="0"/>
                <a:cs typeface="Times New Roman" panose="02020603050405020304" pitchFamily="18" charset="0"/>
              </a:rPr>
              <a:t>only</a:t>
            </a:r>
            <a:r>
              <a:rPr lang="es-CO" sz="900" kern="100" dirty="0">
                <a:solidFill>
                  <a:schemeClr val="tx1"/>
                </a:solidFill>
                <a:latin typeface="Century Gothic" panose="020B0502020202020204" pitchFamily="34" charset="0"/>
                <a:cs typeface="Times New Roman" panose="02020603050405020304" pitchFamily="18" charset="0"/>
              </a:rPr>
              <a:t>)  </a:t>
            </a:r>
          </a:p>
          <a:p>
            <a:pPr marL="171450" indent="-171450">
              <a:buFont typeface="Arial" panose="020B0604020202020204" pitchFamily="34" charset="0"/>
              <a:buChar char="•"/>
            </a:pPr>
            <a:r>
              <a:rPr lang="es-CO" sz="900" kern="100" dirty="0" err="1">
                <a:solidFill>
                  <a:schemeClr val="tx1"/>
                </a:solidFill>
                <a:latin typeface="Century Gothic" panose="020B0502020202020204" pitchFamily="34" charset="0"/>
                <a:cs typeface="Times New Roman" panose="02020603050405020304" pitchFamily="18" charset="0"/>
              </a:rPr>
              <a:t>age</a:t>
            </a:r>
            <a:r>
              <a:rPr lang="es-CO" sz="900" kern="100" dirty="0">
                <a:solidFill>
                  <a:schemeClr val="tx1"/>
                </a:solidFill>
                <a:latin typeface="Century Gothic" panose="020B0502020202020204" pitchFamily="34" charset="0"/>
                <a:cs typeface="Times New Roman" panose="02020603050405020304" pitchFamily="18" charset="0"/>
              </a:rPr>
              <a:t>: </a:t>
            </a:r>
            <a:r>
              <a:rPr lang="es-CO" sz="900" kern="100" dirty="0" err="1">
                <a:solidFill>
                  <a:schemeClr val="tx1"/>
                </a:solidFill>
                <a:latin typeface="Century Gothic" panose="020B0502020202020204" pitchFamily="34" charset="0"/>
                <a:cs typeface="Times New Roman" panose="02020603050405020304" pitchFamily="18" charset="0"/>
              </a:rPr>
              <a:t>age</a:t>
            </a:r>
            <a:r>
              <a:rPr lang="es-CO" sz="900" kern="100" dirty="0">
                <a:solidFill>
                  <a:schemeClr val="tx1"/>
                </a:solidFill>
                <a:latin typeface="Century Gothic" panose="020B0502020202020204" pitchFamily="34" charset="0"/>
                <a:cs typeface="Times New Roman" panose="02020603050405020304" pitchFamily="18" charset="0"/>
              </a:rPr>
              <a:t> (</a:t>
            </a:r>
            <a:r>
              <a:rPr lang="es-CO" sz="900" kern="100" dirty="0" err="1">
                <a:solidFill>
                  <a:schemeClr val="tx1"/>
                </a:solidFill>
                <a:latin typeface="Century Gothic" panose="020B0502020202020204" pitchFamily="34" charset="0"/>
                <a:cs typeface="Times New Roman" panose="02020603050405020304" pitchFamily="18" charset="0"/>
              </a:rPr>
              <a:t>yrs</a:t>
            </a:r>
            <a:r>
              <a:rPr lang="es-CO" sz="900" kern="100" dirty="0">
                <a:solidFill>
                  <a:schemeClr val="tx1"/>
                </a:solidFill>
                <a:latin typeface="Century Gothic" panose="020B0502020202020204" pitchFamily="34" charset="0"/>
                <a:cs typeface="Times New Roman" panose="02020603050405020304" pitchFamily="18" charset="0"/>
              </a:rPr>
              <a:t>) at </a:t>
            </a:r>
            <a:r>
              <a:rPr lang="es-CO" sz="900" kern="100" dirty="0" err="1">
                <a:solidFill>
                  <a:schemeClr val="tx1"/>
                </a:solidFill>
                <a:latin typeface="Century Gothic" panose="020B0502020202020204" pitchFamily="34" charset="0"/>
                <a:cs typeface="Times New Roman" panose="02020603050405020304" pitchFamily="18" charset="0"/>
              </a:rPr>
              <a:t>baseline</a:t>
            </a:r>
            <a:r>
              <a:rPr lang="es-CO" sz="900" kern="100" dirty="0">
                <a:solidFill>
                  <a:schemeClr val="tx1"/>
                </a:solidFill>
                <a:latin typeface="Century Gothic" panose="020B0502020202020204" pitchFamily="34" charset="0"/>
                <a:cs typeface="Times New Roman" panose="02020603050405020304" pitchFamily="18" charset="0"/>
              </a:rPr>
              <a:t>  </a:t>
            </a:r>
          </a:p>
          <a:p>
            <a:pPr marL="171450" indent="-171450">
              <a:buFont typeface="Arial" panose="020B0604020202020204" pitchFamily="34" charset="0"/>
              <a:buChar char="•"/>
            </a:pPr>
            <a:r>
              <a:rPr lang="es-CO" sz="900" kern="100" dirty="0" err="1">
                <a:solidFill>
                  <a:schemeClr val="tx1"/>
                </a:solidFill>
                <a:latin typeface="Century Gothic" panose="020B0502020202020204" pitchFamily="34" charset="0"/>
                <a:cs typeface="Times New Roman" panose="02020603050405020304" pitchFamily="18" charset="0"/>
              </a:rPr>
              <a:t>wtkg</a:t>
            </a:r>
            <a:r>
              <a:rPr lang="es-CO" sz="900" kern="100" dirty="0">
                <a:solidFill>
                  <a:schemeClr val="tx1"/>
                </a:solidFill>
                <a:latin typeface="Century Gothic" panose="020B0502020202020204" pitchFamily="34" charset="0"/>
                <a:cs typeface="Times New Roman" panose="02020603050405020304" pitchFamily="18" charset="0"/>
              </a:rPr>
              <a:t>: </a:t>
            </a:r>
            <a:r>
              <a:rPr lang="es-CO" sz="900" kern="100" dirty="0" err="1">
                <a:solidFill>
                  <a:schemeClr val="tx1"/>
                </a:solidFill>
                <a:latin typeface="Century Gothic" panose="020B0502020202020204" pitchFamily="34" charset="0"/>
                <a:cs typeface="Times New Roman" panose="02020603050405020304" pitchFamily="18" charset="0"/>
              </a:rPr>
              <a:t>weight</a:t>
            </a:r>
            <a:r>
              <a:rPr lang="es-CO" sz="900" kern="100" dirty="0">
                <a:solidFill>
                  <a:schemeClr val="tx1"/>
                </a:solidFill>
                <a:latin typeface="Century Gothic" panose="020B0502020202020204" pitchFamily="34" charset="0"/>
                <a:cs typeface="Times New Roman" panose="02020603050405020304" pitchFamily="18" charset="0"/>
              </a:rPr>
              <a:t> (kg) at </a:t>
            </a:r>
            <a:r>
              <a:rPr lang="es-CO" sz="900" kern="100" dirty="0" err="1">
                <a:solidFill>
                  <a:schemeClr val="tx1"/>
                </a:solidFill>
                <a:latin typeface="Century Gothic" panose="020B0502020202020204" pitchFamily="34" charset="0"/>
                <a:cs typeface="Times New Roman" panose="02020603050405020304" pitchFamily="18" charset="0"/>
              </a:rPr>
              <a:t>baseline</a:t>
            </a:r>
            <a:r>
              <a:rPr lang="es-CO" sz="900" kern="100" dirty="0">
                <a:solidFill>
                  <a:schemeClr val="tx1"/>
                </a:solidFill>
                <a:latin typeface="Century Gothic" panose="020B0502020202020204" pitchFamily="34" charset="0"/>
                <a:cs typeface="Times New Roman" panose="02020603050405020304" pitchFamily="18" charset="0"/>
              </a:rPr>
              <a:t>  </a:t>
            </a:r>
          </a:p>
          <a:p>
            <a:pPr marL="171450" indent="-171450">
              <a:buFont typeface="Arial" panose="020B0604020202020204" pitchFamily="34" charset="0"/>
              <a:buChar char="•"/>
            </a:pPr>
            <a:r>
              <a:rPr lang="es-CO" sz="900" kern="100" dirty="0">
                <a:solidFill>
                  <a:schemeClr val="tx1"/>
                </a:solidFill>
                <a:latin typeface="Century Gothic" panose="020B0502020202020204" pitchFamily="34" charset="0"/>
                <a:cs typeface="Times New Roman" panose="02020603050405020304" pitchFamily="18" charset="0"/>
              </a:rPr>
              <a:t>hemo: </a:t>
            </a:r>
            <a:r>
              <a:rPr lang="es-CO" sz="900" kern="100" dirty="0" err="1">
                <a:solidFill>
                  <a:schemeClr val="tx1"/>
                </a:solidFill>
                <a:latin typeface="Century Gothic" panose="020B0502020202020204" pitchFamily="34" charset="0"/>
                <a:cs typeface="Times New Roman" panose="02020603050405020304" pitchFamily="18" charset="0"/>
              </a:rPr>
              <a:t>hemophilia</a:t>
            </a:r>
            <a:r>
              <a:rPr lang="es-CO" sz="900" kern="100" dirty="0">
                <a:solidFill>
                  <a:schemeClr val="tx1"/>
                </a:solidFill>
                <a:latin typeface="Century Gothic" panose="020B0502020202020204" pitchFamily="34" charset="0"/>
                <a:cs typeface="Times New Roman" panose="02020603050405020304" pitchFamily="18" charset="0"/>
              </a:rPr>
              <a:t> (0=no, 1=yes)  </a:t>
            </a:r>
          </a:p>
          <a:p>
            <a:pPr marL="171450" indent="-171450">
              <a:buFont typeface="Arial" panose="020B0604020202020204" pitchFamily="34" charset="0"/>
              <a:buChar char="•"/>
            </a:pPr>
            <a:r>
              <a:rPr lang="es-CO" sz="900" kern="100" dirty="0">
                <a:solidFill>
                  <a:schemeClr val="tx1"/>
                </a:solidFill>
                <a:latin typeface="Century Gothic" panose="020B0502020202020204" pitchFamily="34" charset="0"/>
                <a:cs typeface="Times New Roman" panose="02020603050405020304" pitchFamily="18" charset="0"/>
              </a:rPr>
              <a:t>homo: homosexual </a:t>
            </a:r>
            <a:r>
              <a:rPr lang="es-CO" sz="900" kern="100" dirty="0" err="1">
                <a:solidFill>
                  <a:schemeClr val="tx1"/>
                </a:solidFill>
                <a:latin typeface="Century Gothic" panose="020B0502020202020204" pitchFamily="34" charset="0"/>
                <a:cs typeface="Times New Roman" panose="02020603050405020304" pitchFamily="18" charset="0"/>
              </a:rPr>
              <a:t>activity</a:t>
            </a:r>
            <a:r>
              <a:rPr lang="es-CO" sz="900" kern="100" dirty="0">
                <a:solidFill>
                  <a:schemeClr val="tx1"/>
                </a:solidFill>
                <a:latin typeface="Century Gothic" panose="020B0502020202020204" pitchFamily="34" charset="0"/>
                <a:cs typeface="Times New Roman" panose="02020603050405020304" pitchFamily="18" charset="0"/>
              </a:rPr>
              <a:t> (0=no, 1=yes)  </a:t>
            </a:r>
          </a:p>
          <a:p>
            <a:pPr marL="171450" indent="-171450">
              <a:buFont typeface="Arial" panose="020B0604020202020204" pitchFamily="34" charset="0"/>
              <a:buChar char="•"/>
            </a:pPr>
            <a:r>
              <a:rPr lang="es-CO" sz="900" kern="100" dirty="0" err="1">
                <a:solidFill>
                  <a:schemeClr val="tx1"/>
                </a:solidFill>
                <a:latin typeface="Century Gothic" panose="020B0502020202020204" pitchFamily="34" charset="0"/>
                <a:cs typeface="Times New Roman" panose="02020603050405020304" pitchFamily="18" charset="0"/>
              </a:rPr>
              <a:t>drugs</a:t>
            </a:r>
            <a:r>
              <a:rPr lang="es-CO" sz="900" kern="100" dirty="0">
                <a:solidFill>
                  <a:schemeClr val="tx1"/>
                </a:solidFill>
                <a:latin typeface="Century Gothic" panose="020B0502020202020204" pitchFamily="34" charset="0"/>
                <a:cs typeface="Times New Roman" panose="02020603050405020304" pitchFamily="18" charset="0"/>
              </a:rPr>
              <a:t>: </a:t>
            </a:r>
            <a:r>
              <a:rPr lang="es-CO" sz="900" kern="100" dirty="0" err="1">
                <a:solidFill>
                  <a:schemeClr val="tx1"/>
                </a:solidFill>
                <a:latin typeface="Century Gothic" panose="020B0502020202020204" pitchFamily="34" charset="0"/>
                <a:cs typeface="Times New Roman" panose="02020603050405020304" pitchFamily="18" charset="0"/>
              </a:rPr>
              <a:t>history</a:t>
            </a:r>
            <a:r>
              <a:rPr lang="es-CO" sz="900" kern="100" dirty="0">
                <a:solidFill>
                  <a:schemeClr val="tx1"/>
                </a:solidFill>
                <a:latin typeface="Century Gothic" panose="020B0502020202020204" pitchFamily="34" charset="0"/>
                <a:cs typeface="Times New Roman" panose="02020603050405020304" pitchFamily="18" charset="0"/>
              </a:rPr>
              <a:t> </a:t>
            </a:r>
            <a:r>
              <a:rPr lang="es-CO" sz="900" kern="100" dirty="0" err="1">
                <a:solidFill>
                  <a:schemeClr val="tx1"/>
                </a:solidFill>
                <a:latin typeface="Century Gothic" panose="020B0502020202020204" pitchFamily="34" charset="0"/>
                <a:cs typeface="Times New Roman" panose="02020603050405020304" pitchFamily="18" charset="0"/>
              </a:rPr>
              <a:t>of</a:t>
            </a:r>
            <a:r>
              <a:rPr lang="es-CO" sz="900" kern="100" dirty="0">
                <a:solidFill>
                  <a:schemeClr val="tx1"/>
                </a:solidFill>
                <a:latin typeface="Century Gothic" panose="020B0502020202020204" pitchFamily="34" charset="0"/>
                <a:cs typeface="Times New Roman" panose="02020603050405020304" pitchFamily="18" charset="0"/>
              </a:rPr>
              <a:t> IV </a:t>
            </a:r>
            <a:r>
              <a:rPr lang="es-CO" sz="900" kern="100" dirty="0" err="1">
                <a:solidFill>
                  <a:schemeClr val="tx1"/>
                </a:solidFill>
                <a:latin typeface="Century Gothic" panose="020B0502020202020204" pitchFamily="34" charset="0"/>
                <a:cs typeface="Times New Roman" panose="02020603050405020304" pitchFamily="18" charset="0"/>
              </a:rPr>
              <a:t>drug</a:t>
            </a:r>
            <a:r>
              <a:rPr lang="es-CO" sz="900" kern="100" dirty="0">
                <a:solidFill>
                  <a:schemeClr val="tx1"/>
                </a:solidFill>
                <a:latin typeface="Century Gothic" panose="020B0502020202020204" pitchFamily="34" charset="0"/>
                <a:cs typeface="Times New Roman" panose="02020603050405020304" pitchFamily="18" charset="0"/>
              </a:rPr>
              <a:t> use (0=no, 1=yes)  </a:t>
            </a:r>
          </a:p>
          <a:p>
            <a:pPr marL="171450" indent="-171450">
              <a:buFont typeface="Arial" panose="020B0604020202020204" pitchFamily="34" charset="0"/>
              <a:buChar char="•"/>
            </a:pPr>
            <a:r>
              <a:rPr lang="es-CO" sz="900" kern="100" dirty="0" err="1">
                <a:solidFill>
                  <a:schemeClr val="tx1"/>
                </a:solidFill>
                <a:latin typeface="Century Gothic" panose="020B0502020202020204" pitchFamily="34" charset="0"/>
                <a:cs typeface="Times New Roman" panose="02020603050405020304" pitchFamily="18" charset="0"/>
              </a:rPr>
              <a:t>karnof</a:t>
            </a:r>
            <a:r>
              <a:rPr lang="es-CO" sz="900" kern="100" dirty="0">
                <a:solidFill>
                  <a:schemeClr val="tx1"/>
                </a:solidFill>
                <a:latin typeface="Century Gothic" panose="020B0502020202020204" pitchFamily="34" charset="0"/>
                <a:cs typeface="Times New Roman" panose="02020603050405020304" pitchFamily="18" charset="0"/>
              </a:rPr>
              <a:t>: </a:t>
            </a:r>
            <a:r>
              <a:rPr lang="es-CO" sz="900" kern="100" dirty="0" err="1">
                <a:solidFill>
                  <a:schemeClr val="tx1"/>
                </a:solidFill>
                <a:latin typeface="Century Gothic" panose="020B0502020202020204" pitchFamily="34" charset="0"/>
                <a:cs typeface="Times New Roman" panose="02020603050405020304" pitchFamily="18" charset="0"/>
              </a:rPr>
              <a:t>Karnofsky</a:t>
            </a:r>
            <a:r>
              <a:rPr lang="es-CO" sz="900" kern="100" dirty="0">
                <a:solidFill>
                  <a:schemeClr val="tx1"/>
                </a:solidFill>
                <a:latin typeface="Century Gothic" panose="020B0502020202020204" pitchFamily="34" charset="0"/>
                <a:cs typeface="Times New Roman" panose="02020603050405020304" pitchFamily="18" charset="0"/>
              </a:rPr>
              <a:t> score (</a:t>
            </a:r>
            <a:r>
              <a:rPr lang="es-CO" sz="900" kern="100" dirty="0" err="1">
                <a:solidFill>
                  <a:schemeClr val="tx1"/>
                </a:solidFill>
                <a:latin typeface="Century Gothic" panose="020B0502020202020204" pitchFamily="34" charset="0"/>
                <a:cs typeface="Times New Roman" panose="02020603050405020304" pitchFamily="18" charset="0"/>
              </a:rPr>
              <a:t>on</a:t>
            </a:r>
            <a:r>
              <a:rPr lang="es-CO" sz="900" kern="100" dirty="0">
                <a:solidFill>
                  <a:schemeClr val="tx1"/>
                </a:solidFill>
                <a:latin typeface="Century Gothic" panose="020B0502020202020204" pitchFamily="34" charset="0"/>
                <a:cs typeface="Times New Roman" panose="02020603050405020304" pitchFamily="18" charset="0"/>
              </a:rPr>
              <a:t> a </a:t>
            </a:r>
            <a:r>
              <a:rPr lang="es-CO" sz="900" kern="100" dirty="0" err="1">
                <a:solidFill>
                  <a:schemeClr val="tx1"/>
                </a:solidFill>
                <a:latin typeface="Century Gothic" panose="020B0502020202020204" pitchFamily="34" charset="0"/>
                <a:cs typeface="Times New Roman" panose="02020603050405020304" pitchFamily="18" charset="0"/>
              </a:rPr>
              <a:t>scale</a:t>
            </a:r>
            <a:r>
              <a:rPr lang="es-CO" sz="900" kern="100" dirty="0">
                <a:solidFill>
                  <a:schemeClr val="tx1"/>
                </a:solidFill>
                <a:latin typeface="Century Gothic" panose="020B0502020202020204" pitchFamily="34" charset="0"/>
                <a:cs typeface="Times New Roman" panose="02020603050405020304" pitchFamily="18" charset="0"/>
              </a:rPr>
              <a:t> </a:t>
            </a:r>
            <a:r>
              <a:rPr lang="es-CO" sz="900" kern="100" dirty="0" err="1">
                <a:solidFill>
                  <a:schemeClr val="tx1"/>
                </a:solidFill>
                <a:latin typeface="Century Gothic" panose="020B0502020202020204" pitchFamily="34" charset="0"/>
                <a:cs typeface="Times New Roman" panose="02020603050405020304" pitchFamily="18" charset="0"/>
              </a:rPr>
              <a:t>of</a:t>
            </a:r>
            <a:r>
              <a:rPr lang="es-CO" sz="900" kern="100" dirty="0">
                <a:solidFill>
                  <a:schemeClr val="tx1"/>
                </a:solidFill>
                <a:latin typeface="Century Gothic" panose="020B0502020202020204" pitchFamily="34" charset="0"/>
                <a:cs typeface="Times New Roman" panose="02020603050405020304" pitchFamily="18" charset="0"/>
              </a:rPr>
              <a:t> 0-100)  </a:t>
            </a:r>
          </a:p>
          <a:p>
            <a:pPr marL="171450" indent="-171450">
              <a:buFont typeface="Arial" panose="020B0604020202020204" pitchFamily="34" charset="0"/>
              <a:buChar char="•"/>
            </a:pPr>
            <a:r>
              <a:rPr lang="es-CO" sz="900" kern="100" dirty="0" err="1">
                <a:solidFill>
                  <a:schemeClr val="tx1"/>
                </a:solidFill>
                <a:latin typeface="Century Gothic" panose="020B0502020202020204" pitchFamily="34" charset="0"/>
                <a:cs typeface="Times New Roman" panose="02020603050405020304" pitchFamily="18" charset="0"/>
              </a:rPr>
              <a:t>oprior</a:t>
            </a:r>
            <a:r>
              <a:rPr lang="es-CO" sz="900" kern="100" dirty="0">
                <a:solidFill>
                  <a:schemeClr val="tx1"/>
                </a:solidFill>
                <a:latin typeface="Century Gothic" panose="020B0502020202020204" pitchFamily="34" charset="0"/>
                <a:cs typeface="Times New Roman" panose="02020603050405020304" pitchFamily="18" charset="0"/>
              </a:rPr>
              <a:t>: Non-ZDV </a:t>
            </a:r>
            <a:r>
              <a:rPr lang="es-CO" sz="900" kern="100" dirty="0" err="1">
                <a:solidFill>
                  <a:schemeClr val="tx1"/>
                </a:solidFill>
                <a:latin typeface="Century Gothic" panose="020B0502020202020204" pitchFamily="34" charset="0"/>
                <a:cs typeface="Times New Roman" panose="02020603050405020304" pitchFamily="18" charset="0"/>
              </a:rPr>
              <a:t>antiretroviral</a:t>
            </a:r>
            <a:r>
              <a:rPr lang="es-CO" sz="900" kern="100" dirty="0">
                <a:solidFill>
                  <a:schemeClr val="tx1"/>
                </a:solidFill>
                <a:latin typeface="Century Gothic" panose="020B0502020202020204" pitchFamily="34" charset="0"/>
                <a:cs typeface="Times New Roman" panose="02020603050405020304" pitchFamily="18" charset="0"/>
              </a:rPr>
              <a:t> </a:t>
            </a:r>
            <a:r>
              <a:rPr lang="es-CO" sz="900" kern="100" dirty="0" err="1">
                <a:solidFill>
                  <a:schemeClr val="tx1"/>
                </a:solidFill>
                <a:latin typeface="Century Gothic" panose="020B0502020202020204" pitchFamily="34" charset="0"/>
                <a:cs typeface="Times New Roman" panose="02020603050405020304" pitchFamily="18" charset="0"/>
              </a:rPr>
              <a:t>therapy</a:t>
            </a:r>
            <a:r>
              <a:rPr lang="es-CO" sz="900" kern="100" dirty="0">
                <a:solidFill>
                  <a:schemeClr val="tx1"/>
                </a:solidFill>
                <a:latin typeface="Century Gothic" panose="020B0502020202020204" pitchFamily="34" charset="0"/>
                <a:cs typeface="Times New Roman" panose="02020603050405020304" pitchFamily="18" charset="0"/>
              </a:rPr>
              <a:t> pre-175 (0=no, 1=yes)  </a:t>
            </a:r>
          </a:p>
          <a:p>
            <a:pPr marL="171450" indent="-171450">
              <a:buFont typeface="Arial" panose="020B0604020202020204" pitchFamily="34" charset="0"/>
              <a:buChar char="•"/>
            </a:pPr>
            <a:r>
              <a:rPr lang="es-CO" sz="900" kern="100" dirty="0">
                <a:solidFill>
                  <a:schemeClr val="tx1"/>
                </a:solidFill>
                <a:latin typeface="Century Gothic" panose="020B0502020202020204" pitchFamily="34" charset="0"/>
                <a:cs typeface="Times New Roman" panose="02020603050405020304" pitchFamily="18" charset="0"/>
              </a:rPr>
              <a:t>z30: ZDV in </a:t>
            </a:r>
            <a:r>
              <a:rPr lang="es-CO" sz="900" kern="100" dirty="0" err="1">
                <a:solidFill>
                  <a:schemeClr val="tx1"/>
                </a:solidFill>
                <a:latin typeface="Century Gothic" panose="020B0502020202020204" pitchFamily="34" charset="0"/>
                <a:cs typeface="Times New Roman" panose="02020603050405020304" pitchFamily="18" charset="0"/>
              </a:rPr>
              <a:t>the</a:t>
            </a:r>
            <a:r>
              <a:rPr lang="es-CO" sz="900" kern="100" dirty="0">
                <a:solidFill>
                  <a:schemeClr val="tx1"/>
                </a:solidFill>
                <a:latin typeface="Century Gothic" panose="020B0502020202020204" pitchFamily="34" charset="0"/>
                <a:cs typeface="Times New Roman" panose="02020603050405020304" pitchFamily="18" charset="0"/>
              </a:rPr>
              <a:t> 30 </a:t>
            </a:r>
            <a:r>
              <a:rPr lang="es-CO" sz="900" kern="100" dirty="0" err="1">
                <a:solidFill>
                  <a:schemeClr val="tx1"/>
                </a:solidFill>
                <a:latin typeface="Century Gothic" panose="020B0502020202020204" pitchFamily="34" charset="0"/>
                <a:cs typeface="Times New Roman" panose="02020603050405020304" pitchFamily="18" charset="0"/>
              </a:rPr>
              <a:t>days</a:t>
            </a:r>
            <a:r>
              <a:rPr lang="es-CO" sz="900" kern="100" dirty="0">
                <a:solidFill>
                  <a:schemeClr val="tx1"/>
                </a:solidFill>
                <a:latin typeface="Century Gothic" panose="020B0502020202020204" pitchFamily="34" charset="0"/>
                <a:cs typeface="Times New Roman" panose="02020603050405020304" pitchFamily="18" charset="0"/>
              </a:rPr>
              <a:t> prior </a:t>
            </a:r>
            <a:r>
              <a:rPr lang="es-CO" sz="900" kern="100" dirty="0" err="1">
                <a:solidFill>
                  <a:schemeClr val="tx1"/>
                </a:solidFill>
                <a:latin typeface="Century Gothic" panose="020B0502020202020204" pitchFamily="34" charset="0"/>
                <a:cs typeface="Times New Roman" panose="02020603050405020304" pitchFamily="18" charset="0"/>
              </a:rPr>
              <a:t>to</a:t>
            </a:r>
            <a:r>
              <a:rPr lang="es-CO" sz="900" kern="100" dirty="0">
                <a:solidFill>
                  <a:schemeClr val="tx1"/>
                </a:solidFill>
                <a:latin typeface="Century Gothic" panose="020B0502020202020204" pitchFamily="34" charset="0"/>
                <a:cs typeface="Times New Roman" panose="02020603050405020304" pitchFamily="18" charset="0"/>
              </a:rPr>
              <a:t> 175 (0=no, 1=yes)  </a:t>
            </a:r>
            <a:endParaRPr lang="es-CO" sz="900" kern="100" dirty="0">
              <a:effectLst/>
              <a:latin typeface="Century Gothic" panose="020B0502020202020204" pitchFamily="34" charset="0"/>
              <a:ea typeface="Aptos" panose="020B0004020202020204" pitchFamily="34" charset="0"/>
              <a:cs typeface="Times New Roman" panose="02020603050405020304" pitchFamily="18" charset="0"/>
            </a:endParaRPr>
          </a:p>
          <a:p>
            <a:pPr marL="171450" indent="-171450">
              <a:buFont typeface="Arial" panose="020B0604020202020204" pitchFamily="34" charset="0"/>
              <a:buChar char="•"/>
            </a:pP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preanti</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days</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pre-175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anti-retroviral</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therapy</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p>
          <a:p>
            <a:pPr marL="171450" indent="-171450">
              <a:buFont typeface="Arial" panose="020B0604020202020204" pitchFamily="34" charset="0"/>
              <a:buChar char="•"/>
            </a:pP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race</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race</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(0=White, 1=non-</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white</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p>
          <a:p>
            <a:pPr marL="171450" indent="-171450">
              <a:buFont typeface="Arial" panose="020B0604020202020204" pitchFamily="34" charset="0"/>
              <a:buChar char="•"/>
            </a:pP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gender</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gender</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(0=F, 1=M)  </a:t>
            </a:r>
          </a:p>
          <a:p>
            <a:pPr marL="171450" indent="-171450">
              <a:buFont typeface="Arial" panose="020B0604020202020204" pitchFamily="34" charset="0"/>
              <a:buChar char="•"/>
            </a:pP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str2: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antiretroviral</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history</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(0=</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naive</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1=</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experienced</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p>
          <a:p>
            <a:pPr marL="171450" indent="-171450">
              <a:buFont typeface="Arial" panose="020B0604020202020204" pitchFamily="34" charset="0"/>
              <a:buChar char="•"/>
            </a:pP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strat</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antiretroviral</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history</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stratification</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(1='</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Antiretroviral</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Naive',2='&gt; 1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but</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&lt;= 52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weeks</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of</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prior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antiretroviral</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therapy',3='&gt; 52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weeks</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p>
          <a:p>
            <a:pPr marL="171450" indent="-171450">
              <a:buFont typeface="Arial" panose="020B0604020202020204" pitchFamily="34" charset="0"/>
              <a:buChar char="•"/>
            </a:pP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symptom</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symptomatic</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indicator</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(0=</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asymp</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1=</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symp</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p>
          <a:p>
            <a:pPr marL="171450" indent="-171450">
              <a:buFont typeface="Arial" panose="020B0604020202020204" pitchFamily="34" charset="0"/>
              <a:buChar char="•"/>
            </a:pP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treat</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treatment</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indicator</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(0=ZDV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only</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1=</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others</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p>
          <a:p>
            <a:pPr marL="171450" indent="-171450">
              <a:buFont typeface="Arial" panose="020B0604020202020204" pitchFamily="34" charset="0"/>
              <a:buChar char="•"/>
            </a:pP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offtrt</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indicator</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of</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off-</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trt</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before</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96+/-5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weeks</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(0=no,1=yes)  </a:t>
            </a:r>
          </a:p>
          <a:p>
            <a:pPr marL="171450" indent="-171450">
              <a:buFont typeface="Arial" panose="020B0604020202020204" pitchFamily="34" charset="0"/>
              <a:buChar char="•"/>
            </a:pP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cd40: CD4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baseline</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p>
          <a:p>
            <a:pPr marL="171450" indent="-171450">
              <a:buFont typeface="Arial" panose="020B0604020202020204" pitchFamily="34" charset="0"/>
              <a:buChar char="•"/>
            </a:pP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cd420: CD4 at 20+/-5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weeks</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p>
          <a:p>
            <a:pPr marL="171450" indent="-171450">
              <a:buFont typeface="Arial" panose="020B0604020202020204" pitchFamily="34" charset="0"/>
              <a:buChar char="•"/>
            </a:pP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cd80: CD8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baseline</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p>
          <a:p>
            <a:pPr marL="171450" indent="-171450">
              <a:buFont typeface="Arial" panose="020B0604020202020204" pitchFamily="34" charset="0"/>
              <a:buChar char="•"/>
            </a:pP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cd820: CD8 at 20+/-5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weeks</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p>
          <a:p>
            <a:pPr marL="171450" indent="-171450">
              <a:buFont typeface="Arial" panose="020B0604020202020204" pitchFamily="34" charset="0"/>
              <a:buChar char="•"/>
            </a:pP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infected</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is</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infected</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with</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AIDS (0=No, 1=Yes)  </a:t>
            </a:r>
          </a:p>
        </p:txBody>
      </p:sp>
      <p:sp>
        <p:nvSpPr>
          <p:cNvPr id="9" name="CuadroTexto 8">
            <a:extLst>
              <a:ext uri="{FF2B5EF4-FFF2-40B4-BE49-F238E27FC236}">
                <a16:creationId xmlns:a16="http://schemas.microsoft.com/office/drawing/2014/main" id="{BCF01201-BECF-21B8-39E8-08D5F0A04EA0}"/>
              </a:ext>
            </a:extLst>
          </p:cNvPr>
          <p:cNvSpPr txBox="1"/>
          <p:nvPr/>
        </p:nvSpPr>
        <p:spPr>
          <a:xfrm>
            <a:off x="5874128" y="4738145"/>
            <a:ext cx="3995267" cy="784830"/>
          </a:xfrm>
          <a:prstGeom prst="rect">
            <a:avLst/>
          </a:prstGeom>
          <a:noFill/>
        </p:spPr>
        <p:txBody>
          <a:bodyPr wrap="square">
            <a:spAutoFit/>
          </a:bodyPr>
          <a:lstStyle/>
          <a:p>
            <a:r>
              <a:rPr lang="es-CO" sz="900" b="1" kern="100" dirty="0" err="1">
                <a:effectLst/>
                <a:latin typeface="Century Gothic" panose="020B0502020202020204" pitchFamily="34" charset="0"/>
                <a:ea typeface="Aptos" panose="020B0004020202020204" pitchFamily="34" charset="0"/>
                <a:cs typeface="Times New Roman" panose="02020603050405020304" pitchFamily="18" charset="0"/>
              </a:rPr>
              <a:t>Additional</a:t>
            </a:r>
            <a:r>
              <a:rPr lang="es-CO" sz="900" b="1" kern="100" dirty="0">
                <a:effectLst/>
                <a:latin typeface="Century Gothic" panose="020B0502020202020204" pitchFamily="34" charset="0"/>
                <a:ea typeface="Aptos" panose="020B0004020202020204" pitchFamily="34" charset="0"/>
                <a:cs typeface="Times New Roman" panose="02020603050405020304" pitchFamily="18" charset="0"/>
              </a:rPr>
              <a:t> Variable </a:t>
            </a:r>
            <a:r>
              <a:rPr lang="es-CO" sz="900" b="1" kern="100" dirty="0" err="1">
                <a:effectLst/>
                <a:latin typeface="Century Gothic" panose="020B0502020202020204" pitchFamily="34" charset="0"/>
                <a:ea typeface="Aptos" panose="020B0004020202020204" pitchFamily="34" charset="0"/>
                <a:cs typeface="Times New Roman" panose="02020603050405020304" pitchFamily="18" charset="0"/>
              </a:rPr>
              <a:t>Information</a:t>
            </a:r>
            <a:r>
              <a:rPr lang="es-CO" sz="900" b="1" kern="100" dirty="0">
                <a:effectLst/>
                <a:latin typeface="Century Gothic" panose="020B0502020202020204" pitchFamily="34" charset="0"/>
                <a:ea typeface="Aptos" panose="020B0004020202020204" pitchFamily="34" charset="0"/>
                <a:cs typeface="Times New Roman" panose="02020603050405020304" pitchFamily="18" charset="0"/>
              </a:rPr>
              <a:t>:</a:t>
            </a:r>
          </a:p>
          <a:p>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Personal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information</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age</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weight</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race</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gender</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sexual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activity</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p>
          <a:p>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Medical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history</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hemophilia</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history</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of</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IV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drugs</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p>
          <a:p>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Treatment</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history</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(ZDV/non-ZDV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treatment</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history</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p>
          <a:p>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Lab</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results</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(CD4/CD8 </a:t>
            </a:r>
            <a:r>
              <a:rPr lang="es-CO" sz="900" kern="100" dirty="0" err="1">
                <a:effectLst/>
                <a:latin typeface="Century Gothic" panose="020B0502020202020204" pitchFamily="34" charset="0"/>
                <a:ea typeface="Aptos" panose="020B0004020202020204" pitchFamily="34" charset="0"/>
                <a:cs typeface="Times New Roman" panose="02020603050405020304" pitchFamily="18" charset="0"/>
              </a:rPr>
              <a:t>counts</a:t>
            </a:r>
            <a:r>
              <a:rPr lang="es-CO" sz="900" kern="100" dirty="0">
                <a:effectLst/>
                <a:latin typeface="Century Gothic" panose="020B0502020202020204" pitchFamily="34"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140829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D283B2-1396-18A3-9B10-5DFB09C1E64C}"/>
              </a:ext>
            </a:extLst>
          </p:cNvPr>
          <p:cNvSpPr>
            <a:spLocks noGrp="1"/>
          </p:cNvSpPr>
          <p:nvPr>
            <p:ph type="title"/>
          </p:nvPr>
        </p:nvSpPr>
        <p:spPr>
          <a:xfrm>
            <a:off x="1080000" y="540032"/>
            <a:ext cx="4426782" cy="1331605"/>
          </a:xfrm>
        </p:spPr>
        <p:txBody>
          <a:bodyPr anchor="b">
            <a:normAutofit/>
          </a:bodyPr>
          <a:lstStyle/>
          <a:p>
            <a:pPr algn="ctr"/>
            <a:r>
              <a:rPr lang="es-CO" b="1" dirty="0">
                <a:latin typeface="Century Gothic" panose="020B0502020202020204" pitchFamily="34" charset="0"/>
              </a:rPr>
              <a:t>Preguntas e hipótesis</a:t>
            </a:r>
          </a:p>
        </p:txBody>
      </p:sp>
      <p:cxnSp>
        <p:nvCxnSpPr>
          <p:cNvPr id="2064" name="Straight Connector 206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4E23267F-8145-5B92-D6AA-80579F9B97D5}"/>
              </a:ext>
            </a:extLst>
          </p:cNvPr>
          <p:cNvSpPr>
            <a:spLocks noGrp="1"/>
          </p:cNvSpPr>
          <p:nvPr>
            <p:ph idx="1"/>
          </p:nvPr>
        </p:nvSpPr>
        <p:spPr>
          <a:xfrm>
            <a:off x="231686" y="2520105"/>
            <a:ext cx="6123410" cy="3711362"/>
          </a:xfrm>
        </p:spPr>
        <p:txBody>
          <a:bodyPr>
            <a:noAutofit/>
          </a:bodyPr>
          <a:lstStyle/>
          <a:p>
            <a:pPr marL="0" indent="0" algn="just">
              <a:buNone/>
            </a:pPr>
            <a:r>
              <a:rPr lang="es-ES" sz="1000" dirty="0">
                <a:latin typeface="Century Gothic" panose="020B0502020202020204" pitchFamily="34" charset="0"/>
              </a:rPr>
              <a:t>Dentro del análisis se espera determinar cuáles son las variables que presentan una mayor correlación o incidencia en la determinación de la infección del SIDA para un paciente, también se espera evaluar si aquellas variables que a priori se pueden interpretar cómo generadoras o causales, como la actividad sexual del paciente o la utilización de drogas mediante la inyección, son en efecto las de mayor incidencia o estadísticamente significativas en la determinación de la infección.  Así mismo, se busca construir un modelo que permita predecir la probabilidad de infección a partir de un grupo de variables y medir la eficacia de este mediante la utilización de diferentes métricas. </a:t>
            </a:r>
          </a:p>
          <a:p>
            <a:pPr marL="0" indent="0" algn="just">
              <a:buNone/>
            </a:pPr>
            <a:r>
              <a:rPr lang="es-ES" sz="1000" dirty="0">
                <a:latin typeface="Century Gothic" panose="020B0502020202020204" pitchFamily="34" charset="0"/>
              </a:rPr>
              <a:t>¿Cuáles variables (peso, tiempo antes de la insuficiencia hepática, actividad homosexual, género, raza, entre otras) presentan una mayor correlación con la infección del SIDA en el conjunto de datos del estudio 175?  ¿La actividad sexual (homo) y el uso de drogas mediante inyección tienen una incidencia significativa en la determinación de la infección del SIDA?  </a:t>
            </a:r>
          </a:p>
          <a:p>
            <a:pPr marL="0" indent="0" algn="just">
              <a:buNone/>
            </a:pPr>
            <a:r>
              <a:rPr lang="es-ES" sz="1000" dirty="0">
                <a:latin typeface="Century Gothic" panose="020B0502020202020204" pitchFamily="34" charset="0"/>
              </a:rPr>
              <a:t>¿Qué modelo predictivo (regresión logística, árboles de decisión, redes neuronales) es más eficaz para predecir la infección del SIDA a partir de las variables disponibles en el conjunto de datos?  ¿Cómo influyen los factores demográficos como género y raza en la probabilidad de infección del SIDA?  ¿Existe una combinación específica de variables que aumente significativamente la precisión de las predicciones sobre la infección del SIDA?</a:t>
            </a:r>
            <a:endParaRPr lang="es-CO" sz="1000" dirty="0">
              <a:latin typeface="Century Gothic" panose="020B0502020202020204" pitchFamily="34" charset="0"/>
            </a:endParaRPr>
          </a:p>
        </p:txBody>
      </p:sp>
      <p:sp>
        <p:nvSpPr>
          <p:cNvPr id="2066" name="Rectangle 2065">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2050" name="Picture 2" descr="Raising awareness of HIV and AIDS | nidirect">
            <a:extLst>
              <a:ext uri="{FF2B5EF4-FFF2-40B4-BE49-F238E27FC236}">
                <a16:creationId xmlns:a16="http://schemas.microsoft.com/office/drawing/2014/main" id="{DD03BD01-DCF0-4CC2-7A9A-90E8785C7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708" r="27980" b="2"/>
          <a:stretch/>
        </p:blipFill>
        <p:spPr bwMode="auto">
          <a:xfrm>
            <a:off x="7198864" y="855849"/>
            <a:ext cx="4452148" cy="5146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20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079193C-8987-3DE7-2EEF-0D5451B82BB1}"/>
              </a:ext>
            </a:extLst>
          </p:cNvPr>
          <p:cNvSpPr>
            <a:spLocks noGrp="1"/>
          </p:cNvSpPr>
          <p:nvPr>
            <p:ph type="title"/>
          </p:nvPr>
        </p:nvSpPr>
        <p:spPr>
          <a:xfrm>
            <a:off x="540988" y="540033"/>
            <a:ext cx="4020492" cy="1703634"/>
          </a:xfrm>
        </p:spPr>
        <p:txBody>
          <a:bodyPr anchor="b">
            <a:normAutofit fontScale="90000"/>
          </a:bodyPr>
          <a:lstStyle/>
          <a:p>
            <a:pPr algn="ctr"/>
            <a:r>
              <a:rPr lang="en-US" b="1" dirty="0">
                <a:latin typeface="Century Gothic" panose="020B0502020202020204" pitchFamily="34" charset="0"/>
              </a:rPr>
              <a:t>EDA EXPLORATORY DATA ANALYTICS:</a:t>
            </a:r>
            <a:br>
              <a:rPr lang="en-US" b="1" dirty="0">
                <a:latin typeface="Century Gothic" panose="020B0502020202020204" pitchFamily="34" charset="0"/>
              </a:rPr>
            </a:br>
            <a:r>
              <a:rPr lang="en-US" b="1" dirty="0">
                <a:latin typeface="Century Gothic" panose="020B0502020202020204" pitchFamily="34" charset="0"/>
              </a:rPr>
              <a:t>COUNPLOT VARIABLES CATEGÓRICAS</a:t>
            </a:r>
            <a:endParaRPr lang="es-CO" b="1" dirty="0">
              <a:latin typeface="Century Gothic" panose="020B0502020202020204" pitchFamily="34" charset="0"/>
            </a:endParaRPr>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6BD56ED-B086-012A-923F-EDB1A1D28B6C}"/>
              </a:ext>
            </a:extLst>
          </p:cNvPr>
          <p:cNvSpPr>
            <a:spLocks noGrp="1"/>
          </p:cNvSpPr>
          <p:nvPr>
            <p:ph idx="1"/>
          </p:nvPr>
        </p:nvSpPr>
        <p:spPr>
          <a:xfrm>
            <a:off x="540988" y="2759076"/>
            <a:ext cx="3884962" cy="3009899"/>
          </a:xfrm>
        </p:spPr>
        <p:txBody>
          <a:bodyPr>
            <a:normAutofit/>
          </a:bodyPr>
          <a:lstStyle/>
          <a:p>
            <a:pPr marL="0" indent="0">
              <a:buNone/>
            </a:pPr>
            <a:r>
              <a:rPr lang="es-ES" sz="1000" dirty="0">
                <a:latin typeface="Century Gothic" panose="020B0502020202020204" pitchFamily="34" charset="0"/>
              </a:rPr>
              <a:t>En el apartado anterior, mediante un ciclo </a:t>
            </a:r>
            <a:r>
              <a:rPr lang="es-ES" sz="1000" dirty="0" err="1">
                <a:latin typeface="Century Gothic" panose="020B0502020202020204" pitchFamily="34" charset="0"/>
              </a:rPr>
              <a:t>for</a:t>
            </a:r>
            <a:r>
              <a:rPr lang="es-ES" sz="1000" dirty="0">
                <a:latin typeface="Century Gothic" panose="020B0502020202020204" pitchFamily="34" charset="0"/>
              </a:rPr>
              <a:t>, se realiza un gráfico de barras para cada una de las variables categóricas y se imprime dentro del mismo </a:t>
            </a:r>
            <a:r>
              <a:rPr lang="es-ES" sz="1000" dirty="0" err="1">
                <a:latin typeface="Century Gothic" panose="020B0502020202020204" pitchFamily="34" charset="0"/>
              </a:rPr>
              <a:t>plot</a:t>
            </a:r>
            <a:r>
              <a:rPr lang="es-ES" sz="1000" dirty="0">
                <a:latin typeface="Century Gothic" panose="020B0502020202020204" pitchFamily="34" charset="0"/>
              </a:rPr>
              <a:t>. Aquí se evidencia que, a diferencia de las variables '</a:t>
            </a:r>
            <a:r>
              <a:rPr lang="es-ES" sz="1000" dirty="0" err="1">
                <a:latin typeface="Century Gothic" panose="020B0502020202020204" pitchFamily="34" charset="0"/>
              </a:rPr>
              <a:t>strat</a:t>
            </a:r>
            <a:r>
              <a:rPr lang="es-ES" sz="1000" dirty="0">
                <a:latin typeface="Century Gothic" panose="020B0502020202020204" pitchFamily="34" charset="0"/>
              </a:rPr>
              <a:t>', 'strat2' y '</a:t>
            </a:r>
            <a:r>
              <a:rPr lang="es-ES" sz="1000" dirty="0" err="1">
                <a:latin typeface="Century Gothic" panose="020B0502020202020204" pitchFamily="34" charset="0"/>
              </a:rPr>
              <a:t>trt</a:t>
            </a:r>
            <a:r>
              <a:rPr lang="es-ES" sz="1000" dirty="0">
                <a:latin typeface="Century Gothic" panose="020B0502020202020204" pitchFamily="34" charset="0"/>
              </a:rPr>
              <a:t>', las demás características presentan una marcada concentración en algunas categorías en particular. En las variables '</a:t>
            </a:r>
            <a:r>
              <a:rPr lang="es-ES" sz="1000" dirty="0" err="1">
                <a:latin typeface="Century Gothic" panose="020B0502020202020204" pitchFamily="34" charset="0"/>
              </a:rPr>
              <a:t>symtom</a:t>
            </a:r>
            <a:r>
              <a:rPr lang="es-ES" sz="1000" dirty="0">
                <a:latin typeface="Century Gothic" panose="020B0502020202020204" pitchFamily="34" charset="0"/>
              </a:rPr>
              <a:t>', 'hemo' y '</a:t>
            </a:r>
            <a:r>
              <a:rPr lang="es-ES" sz="1000" dirty="0" err="1">
                <a:latin typeface="Century Gothic" panose="020B0502020202020204" pitchFamily="34" charset="0"/>
              </a:rPr>
              <a:t>oprior</a:t>
            </a:r>
            <a:r>
              <a:rPr lang="es-ES" sz="1000" dirty="0">
                <a:latin typeface="Century Gothic" panose="020B0502020202020204" pitchFamily="34" charset="0"/>
              </a:rPr>
              <a:t>' se muestra una muy alta concentración en la categoría 0, lo que se traduce en un fuerte desequilibrio y probables incidencias de sesgo en las predicciones. También se evidencia que, para la variable objetivo del análisis '</a:t>
            </a:r>
            <a:r>
              <a:rPr lang="es-ES" sz="1000" dirty="0" err="1">
                <a:latin typeface="Century Gothic" panose="020B0502020202020204" pitchFamily="34" charset="0"/>
              </a:rPr>
              <a:t>infected</a:t>
            </a:r>
            <a:r>
              <a:rPr lang="es-ES" sz="1000" dirty="0">
                <a:latin typeface="Century Gothic" panose="020B0502020202020204" pitchFamily="34" charset="0"/>
              </a:rPr>
              <a:t>', se encuentra un problema de desbalanceo, donde predominan los casos de infección negativa, lo que también puede significar un problema en el entrenamiento de algún tipo de modelo.</a:t>
            </a:r>
            <a:endParaRPr lang="es-CO" sz="1000" dirty="0">
              <a:latin typeface="Century Gothic" panose="020B0502020202020204" pitchFamily="34" charset="0"/>
            </a:endParaRPr>
          </a:p>
        </p:txBody>
      </p:sp>
      <p:sp>
        <p:nvSpPr>
          <p:cNvPr id="14" name="Rectangle 13">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Imagen 4">
            <a:extLst>
              <a:ext uri="{FF2B5EF4-FFF2-40B4-BE49-F238E27FC236}">
                <a16:creationId xmlns:a16="http://schemas.microsoft.com/office/drawing/2014/main" id="{07EC96F9-0367-1359-7867-2B5B956D1C26}"/>
              </a:ext>
            </a:extLst>
          </p:cNvPr>
          <p:cNvPicPr>
            <a:picLocks noChangeAspect="1"/>
          </p:cNvPicPr>
          <p:nvPr/>
        </p:nvPicPr>
        <p:blipFill>
          <a:blip r:embed="rId2"/>
          <a:stretch>
            <a:fillRect/>
          </a:stretch>
        </p:blipFill>
        <p:spPr>
          <a:xfrm>
            <a:off x="5411192" y="526214"/>
            <a:ext cx="6355951" cy="3797680"/>
          </a:xfrm>
          <a:prstGeom prst="rect">
            <a:avLst/>
          </a:prstGeom>
        </p:spPr>
      </p:pic>
      <p:pic>
        <p:nvPicPr>
          <p:cNvPr id="7" name="Imagen 6">
            <a:extLst>
              <a:ext uri="{FF2B5EF4-FFF2-40B4-BE49-F238E27FC236}">
                <a16:creationId xmlns:a16="http://schemas.microsoft.com/office/drawing/2014/main" id="{C695FB6C-2EC3-6E55-6DFE-DB3E05F06D0F}"/>
              </a:ext>
            </a:extLst>
          </p:cNvPr>
          <p:cNvPicPr>
            <a:picLocks noChangeAspect="1"/>
          </p:cNvPicPr>
          <p:nvPr/>
        </p:nvPicPr>
        <p:blipFill>
          <a:blip r:embed="rId3"/>
          <a:stretch>
            <a:fillRect/>
          </a:stretch>
        </p:blipFill>
        <p:spPr>
          <a:xfrm>
            <a:off x="5500380" y="4620414"/>
            <a:ext cx="6266763" cy="1042497"/>
          </a:xfrm>
          <a:prstGeom prst="rect">
            <a:avLst/>
          </a:prstGeom>
        </p:spPr>
      </p:pic>
    </p:spTree>
    <p:extLst>
      <p:ext uri="{BB962C8B-B14F-4D97-AF65-F5344CB8AC3E}">
        <p14:creationId xmlns:p14="http://schemas.microsoft.com/office/powerpoint/2010/main" val="303143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27">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079193C-8987-3DE7-2EEF-0D5451B82BB1}"/>
              </a:ext>
            </a:extLst>
          </p:cNvPr>
          <p:cNvSpPr>
            <a:spLocks noGrp="1"/>
          </p:cNvSpPr>
          <p:nvPr>
            <p:ph type="title"/>
          </p:nvPr>
        </p:nvSpPr>
        <p:spPr>
          <a:xfrm>
            <a:off x="6663910" y="540033"/>
            <a:ext cx="4426782" cy="1331604"/>
          </a:xfrm>
        </p:spPr>
        <p:txBody>
          <a:bodyPr anchor="b">
            <a:normAutofit/>
          </a:bodyPr>
          <a:lstStyle/>
          <a:p>
            <a:pPr algn="ctr"/>
            <a:r>
              <a:rPr lang="en-US" b="1" dirty="0">
                <a:latin typeface="Century Gothic" panose="020B0502020202020204" pitchFamily="34" charset="0"/>
              </a:rPr>
              <a:t>HISTOGRAMAS VARIABLES CONTINUAS</a:t>
            </a:r>
            <a:endParaRPr lang="es-CO" b="1" dirty="0">
              <a:latin typeface="Century Gothic" panose="020B0502020202020204" pitchFamily="34" charset="0"/>
            </a:endParaRPr>
          </a:p>
        </p:txBody>
      </p:sp>
      <p:pic>
        <p:nvPicPr>
          <p:cNvPr id="9" name="Imagen 8">
            <a:extLst>
              <a:ext uri="{FF2B5EF4-FFF2-40B4-BE49-F238E27FC236}">
                <a16:creationId xmlns:a16="http://schemas.microsoft.com/office/drawing/2014/main" id="{E5314B7F-DDF4-8026-89F6-2BFBFB9DD529}"/>
              </a:ext>
            </a:extLst>
          </p:cNvPr>
          <p:cNvPicPr>
            <a:picLocks noChangeAspect="1"/>
          </p:cNvPicPr>
          <p:nvPr/>
        </p:nvPicPr>
        <p:blipFill>
          <a:blip r:embed="rId2"/>
          <a:stretch>
            <a:fillRect/>
          </a:stretch>
        </p:blipFill>
        <p:spPr>
          <a:xfrm>
            <a:off x="540989" y="929566"/>
            <a:ext cx="4996212" cy="4996212"/>
          </a:xfrm>
          <a:prstGeom prst="rect">
            <a:avLst/>
          </a:prstGeom>
        </p:spPr>
      </p:pic>
      <p:cxnSp>
        <p:nvCxnSpPr>
          <p:cNvPr id="40" name="Straight Connector 29">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073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6BD56ED-B086-012A-923F-EDB1A1D28B6C}"/>
              </a:ext>
            </a:extLst>
          </p:cNvPr>
          <p:cNvSpPr>
            <a:spLocks noGrp="1"/>
          </p:cNvSpPr>
          <p:nvPr>
            <p:ph idx="1"/>
          </p:nvPr>
        </p:nvSpPr>
        <p:spPr>
          <a:xfrm>
            <a:off x="6645276" y="2759076"/>
            <a:ext cx="4460874" cy="3009899"/>
          </a:xfrm>
        </p:spPr>
        <p:txBody>
          <a:bodyPr>
            <a:noAutofit/>
          </a:bodyPr>
          <a:lstStyle/>
          <a:p>
            <a:pPr marL="0" indent="0">
              <a:lnSpc>
                <a:spcPct val="115000"/>
              </a:lnSpc>
              <a:buNone/>
            </a:pPr>
            <a:r>
              <a:rPr lang="es-ES" sz="1000" dirty="0">
                <a:latin typeface="Century Gothic" panose="020B0502020202020204" pitchFamily="34" charset="0"/>
              </a:rPr>
              <a:t>En este apartado se realiza un histograma para cada una de las variables continuas del conjunto de datos. Aquí se logra identificar que la variable '</a:t>
            </a:r>
            <a:r>
              <a:rPr lang="es-ES" sz="1000" dirty="0" err="1">
                <a:latin typeface="Century Gothic" panose="020B0502020202020204" pitchFamily="34" charset="0"/>
              </a:rPr>
              <a:t>age</a:t>
            </a:r>
            <a:r>
              <a:rPr lang="es-ES" sz="1000" dirty="0">
                <a:latin typeface="Century Gothic" panose="020B0502020202020204" pitchFamily="34" charset="0"/>
              </a:rPr>
              <a:t>' presenta un apuntalamiento o concentración entre los 30 y 40 años, mientras que el peso se encuentra concentrado entre los valores de 70 a 80 kilogramos. La variable 'time' no tiene un único intervalo de concentración, pero sí uno visualmente mayor entre los 1000 y 1200 días. La variable '</a:t>
            </a:r>
            <a:r>
              <a:rPr lang="es-ES" sz="1000" dirty="0" err="1">
                <a:latin typeface="Century Gothic" panose="020B0502020202020204" pitchFamily="34" charset="0"/>
              </a:rPr>
              <a:t>karnof</a:t>
            </a:r>
            <a:r>
              <a:rPr lang="es-ES" sz="1000" dirty="0">
                <a:latin typeface="Century Gothic" panose="020B0502020202020204" pitchFamily="34" charset="0"/>
              </a:rPr>
              <a:t>' tiene concentraciones muy marcadas en los valores de 90 y 10, y algunos registros alrededor de 80 puntos, mientras que la variable '</a:t>
            </a:r>
            <a:r>
              <a:rPr lang="es-ES" sz="1000" dirty="0" err="1">
                <a:latin typeface="Century Gothic" panose="020B0502020202020204" pitchFamily="34" charset="0"/>
              </a:rPr>
              <a:t>preanti</a:t>
            </a:r>
            <a:r>
              <a:rPr lang="es-ES" sz="1000" dirty="0">
                <a:latin typeface="Century Gothic" panose="020B0502020202020204" pitchFamily="34" charset="0"/>
              </a:rPr>
              <a:t>' está muy acentuada en 0. Para las variables de la cantidad de linfocitos, se logra evidenciar de manera general un apuntalamiento entre los valores bajos y medios con algunos registros muy altos, lo que permite visualizar una asimetría positiva de las distribuciones. De manera global, es posible determinar que las variables no siguen una distribución normal y, por ende, presentan marcadas asimetrías.</a:t>
            </a:r>
          </a:p>
          <a:p>
            <a:pPr marL="0" indent="0">
              <a:lnSpc>
                <a:spcPct val="115000"/>
              </a:lnSpc>
              <a:buNone/>
            </a:pPr>
            <a:r>
              <a:rPr lang="es-ES" sz="1000" dirty="0">
                <a:latin typeface="Century Gothic" panose="020B0502020202020204" pitchFamily="34" charset="0"/>
              </a:rPr>
              <a:t>A continuación, se realiza la misma grafica de histogramas con la diferencia que se añade las categorías de '</a:t>
            </a:r>
            <a:r>
              <a:rPr lang="es-ES" sz="1000" dirty="0" err="1">
                <a:latin typeface="Century Gothic" panose="020B0502020202020204" pitchFamily="34" charset="0"/>
              </a:rPr>
              <a:t>infected</a:t>
            </a:r>
            <a:r>
              <a:rPr lang="es-ES" sz="1000" dirty="0">
                <a:latin typeface="Century Gothic" panose="020B0502020202020204" pitchFamily="34" charset="0"/>
              </a:rPr>
              <a:t>', sin embargo, no se evidencian grandes diferencias en la distribución de los datos de acuerdo a las categorías de la variable objetivo. </a:t>
            </a:r>
            <a:endParaRPr lang="es-CO" sz="1000" dirty="0">
              <a:latin typeface="Century Gothic" panose="020B0502020202020204" pitchFamily="34" charset="0"/>
            </a:endParaRPr>
          </a:p>
        </p:txBody>
      </p:sp>
    </p:spTree>
    <p:extLst>
      <p:ext uri="{BB962C8B-B14F-4D97-AF65-F5344CB8AC3E}">
        <p14:creationId xmlns:p14="http://schemas.microsoft.com/office/powerpoint/2010/main" val="1386586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079193C-8987-3DE7-2EEF-0D5451B82BB1}"/>
              </a:ext>
            </a:extLst>
          </p:cNvPr>
          <p:cNvSpPr>
            <a:spLocks noGrp="1"/>
          </p:cNvSpPr>
          <p:nvPr>
            <p:ph type="title"/>
          </p:nvPr>
        </p:nvSpPr>
        <p:spPr>
          <a:xfrm>
            <a:off x="1080000" y="540033"/>
            <a:ext cx="4426782" cy="1331604"/>
          </a:xfrm>
        </p:spPr>
        <p:txBody>
          <a:bodyPr anchor="b">
            <a:normAutofit/>
          </a:bodyPr>
          <a:lstStyle/>
          <a:p>
            <a:pPr algn="ctr">
              <a:lnSpc>
                <a:spcPct val="90000"/>
              </a:lnSpc>
            </a:pPr>
            <a:r>
              <a:rPr lang="en-US" sz="1800" b="1">
                <a:latin typeface="Century Gothic" panose="020B0502020202020204" pitchFamily="34" charset="0"/>
              </a:rPr>
              <a:t>BOXPLOTS VARIABLES CONTINUAS POR VALOR DE INFECCION </a:t>
            </a:r>
            <a:br>
              <a:rPr lang="en-US" sz="1800" b="1">
                <a:latin typeface="Century Gothic" panose="020B0502020202020204" pitchFamily="34" charset="0"/>
              </a:rPr>
            </a:br>
            <a:r>
              <a:rPr lang="en-US" sz="1800" b="1">
                <a:latin typeface="Century Gothic" panose="020B0502020202020204" pitchFamily="34" charset="0"/>
              </a:rPr>
              <a:t>(1= INFECTADO, 0 = </a:t>
            </a:r>
            <a:r>
              <a:rPr lang="en-US" sz="1800" b="1" err="1">
                <a:latin typeface="Century Gothic" panose="020B0502020202020204" pitchFamily="34" charset="0"/>
              </a:rPr>
              <a:t>nO</a:t>
            </a:r>
            <a:r>
              <a:rPr lang="en-US" sz="1800" b="1">
                <a:latin typeface="Century Gothic" panose="020B0502020202020204" pitchFamily="34" charset="0"/>
              </a:rPr>
              <a:t> INFECTADO)</a:t>
            </a:r>
            <a:endParaRPr lang="es-CO" sz="1800" b="1">
              <a:latin typeface="Century Gothic" panose="020B0502020202020204" pitchFamily="34" charset="0"/>
            </a:endParaRPr>
          </a:p>
        </p:txBody>
      </p:sp>
      <p:cxnSp>
        <p:nvCxnSpPr>
          <p:cNvPr id="13" name="Straight Connector 1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6BD56ED-B086-012A-923F-EDB1A1D28B6C}"/>
              </a:ext>
            </a:extLst>
          </p:cNvPr>
          <p:cNvSpPr>
            <a:spLocks noGrp="1"/>
          </p:cNvSpPr>
          <p:nvPr>
            <p:ph idx="1"/>
          </p:nvPr>
        </p:nvSpPr>
        <p:spPr>
          <a:xfrm>
            <a:off x="1080000" y="2759076"/>
            <a:ext cx="4460874" cy="3009899"/>
          </a:xfrm>
        </p:spPr>
        <p:txBody>
          <a:bodyPr>
            <a:normAutofit/>
          </a:bodyPr>
          <a:lstStyle/>
          <a:p>
            <a:pPr marL="0" indent="0">
              <a:lnSpc>
                <a:spcPct val="115000"/>
              </a:lnSpc>
              <a:buNone/>
            </a:pPr>
            <a:r>
              <a:rPr lang="es-ES" sz="1100" dirty="0">
                <a:latin typeface="Century Gothic" panose="020B0502020202020204" pitchFamily="34" charset="0"/>
              </a:rPr>
              <a:t>Adicional a los histogramas, se realiza un gráfico con las variables continuas por las categorías de la variable '</a:t>
            </a:r>
            <a:r>
              <a:rPr lang="es-ES" sz="1100" dirty="0" err="1">
                <a:latin typeface="Century Gothic" panose="020B0502020202020204" pitchFamily="34" charset="0"/>
              </a:rPr>
              <a:t>infected</a:t>
            </a:r>
            <a:r>
              <a:rPr lang="es-ES" sz="1100" dirty="0">
                <a:latin typeface="Century Gothic" panose="020B0502020202020204" pitchFamily="34" charset="0"/>
              </a:rPr>
              <a:t>', donde se logra evidenciar que, para algunas de ellas, a priori no se observa una diferencia marcada en su distribución. Por lo tanto, se podrían aplicar pruebas de hipótesis para la diferencia de medias de cada grupo y determinar su significancia estadística. Entre estas variables se encuentran 'cd80', '</a:t>
            </a:r>
            <a:r>
              <a:rPr lang="es-ES" sz="1100" dirty="0" err="1">
                <a:latin typeface="Century Gothic" panose="020B0502020202020204" pitchFamily="34" charset="0"/>
              </a:rPr>
              <a:t>wtkg</a:t>
            </a:r>
            <a:r>
              <a:rPr lang="es-ES" sz="1100" dirty="0">
                <a:latin typeface="Century Gothic" panose="020B0502020202020204" pitchFamily="34" charset="0"/>
              </a:rPr>
              <a:t>' y '</a:t>
            </a:r>
            <a:r>
              <a:rPr lang="es-ES" sz="1100" dirty="0" err="1">
                <a:latin typeface="Century Gothic" panose="020B0502020202020204" pitchFamily="34" charset="0"/>
              </a:rPr>
              <a:t>age</a:t>
            </a:r>
            <a:r>
              <a:rPr lang="es-ES" sz="1100" dirty="0">
                <a:latin typeface="Century Gothic" panose="020B0502020202020204" pitchFamily="34" charset="0"/>
              </a:rPr>
              <a:t>'.</a:t>
            </a:r>
            <a:endParaRPr lang="es-CO" sz="1100" dirty="0">
              <a:latin typeface="Century Gothic" panose="020B0502020202020204" pitchFamily="34" charset="0"/>
            </a:endParaRPr>
          </a:p>
        </p:txBody>
      </p:sp>
      <p:pic>
        <p:nvPicPr>
          <p:cNvPr id="6" name="Imagen 5">
            <a:extLst>
              <a:ext uri="{FF2B5EF4-FFF2-40B4-BE49-F238E27FC236}">
                <a16:creationId xmlns:a16="http://schemas.microsoft.com/office/drawing/2014/main" id="{529E63B2-6C58-8107-1E42-6686BEC2B65D}"/>
              </a:ext>
            </a:extLst>
          </p:cNvPr>
          <p:cNvPicPr>
            <a:picLocks noChangeAspect="1"/>
          </p:cNvPicPr>
          <p:nvPr/>
        </p:nvPicPr>
        <p:blipFill>
          <a:blip r:embed="rId2"/>
          <a:stretch>
            <a:fillRect/>
          </a:stretch>
        </p:blipFill>
        <p:spPr>
          <a:xfrm>
            <a:off x="6654800" y="929566"/>
            <a:ext cx="4996212" cy="4996212"/>
          </a:xfrm>
          <a:prstGeom prst="rect">
            <a:avLst/>
          </a:prstGeom>
        </p:spPr>
      </p:pic>
    </p:spTree>
    <p:extLst>
      <p:ext uri="{BB962C8B-B14F-4D97-AF65-F5344CB8AC3E}">
        <p14:creationId xmlns:p14="http://schemas.microsoft.com/office/powerpoint/2010/main" val="303656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957F37-1FA8-A223-9DDF-9720D37E3D33}"/>
              </a:ext>
            </a:extLst>
          </p:cNvPr>
          <p:cNvSpPr>
            <a:spLocks noGrp="1"/>
          </p:cNvSpPr>
          <p:nvPr>
            <p:ph type="title"/>
          </p:nvPr>
        </p:nvSpPr>
        <p:spPr>
          <a:xfrm>
            <a:off x="148978" y="194769"/>
            <a:ext cx="5648707" cy="655637"/>
          </a:xfrm>
        </p:spPr>
        <p:txBody>
          <a:bodyPr>
            <a:noAutofit/>
          </a:bodyPr>
          <a:lstStyle/>
          <a:p>
            <a:r>
              <a:rPr lang="es-CO" sz="2400" b="1" dirty="0">
                <a:latin typeface="Century Gothic" panose="020B0502020202020204" pitchFamily="34" charset="0"/>
              </a:rPr>
              <a:t>TRATAMIENTO DE datos ATIPICOS</a:t>
            </a:r>
          </a:p>
        </p:txBody>
      </p:sp>
      <p:sp>
        <p:nvSpPr>
          <p:cNvPr id="3" name="Marcador de contenido 2">
            <a:extLst>
              <a:ext uri="{FF2B5EF4-FFF2-40B4-BE49-F238E27FC236}">
                <a16:creationId xmlns:a16="http://schemas.microsoft.com/office/drawing/2014/main" id="{1B8B5BB8-B978-43F4-DD9A-3F4A2B4AF087}"/>
              </a:ext>
            </a:extLst>
          </p:cNvPr>
          <p:cNvSpPr>
            <a:spLocks noGrp="1"/>
          </p:cNvSpPr>
          <p:nvPr>
            <p:ph idx="1"/>
          </p:nvPr>
        </p:nvSpPr>
        <p:spPr>
          <a:xfrm>
            <a:off x="2433942" y="682932"/>
            <a:ext cx="8460632" cy="1817317"/>
          </a:xfrm>
        </p:spPr>
        <p:txBody>
          <a:bodyPr>
            <a:normAutofit lnSpcReduction="10000"/>
          </a:bodyPr>
          <a:lstStyle/>
          <a:p>
            <a:pPr marL="0" indent="0">
              <a:buNone/>
            </a:pPr>
            <a:r>
              <a:rPr lang="es-ES" sz="1000" dirty="0">
                <a:latin typeface="Century Gothic" panose="020B0502020202020204" pitchFamily="34" charset="0"/>
              </a:rPr>
              <a:t>ECOD (</a:t>
            </a:r>
            <a:r>
              <a:rPr lang="es-ES" sz="1000" dirty="0" err="1">
                <a:latin typeface="Century Gothic" panose="020B0502020202020204" pitchFamily="34" charset="0"/>
              </a:rPr>
              <a:t>Empirical</a:t>
            </a:r>
            <a:r>
              <a:rPr lang="es-ES" sz="1000" dirty="0">
                <a:latin typeface="Century Gothic" panose="020B0502020202020204" pitchFamily="34" charset="0"/>
              </a:rPr>
              <a:t>-Cumulative-</a:t>
            </a:r>
            <a:r>
              <a:rPr lang="es-ES" sz="1000" dirty="0" err="1">
                <a:latin typeface="Century Gothic" panose="020B0502020202020204" pitchFamily="34" charset="0"/>
              </a:rPr>
              <a:t>distribution</a:t>
            </a:r>
            <a:r>
              <a:rPr lang="es-ES" sz="1000" dirty="0">
                <a:latin typeface="Century Gothic" panose="020B0502020202020204" pitchFamily="34" charset="0"/>
              </a:rPr>
              <a:t>-</a:t>
            </a:r>
            <a:r>
              <a:rPr lang="es-ES" sz="1000" dirty="0" err="1">
                <a:latin typeface="Century Gothic" panose="020B0502020202020204" pitchFamily="34" charset="0"/>
              </a:rPr>
              <a:t>based</a:t>
            </a:r>
            <a:r>
              <a:rPr lang="es-ES" sz="1000" dirty="0">
                <a:latin typeface="Century Gothic" panose="020B0502020202020204" pitchFamily="34" charset="0"/>
              </a:rPr>
              <a:t> </a:t>
            </a:r>
            <a:r>
              <a:rPr lang="es-ES" sz="1000" dirty="0" err="1">
                <a:latin typeface="Century Gothic" panose="020B0502020202020204" pitchFamily="34" charset="0"/>
              </a:rPr>
              <a:t>Outlier</a:t>
            </a:r>
            <a:r>
              <a:rPr lang="es-ES" sz="1000" dirty="0">
                <a:latin typeface="Century Gothic" panose="020B0502020202020204" pitchFamily="34" charset="0"/>
              </a:rPr>
              <a:t> </a:t>
            </a:r>
            <a:r>
              <a:rPr lang="es-ES" sz="1000" dirty="0" err="1">
                <a:latin typeface="Century Gothic" panose="020B0502020202020204" pitchFamily="34" charset="0"/>
              </a:rPr>
              <a:t>Detection</a:t>
            </a:r>
            <a:r>
              <a:rPr lang="es-ES" sz="1000" dirty="0">
                <a:latin typeface="Century Gothic" panose="020B0502020202020204" pitchFamily="34" charset="0"/>
              </a:rPr>
              <a:t>), que se inspira en el hecho de que los valores atípicos son a menudo los "eventos raros" que aparecen en las colas de una distribución. En pocas palabras, ECOD primero estima la distribución subyacente de los datos de entrada de una manera no paramétrica al calcular la distribución acumulativa empírica por dimensión de los datos. ECOD luego usa estas distribuciones empíricas para estimar las probabilidades de cola por dimensión para cada punto de datos. Finalmente, ECOD calcula una puntuación de valor atípico de cada punto de datos agregando las probabilidades de cola estimadas en todas las dimensiones.  </a:t>
            </a:r>
          </a:p>
          <a:p>
            <a:pPr marL="0" indent="0">
              <a:buNone/>
            </a:pPr>
            <a:r>
              <a:rPr lang="es-ES" sz="1000" dirty="0">
                <a:latin typeface="Century Gothic" panose="020B0502020202020204" pitchFamily="34" charset="0"/>
              </a:rPr>
              <a:t>ECOD es un método no paramétrico, lo que significa que no hace suposiciones específicas sobre la distribución de los datos. La sensibilidad del modelo se puede ajustar mediante el parámetro de contaminación, permitiendo controlar la proporción de </a:t>
            </a:r>
            <a:r>
              <a:rPr lang="es-ES" sz="1000" dirty="0" err="1">
                <a:latin typeface="Century Gothic" panose="020B0502020202020204" pitchFamily="34" charset="0"/>
              </a:rPr>
              <a:t>outliers</a:t>
            </a:r>
            <a:r>
              <a:rPr lang="es-ES" sz="1000" dirty="0">
                <a:latin typeface="Century Gothic" panose="020B0502020202020204" pitchFamily="34" charset="0"/>
              </a:rPr>
              <a:t> detectados.</a:t>
            </a:r>
            <a:endParaRPr lang="es-CO" sz="1000" dirty="0">
              <a:latin typeface="Century Gothic" panose="020B0502020202020204" pitchFamily="34" charset="0"/>
            </a:endParaRPr>
          </a:p>
        </p:txBody>
      </p:sp>
      <p:sp>
        <p:nvSpPr>
          <p:cNvPr id="4" name="Título 1">
            <a:extLst>
              <a:ext uri="{FF2B5EF4-FFF2-40B4-BE49-F238E27FC236}">
                <a16:creationId xmlns:a16="http://schemas.microsoft.com/office/drawing/2014/main" id="{76ED95BA-2595-7EBE-AD8E-5099B868540B}"/>
              </a:ext>
            </a:extLst>
          </p:cNvPr>
          <p:cNvSpPr txBox="1">
            <a:spLocks/>
          </p:cNvSpPr>
          <p:nvPr/>
        </p:nvSpPr>
        <p:spPr>
          <a:xfrm>
            <a:off x="148978" y="2660593"/>
            <a:ext cx="4161366" cy="655637"/>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r>
              <a:rPr lang="es-CO" sz="2400" b="1" dirty="0">
                <a:latin typeface="Century Gothic" panose="020B0502020202020204" pitchFamily="34" charset="0"/>
              </a:rPr>
              <a:t>FEATURE SELECCION &amp; MODELOS</a:t>
            </a:r>
          </a:p>
        </p:txBody>
      </p:sp>
      <p:sp>
        <p:nvSpPr>
          <p:cNvPr id="5" name="Marcador de contenido 2">
            <a:extLst>
              <a:ext uri="{FF2B5EF4-FFF2-40B4-BE49-F238E27FC236}">
                <a16:creationId xmlns:a16="http://schemas.microsoft.com/office/drawing/2014/main" id="{C6014A3C-D56D-28F1-8FBA-EF07F3627CCE}"/>
              </a:ext>
            </a:extLst>
          </p:cNvPr>
          <p:cNvSpPr txBox="1">
            <a:spLocks/>
          </p:cNvSpPr>
          <p:nvPr/>
        </p:nvSpPr>
        <p:spPr>
          <a:xfrm>
            <a:off x="2433942" y="3154113"/>
            <a:ext cx="9480323" cy="3509118"/>
          </a:xfrm>
          <a:prstGeom prst="rect">
            <a:avLst/>
          </a:prstGeom>
        </p:spPr>
        <p:txBody>
          <a:bodyPr vert="horz" lIns="0" tIns="0" rIns="0" bIns="0" rtlCol="0" anchor="t" anchorCtr="0">
            <a:no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s-ES" sz="1000" dirty="0">
                <a:latin typeface="Century Gothic" panose="020B0502020202020204" pitchFamily="34" charset="0"/>
              </a:rPr>
              <a:t>Para limpiar el conjunto de datos y reducir la dimensionalidad, se aplica un método de selección de características específico para cada modelo que se utilizará. En este caso, se utiliza el </a:t>
            </a:r>
            <a:r>
              <a:rPr lang="es-ES" sz="1000" dirty="0" err="1">
                <a:latin typeface="Century Gothic" panose="020B0502020202020204" pitchFamily="34" charset="0"/>
              </a:rPr>
              <a:t>Sequential</a:t>
            </a:r>
            <a:r>
              <a:rPr lang="es-ES" sz="1000" dirty="0">
                <a:latin typeface="Century Gothic" panose="020B0502020202020204" pitchFamily="34" charset="0"/>
              </a:rPr>
              <a:t> </a:t>
            </a:r>
            <a:r>
              <a:rPr lang="es-ES" sz="1000" dirty="0" err="1">
                <a:latin typeface="Century Gothic" panose="020B0502020202020204" pitchFamily="34" charset="0"/>
              </a:rPr>
              <a:t>Feature</a:t>
            </a:r>
            <a:r>
              <a:rPr lang="es-ES" sz="1000" dirty="0">
                <a:latin typeface="Century Gothic" panose="020B0502020202020204" pitchFamily="34" charset="0"/>
              </a:rPr>
              <a:t> Selector (SFS), una técnica que selecciona un subconjunto de características más relevantes para el modelo. El SFS puede realizarse de manera forward (hacia adelante) o </a:t>
            </a:r>
            <a:r>
              <a:rPr lang="es-ES" sz="1000" dirty="0" err="1">
                <a:latin typeface="Century Gothic" panose="020B0502020202020204" pitchFamily="34" charset="0"/>
              </a:rPr>
              <a:t>backward</a:t>
            </a:r>
            <a:r>
              <a:rPr lang="es-ES" sz="1000" dirty="0">
                <a:latin typeface="Century Gothic" panose="020B0502020202020204" pitchFamily="34" charset="0"/>
              </a:rPr>
              <a:t> (hacia atrás). Para nuestro problema de clasificación, que se basa en variables principalmente categóricas relacionadas con el estado de salud, se han elegido tres modelos enfocados en problemas de clasificación:</a:t>
            </a:r>
          </a:p>
          <a:p>
            <a:pPr marL="0" indent="0">
              <a:buFont typeface="Wingdings" panose="05000000000000000000" pitchFamily="2" charset="2"/>
              <a:buNone/>
            </a:pPr>
            <a:r>
              <a:rPr lang="es-ES" sz="1000" dirty="0" err="1">
                <a:latin typeface="Century Gothic" panose="020B0502020202020204" pitchFamily="34" charset="0"/>
              </a:rPr>
              <a:t>RandomForest</a:t>
            </a:r>
            <a:r>
              <a:rPr lang="es-ES" sz="1000" dirty="0">
                <a:latin typeface="Century Gothic" panose="020B0502020202020204" pitchFamily="34" charset="0"/>
              </a:rPr>
              <a:t>: Este modelo se aplica debido a su robustez y versatilidad en la clasificación. Es capaz de manejar espacios de características de alta dimensión y proporciona información sobre la importancia de las características. Además, el </a:t>
            </a:r>
            <a:r>
              <a:rPr lang="es-ES" sz="1000" dirty="0" err="1">
                <a:latin typeface="Century Gothic" panose="020B0502020202020204" pitchFamily="34" charset="0"/>
              </a:rPr>
              <a:t>RandomForest</a:t>
            </a:r>
            <a:r>
              <a:rPr lang="es-ES" sz="1000" dirty="0">
                <a:latin typeface="Century Gothic" panose="020B0502020202020204" pitchFamily="34" charset="0"/>
              </a:rPr>
              <a:t> es eficaz en mantener una alta precisión predictiva y minimizar el sobreajuste, lo que es crucial para problemas de clasificación como el nuestro.  </a:t>
            </a:r>
          </a:p>
          <a:p>
            <a:pPr marL="0" indent="0">
              <a:buFont typeface="Wingdings" panose="05000000000000000000" pitchFamily="2" charset="2"/>
              <a:buNone/>
            </a:pPr>
            <a:r>
              <a:rPr lang="es-ES" sz="1000" dirty="0" err="1">
                <a:latin typeface="Century Gothic" panose="020B0502020202020204" pitchFamily="34" charset="0"/>
              </a:rPr>
              <a:t>LogisticRegression</a:t>
            </a:r>
            <a:r>
              <a:rPr lang="es-ES" sz="1000" dirty="0">
                <a:latin typeface="Century Gothic" panose="020B0502020202020204" pitchFamily="34" charset="0"/>
              </a:rPr>
              <a:t>: La regresión logística es ampliamente utilizada para problemas de clasificación binaria, como la predicción de infección por VIH/SIDA. Su simplicidad y eficiencia computacional permiten una interpretación clara y rápida de los resultados. La regresión logística es adecuada para nuestro caso porque maneja bien las variables binarias y ofrece una buena base para comparar con otros modelos.</a:t>
            </a:r>
          </a:p>
          <a:p>
            <a:pPr marL="0" indent="0">
              <a:buFont typeface="Wingdings" panose="05000000000000000000" pitchFamily="2" charset="2"/>
              <a:buNone/>
            </a:pPr>
            <a:r>
              <a:rPr lang="es-ES" sz="1000" dirty="0" err="1">
                <a:latin typeface="Century Gothic" panose="020B0502020202020204" pitchFamily="34" charset="0"/>
              </a:rPr>
              <a:t>KNeighborsClassifier</a:t>
            </a:r>
            <a:r>
              <a:rPr lang="es-ES" sz="1000" dirty="0">
                <a:latin typeface="Century Gothic" panose="020B0502020202020204" pitchFamily="34" charset="0"/>
              </a:rPr>
              <a:t>: Se utiliza el modelo de vecinos más cercanos para clasificar a los pacientes entre infectados y no infectados. Este modelo calcula la distancia entre la instancia y todos los puntos en el conjunto de entrenamiento, sin hacer suposiciones sobre la distribución de los datos, lo cual es útil en nuestro caso, dado que el conjunto de datos no sigue una distribución normal. Sin embargo, el </a:t>
            </a:r>
            <a:r>
              <a:rPr lang="es-ES" sz="1000" dirty="0" err="1">
                <a:latin typeface="Century Gothic" panose="020B0502020202020204" pitchFamily="34" charset="0"/>
              </a:rPr>
              <a:t>KNeighborsClassifier</a:t>
            </a:r>
            <a:r>
              <a:rPr lang="es-ES" sz="1000" dirty="0">
                <a:latin typeface="Century Gothic" panose="020B0502020202020204" pitchFamily="34" charset="0"/>
              </a:rPr>
              <a:t> puede verse afectado por el desbalance de clases, especialmente si hay una mayoría significativa de pacientes no infectados.</a:t>
            </a:r>
            <a:endParaRPr lang="es-CO" sz="1000" dirty="0">
              <a:latin typeface="Century Gothic" panose="020B0502020202020204" pitchFamily="34" charset="0"/>
            </a:endParaRPr>
          </a:p>
        </p:txBody>
      </p:sp>
    </p:spTree>
    <p:extLst>
      <p:ext uri="{BB962C8B-B14F-4D97-AF65-F5344CB8AC3E}">
        <p14:creationId xmlns:p14="http://schemas.microsoft.com/office/powerpoint/2010/main" val="2731171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E621BC-BBD9-AA72-03EB-A90B64DAC0FA}"/>
              </a:ext>
            </a:extLst>
          </p:cNvPr>
          <p:cNvSpPr>
            <a:spLocks noGrp="1"/>
          </p:cNvSpPr>
          <p:nvPr>
            <p:ph type="title"/>
          </p:nvPr>
        </p:nvSpPr>
        <p:spPr/>
        <p:txBody>
          <a:bodyPr>
            <a:normAutofit/>
          </a:bodyPr>
          <a:lstStyle/>
          <a:p>
            <a:r>
              <a:rPr lang="es-CO" sz="2400" b="1" dirty="0">
                <a:latin typeface="Century Gothic" panose="020B0502020202020204" pitchFamily="34" charset="0"/>
              </a:rPr>
              <a:t>APLICACIÓN DE MODELOS</a:t>
            </a:r>
          </a:p>
        </p:txBody>
      </p:sp>
      <p:sp>
        <p:nvSpPr>
          <p:cNvPr id="3" name="Marcador de contenido 2">
            <a:extLst>
              <a:ext uri="{FF2B5EF4-FFF2-40B4-BE49-F238E27FC236}">
                <a16:creationId xmlns:a16="http://schemas.microsoft.com/office/drawing/2014/main" id="{956B091C-EFCE-3E12-DBAD-DE5C99223402}"/>
              </a:ext>
            </a:extLst>
          </p:cNvPr>
          <p:cNvSpPr>
            <a:spLocks noGrp="1"/>
          </p:cNvSpPr>
          <p:nvPr>
            <p:ph idx="1"/>
          </p:nvPr>
        </p:nvSpPr>
        <p:spPr/>
        <p:txBody>
          <a:bodyPr>
            <a:normAutofit fontScale="55000" lnSpcReduction="20000"/>
          </a:bodyPr>
          <a:lstStyle/>
          <a:p>
            <a:pPr marL="0" indent="0">
              <a:buNone/>
            </a:pPr>
            <a:r>
              <a:rPr lang="es-ES" dirty="0"/>
              <a:t>Dado que el análisis exploratorio de datos (EDA) revela que el conjunto de datos presenta un desbalance entre las etiquetas de "infectado" y "no infectado", esto puede afectar la aplicación de algoritmos de clasificación, ya que estos algoritmos tienden a aprender y clasificar mejor la clase mayoritaria, mientras que la clase minoritaria puede ser subestimada. Para abordar este problema y mejorar la eficiencia de los algoritmos, se emplea una técnica de balanceo llamada </a:t>
            </a:r>
            <a:r>
              <a:rPr lang="es-ES" dirty="0" err="1"/>
              <a:t>SMOTETomek</a:t>
            </a:r>
            <a:r>
              <a:rPr lang="es-ES" dirty="0"/>
              <a:t>. Esta técnica combina dos métodos para manejar el desbalance de clases en el aprendizaje automático:</a:t>
            </a:r>
          </a:p>
          <a:p>
            <a:pPr marL="0" indent="0">
              <a:buNone/>
            </a:pPr>
            <a:r>
              <a:rPr lang="es-ES" b="1" dirty="0"/>
              <a:t>SMOTE (</a:t>
            </a:r>
            <a:r>
              <a:rPr lang="es-ES" b="1" dirty="0" err="1"/>
              <a:t>Synthetic</a:t>
            </a:r>
            <a:r>
              <a:rPr lang="es-ES" b="1" dirty="0"/>
              <a:t> </a:t>
            </a:r>
            <a:r>
              <a:rPr lang="es-ES" b="1" dirty="0" err="1"/>
              <a:t>Minority</a:t>
            </a:r>
            <a:r>
              <a:rPr lang="es-ES" b="1" dirty="0"/>
              <a:t> </a:t>
            </a:r>
            <a:r>
              <a:rPr lang="es-ES" b="1" dirty="0" err="1"/>
              <a:t>Over-sampling</a:t>
            </a:r>
            <a:r>
              <a:rPr lang="es-ES" b="1" dirty="0"/>
              <a:t> </a:t>
            </a:r>
            <a:r>
              <a:rPr lang="es-ES" b="1" dirty="0" err="1"/>
              <a:t>Technique</a:t>
            </a:r>
            <a:r>
              <a:rPr lang="es-ES" b="1" dirty="0"/>
              <a:t>):  </a:t>
            </a:r>
          </a:p>
          <a:p>
            <a:pPr marL="0" indent="0">
              <a:buNone/>
            </a:pPr>
            <a:r>
              <a:rPr lang="es-ES" dirty="0"/>
              <a:t>SMOTE genera nuevas instancias sintéticas de la clase minoritaria al interpolar entre ejemplos existentes. Para ello, toma puntos cercanos y crea nuevos puntos a lo largo de la línea que los conecta, aumentando así la representación de la clase minoritaria.  </a:t>
            </a:r>
          </a:p>
          <a:p>
            <a:pPr marL="0" indent="0">
              <a:buNone/>
            </a:pPr>
            <a:r>
              <a:rPr lang="es-ES" b="1" dirty="0" err="1"/>
              <a:t>Tomek</a:t>
            </a:r>
            <a:r>
              <a:rPr lang="es-ES" b="1" dirty="0"/>
              <a:t> Links:  </a:t>
            </a:r>
          </a:p>
          <a:p>
            <a:pPr marL="0" indent="0">
              <a:buNone/>
            </a:pPr>
            <a:r>
              <a:rPr lang="es-ES" dirty="0" err="1"/>
              <a:t>Tomek</a:t>
            </a:r>
            <a:r>
              <a:rPr lang="es-ES" dirty="0"/>
              <a:t> Links identifica y elimina pares de instancias (una de cada clase) que son más cercanas entre sí que cualquier otro par de instancias de diferente clase. Este proceso ayuda a limpiar los datos al eliminar ejemplos que podrían estar causando confusión en el modelo debido a su proximidad con instancias de la clase opuesta.</a:t>
            </a:r>
          </a:p>
          <a:p>
            <a:pPr marL="0" indent="0">
              <a:buNone/>
            </a:pPr>
            <a:r>
              <a:rPr lang="es-ES" dirty="0"/>
              <a:t>A continuación, </a:t>
            </a:r>
            <a:r>
              <a:rPr lang="es-ES" dirty="0" err="1"/>
              <a:t>cad</a:t>
            </a:r>
            <a:r>
              <a:rPr lang="es-ES" dirty="0"/>
              <a:t> </a:t>
            </a:r>
            <a:r>
              <a:rPr lang="es-ES" dirty="0" err="1"/>
              <a:t>auno</a:t>
            </a:r>
            <a:r>
              <a:rPr lang="es-ES" dirty="0"/>
              <a:t> de los códigos prepara y evalúa cada uno de los </a:t>
            </a:r>
            <a:r>
              <a:rPr lang="es-ES" dirty="0" err="1"/>
              <a:t>kodelos</a:t>
            </a:r>
            <a:r>
              <a:rPr lang="es-ES" dirty="0"/>
              <a:t> escogidos para clasificar infecciones de VIH/SIDA. Primero, divide el conjunto de datos en entrenamiento y prueba. Luego, aplica </a:t>
            </a:r>
            <a:r>
              <a:rPr lang="es-ES" dirty="0" err="1"/>
              <a:t>SMOTETomek</a:t>
            </a:r>
            <a:r>
              <a:rPr lang="es-ES" dirty="0"/>
              <a:t> para balancear las clases, seguido de la normalización de características con </a:t>
            </a:r>
            <a:r>
              <a:rPr lang="es-ES" dirty="0" err="1"/>
              <a:t>MinMaxScaler</a:t>
            </a:r>
            <a:r>
              <a:rPr lang="es-ES" dirty="0"/>
              <a:t>. Utiliza </a:t>
            </a:r>
            <a:r>
              <a:rPr lang="es-ES" dirty="0" err="1"/>
              <a:t>GridSearchCV</a:t>
            </a:r>
            <a:r>
              <a:rPr lang="es-ES" dirty="0"/>
              <a:t> para ajustar </a:t>
            </a:r>
            <a:r>
              <a:rPr lang="es-ES" dirty="0" err="1"/>
              <a:t>hiperparámetros</a:t>
            </a:r>
            <a:r>
              <a:rPr lang="es-ES" dirty="0"/>
              <a:t> del modelo, optimizando según la precisión. El modelo entrenado se evalúa en el conjunto de prueba, generando una matriz de confusión y un informe de clasificación con métricas como precisión y </a:t>
            </a:r>
            <a:r>
              <a:rPr lang="es-ES" dirty="0" err="1"/>
              <a:t>recall</a:t>
            </a:r>
            <a:r>
              <a:rPr lang="es-ES" dirty="0"/>
              <a:t>. Finalmente, visualiza la matriz de confusión con un </a:t>
            </a:r>
            <a:r>
              <a:rPr lang="es-ES" dirty="0" err="1"/>
              <a:t>heatmap</a:t>
            </a:r>
            <a:r>
              <a:rPr lang="es-ES" dirty="0"/>
              <a:t>.</a:t>
            </a:r>
            <a:endParaRPr lang="es-CO" dirty="0"/>
          </a:p>
        </p:txBody>
      </p:sp>
    </p:spTree>
    <p:extLst>
      <p:ext uri="{BB962C8B-B14F-4D97-AF65-F5344CB8AC3E}">
        <p14:creationId xmlns:p14="http://schemas.microsoft.com/office/powerpoint/2010/main" val="612248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7259F45-5D45-78C3-069E-7E121F8E7BA1}"/>
              </a:ext>
            </a:extLst>
          </p:cNvPr>
          <p:cNvSpPr>
            <a:spLocks noGrp="1"/>
          </p:cNvSpPr>
          <p:nvPr>
            <p:ph type="title"/>
          </p:nvPr>
        </p:nvSpPr>
        <p:spPr>
          <a:xfrm>
            <a:off x="540988" y="540033"/>
            <a:ext cx="3884962" cy="1331604"/>
          </a:xfrm>
        </p:spPr>
        <p:txBody>
          <a:bodyPr anchor="b">
            <a:normAutofit/>
          </a:bodyPr>
          <a:lstStyle/>
          <a:p>
            <a:pPr algn="ctr"/>
            <a:r>
              <a:rPr lang="es-CO" sz="2200" b="1" err="1">
                <a:latin typeface="Century Gothic" panose="020B0502020202020204" pitchFamily="34" charset="0"/>
              </a:rPr>
              <a:t>LogisticRegression</a:t>
            </a:r>
            <a:endParaRPr lang="es-CO" sz="2200" b="1">
              <a:latin typeface="Century Gothic" panose="020B0502020202020204" pitchFamily="34" charset="0"/>
            </a:endParaRPr>
          </a:p>
        </p:txBody>
      </p:sp>
      <p:cxnSp>
        <p:nvCxnSpPr>
          <p:cNvPr id="20" name="Straight Connector 15">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Marcador de contenido 6">
            <a:extLst>
              <a:ext uri="{FF2B5EF4-FFF2-40B4-BE49-F238E27FC236}">
                <a16:creationId xmlns:a16="http://schemas.microsoft.com/office/drawing/2014/main" id="{5BC292EC-DBEE-8893-AFB1-663EE905B53C}"/>
              </a:ext>
            </a:extLst>
          </p:cNvPr>
          <p:cNvSpPr>
            <a:spLocks noGrp="1"/>
          </p:cNvSpPr>
          <p:nvPr>
            <p:ph idx="1"/>
          </p:nvPr>
        </p:nvSpPr>
        <p:spPr>
          <a:xfrm>
            <a:off x="540988" y="2759076"/>
            <a:ext cx="3884962" cy="3009899"/>
          </a:xfrm>
        </p:spPr>
        <p:txBody>
          <a:bodyPr>
            <a:normAutofit/>
          </a:bodyPr>
          <a:lstStyle/>
          <a:p>
            <a:pPr marL="0" indent="0">
              <a:buNone/>
            </a:pPr>
            <a:r>
              <a:rPr lang="es-ES" sz="1000" dirty="0">
                <a:latin typeface="Century Gothic" panose="020B0502020202020204" pitchFamily="34" charset="0"/>
              </a:rPr>
              <a:t>Los resultados de la regresión logística muestran un </a:t>
            </a:r>
            <a:r>
              <a:rPr lang="es-ES" sz="1000" dirty="0" err="1">
                <a:latin typeface="Century Gothic" panose="020B0502020202020204" pitchFamily="34" charset="0"/>
              </a:rPr>
              <a:t>accuracy</a:t>
            </a:r>
            <a:r>
              <a:rPr lang="es-ES" sz="1000" dirty="0">
                <a:latin typeface="Century Gothic" panose="020B0502020202020204" pitchFamily="34" charset="0"/>
              </a:rPr>
              <a:t> general del 68%, indicando que el modelo clasifica correctamente el 68% de los casos en el conjunto de prueba. Para la clase "0" (no infectado), la precisión es 70% y el </a:t>
            </a:r>
            <a:r>
              <a:rPr lang="es-ES" sz="1000" dirty="0" err="1">
                <a:latin typeface="Century Gothic" panose="020B0502020202020204" pitchFamily="34" charset="0"/>
              </a:rPr>
              <a:t>recall</a:t>
            </a:r>
            <a:r>
              <a:rPr lang="es-ES" sz="1000" dirty="0">
                <a:latin typeface="Century Gothic" panose="020B0502020202020204" pitchFamily="34" charset="0"/>
              </a:rPr>
              <a:t> es 90%, lo que significa que el modelo tiene una buena capacidad para identificar correctamente los casos no infectados y es menos propenso a errores en esta clase. Sin embargo, para la clase "1" (infectado), la precisión es solo 48% y el </a:t>
            </a:r>
            <a:r>
              <a:rPr lang="es-ES" sz="1000" dirty="0" err="1">
                <a:latin typeface="Century Gothic" panose="020B0502020202020204" pitchFamily="34" charset="0"/>
              </a:rPr>
              <a:t>recall</a:t>
            </a:r>
            <a:r>
              <a:rPr lang="es-ES" sz="1000" dirty="0">
                <a:latin typeface="Century Gothic" panose="020B0502020202020204" pitchFamily="34" charset="0"/>
              </a:rPr>
              <a:t> es 20%, lo que indica que el modelo tiene dificultades para identificar correctamente los casos infectados y tiende a perder muchos casos positivos. El f1-score de 0.28 para la clase "1" resalta un bajo equilibrio entre precisión y </a:t>
            </a:r>
            <a:r>
              <a:rPr lang="es-ES" sz="1000" dirty="0" err="1">
                <a:latin typeface="Century Gothic" panose="020B0502020202020204" pitchFamily="34" charset="0"/>
              </a:rPr>
              <a:t>recall</a:t>
            </a:r>
            <a:r>
              <a:rPr lang="es-ES" sz="1000" dirty="0">
                <a:latin typeface="Century Gothic" panose="020B0502020202020204" pitchFamily="34" charset="0"/>
              </a:rPr>
              <a:t> para esta clase. El promedio ponderado y macro muestran una capacidad moderada del modelo, con mejores resultados para la clase mayoritaria.</a:t>
            </a:r>
            <a:endParaRPr lang="es-CO" sz="1000" dirty="0">
              <a:latin typeface="Century Gothic" panose="020B0502020202020204" pitchFamily="34" charset="0"/>
            </a:endParaRPr>
          </a:p>
        </p:txBody>
      </p:sp>
      <p:sp>
        <p:nvSpPr>
          <p:cNvPr id="18" name="Rectangle 17">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9" name="Imagen 8" descr="Interfaz de usuario gráfica, Aplicación&#10;&#10;Descripción generada automáticamente">
            <a:extLst>
              <a:ext uri="{FF2B5EF4-FFF2-40B4-BE49-F238E27FC236}">
                <a16:creationId xmlns:a16="http://schemas.microsoft.com/office/drawing/2014/main" id="{124F8324-4D4D-840C-774A-BCC20B545119}"/>
              </a:ext>
            </a:extLst>
          </p:cNvPr>
          <p:cNvPicPr>
            <a:picLocks noChangeAspect="1"/>
          </p:cNvPicPr>
          <p:nvPr/>
        </p:nvPicPr>
        <p:blipFill>
          <a:blip r:embed="rId2"/>
          <a:stretch>
            <a:fillRect/>
          </a:stretch>
        </p:blipFill>
        <p:spPr>
          <a:xfrm>
            <a:off x="6815782" y="525571"/>
            <a:ext cx="4165485" cy="4467009"/>
          </a:xfrm>
          <a:prstGeom prst="rect">
            <a:avLst/>
          </a:prstGeom>
        </p:spPr>
      </p:pic>
      <p:pic>
        <p:nvPicPr>
          <p:cNvPr id="11" name="Imagen 10">
            <a:extLst>
              <a:ext uri="{FF2B5EF4-FFF2-40B4-BE49-F238E27FC236}">
                <a16:creationId xmlns:a16="http://schemas.microsoft.com/office/drawing/2014/main" id="{E68AC0F3-8543-6970-1046-0EFB3681E54A}"/>
              </a:ext>
            </a:extLst>
          </p:cNvPr>
          <p:cNvPicPr>
            <a:picLocks noChangeAspect="1"/>
          </p:cNvPicPr>
          <p:nvPr/>
        </p:nvPicPr>
        <p:blipFill>
          <a:blip r:embed="rId3"/>
          <a:stretch>
            <a:fillRect/>
          </a:stretch>
        </p:blipFill>
        <p:spPr>
          <a:xfrm>
            <a:off x="7150442" y="5073553"/>
            <a:ext cx="3496163" cy="1390844"/>
          </a:xfrm>
          <a:prstGeom prst="rect">
            <a:avLst/>
          </a:prstGeom>
        </p:spPr>
      </p:pic>
    </p:spTree>
    <p:extLst>
      <p:ext uri="{BB962C8B-B14F-4D97-AF65-F5344CB8AC3E}">
        <p14:creationId xmlns:p14="http://schemas.microsoft.com/office/powerpoint/2010/main" val="1554247206"/>
      </p:ext>
    </p:extLst>
  </p:cSld>
  <p:clrMapOvr>
    <a:masterClrMapping/>
  </p:clrMapOvr>
</p:sld>
</file>

<file path=ppt/theme/theme1.xml><?xml version="1.0" encoding="utf-8"?>
<a:theme xmlns:a="http://schemas.openxmlformats.org/drawingml/2006/main" name="Leaf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119</TotalTime>
  <Words>2986</Words>
  <Application>Microsoft Office PowerPoint</Application>
  <PresentationFormat>Panorámica</PresentationFormat>
  <Paragraphs>74</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Avenir Next LT Pro Light</vt:lpstr>
      <vt:lpstr>Century Gothic</vt:lpstr>
      <vt:lpstr>Rockwell Nova Light</vt:lpstr>
      <vt:lpstr>Wingdings</vt:lpstr>
      <vt:lpstr>LeafVTI</vt:lpstr>
      <vt:lpstr>FINAL PROJECT: DIAGNOSTIC AIDS</vt:lpstr>
      <vt:lpstr>DATASET DIAGNOSTIC AIDS Context:</vt:lpstr>
      <vt:lpstr>Preguntas e hipótesis</vt:lpstr>
      <vt:lpstr>EDA EXPLORATORY DATA ANALYTICS: COUNPLOT VARIABLES CATEGÓRICAS</vt:lpstr>
      <vt:lpstr>HISTOGRAMAS VARIABLES CONTINUAS</vt:lpstr>
      <vt:lpstr>BOXPLOTS VARIABLES CONTINUAS POR VALOR DE INFECCION  (1= INFECTADO, 0 = nO INFECTADO)</vt:lpstr>
      <vt:lpstr>TRATAMIENTO DE datos ATIPICOS</vt:lpstr>
      <vt:lpstr>APLICACIÓN DE MODELOS</vt:lpstr>
      <vt:lpstr>LogisticRegression</vt:lpstr>
      <vt:lpstr>RandomForestClassifier</vt:lpstr>
      <vt:lpstr>KNeighborsClassifier</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MANUEL HIOS</dc:creator>
  <cp:lastModifiedBy>JUAN MANUEL HIOS</cp:lastModifiedBy>
  <cp:revision>5</cp:revision>
  <dcterms:created xsi:type="dcterms:W3CDTF">2024-07-20T18:22:25Z</dcterms:created>
  <dcterms:modified xsi:type="dcterms:W3CDTF">2024-07-20T20:22:25Z</dcterms:modified>
</cp:coreProperties>
</file>