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2"/>
  </p:notesMasterIdLst>
  <p:sldIdLst>
    <p:sldId id="269" r:id="rId4"/>
    <p:sldId id="600" r:id="rId5"/>
    <p:sldId id="622" r:id="rId6"/>
    <p:sldId id="625" r:id="rId7"/>
    <p:sldId id="626" r:id="rId8"/>
    <p:sldId id="624" r:id="rId9"/>
    <p:sldId id="638" r:id="rId10"/>
    <p:sldId id="639" r:id="rId11"/>
    <p:sldId id="637" r:id="rId12"/>
    <p:sldId id="627" r:id="rId13"/>
    <p:sldId id="635" r:id="rId14"/>
    <p:sldId id="584" r:id="rId15"/>
    <p:sldId id="604" r:id="rId16"/>
    <p:sldId id="605" r:id="rId17"/>
    <p:sldId id="631" r:id="rId18"/>
    <p:sldId id="632" r:id="rId19"/>
    <p:sldId id="606" r:id="rId20"/>
    <p:sldId id="62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5407E-895C-42E9-AB64-B943D39CE1B7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ACB6F-FF82-4F08-9F88-3BAEC5EC8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8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73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87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73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5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1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8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5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6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9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4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5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5436D-2FAE-4D06-A0A7-61576745C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82616-31E7-4A4D-9459-E6DDB501A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24E54-226F-41DB-9FCB-334DC3A4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144-EE1B-4DB1-AC1F-1ECD4874EDB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6FE4C-9669-4B3A-B0AE-31C27707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EA9F3-5737-4984-B4A2-B8588C92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730-75A2-4A40-982B-F4B8B5B78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3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0B251-57AF-48D2-A01B-EC2EDF32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366FB-2861-4973-93C5-5C7F7899A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A21B7-7CD3-4483-8607-3DE340E2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144-EE1B-4DB1-AC1F-1ECD4874EDB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B122C-4F37-414B-926A-049290DA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80673-5E9B-46F9-AC28-0DB6E967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730-75A2-4A40-982B-F4B8B5B78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AFB579-9D2B-4D79-B3A4-08741B5F5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2DACEA-EC39-4DCF-8AEF-A2845937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D6E10-B8B8-432C-922D-CDC47F11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144-EE1B-4DB1-AC1F-1ECD4874EDB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308F2-AB9C-44D6-9347-82BA13A1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05FC9-FE77-47E6-96B3-B6741D3A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730-75A2-4A40-982B-F4B8B5B78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73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12" y="6196868"/>
            <a:ext cx="3034088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6"/>
            <a:ext cx="2631445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536576"/>
            <a:ext cx="10678583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1" y="3646170"/>
            <a:ext cx="10653183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42951" y="2755012"/>
            <a:ext cx="10678583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122112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0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934934"/>
            <a:ext cx="11580335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" y="1243584"/>
            <a:ext cx="10811933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spcBef>
                <a:spcPts val="0"/>
              </a:spcBef>
              <a:buClr>
                <a:srgbClr val="981E32"/>
              </a:buClr>
              <a:defRPr sz="2200"/>
            </a:lvl2pPr>
            <a:lvl3pPr>
              <a:buClr>
                <a:srgbClr val="981E32"/>
              </a:buClr>
              <a:defRPr/>
            </a:lvl3pPr>
            <a:lvl4pPr>
              <a:buClr>
                <a:srgbClr val="981E32"/>
              </a:buClr>
              <a:defRPr sz="1800"/>
            </a:lvl4pPr>
            <a:lvl5pPr>
              <a:buClr>
                <a:srgbClr val="981E3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479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732A2-7074-4802-BB19-CC771FF5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1D33A-7E1B-4490-96B2-6F7C69B7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55B70-CED1-4C76-80CD-240F1B14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144-EE1B-4DB1-AC1F-1ECD4874EDB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A2E00-17E4-42B6-A4D3-0BF99193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8481C-5F23-4EAE-B44F-93207F0B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730-75A2-4A40-982B-F4B8B5B78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70C88-D1E1-4508-9FD1-88838445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D8EEB-8DBD-4CEE-8B44-09126238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62D10-1341-4D61-AB6E-E4E60C17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144-EE1B-4DB1-AC1F-1ECD4874EDB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FD538-BA9A-4236-8293-59A96439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CCA0C-A7FC-4B86-8EC5-52EDA697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730-75A2-4A40-982B-F4B8B5B78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92846-3A81-4E43-A496-58495A75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AAB70-2BDB-4DFB-AB32-D99160333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EBBC1-2E40-4918-8F8C-AAE72520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CEA10-6ED1-4507-853D-137D66EE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144-EE1B-4DB1-AC1F-1ECD4874EDB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72A3E-6318-45C0-9E0F-21E8B2F8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39A16-821E-4659-9C2A-3AFF4919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730-75A2-4A40-982B-F4B8B5B78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5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F46FB-ABBA-4075-8B69-00CE4B6A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34E42-5345-4B95-A802-2AE73730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339BF8-F761-4329-9ADC-FDB7819B0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462C8A-3D57-4290-B0B3-F65D7E1EF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D33006-50A0-4499-97C4-B58EC6E73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EF85AE-68A9-46D5-9AC8-C3927B81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144-EE1B-4DB1-AC1F-1ECD4874EDB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37C4D9-C3CD-4835-A737-5BC59D50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E36298-3044-4BAA-AA39-F146B143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730-75A2-4A40-982B-F4B8B5B78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9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0B570-24A5-4522-A41B-31C8DC01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F0196D-F0E1-4DD7-81BC-9452380C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144-EE1B-4DB1-AC1F-1ECD4874EDB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12D4A6-CD1A-499D-8BB0-9C93E08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726EE-FADE-4256-BE1E-E1C6F60F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730-75A2-4A40-982B-F4B8B5B78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8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4F9C4-4F8F-402F-881D-F72A8A37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144-EE1B-4DB1-AC1F-1ECD4874EDB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C3D69F-5C96-4406-A9FF-1F21F4D7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D8248-1FAD-4F52-A009-F3D3E385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730-75A2-4A40-982B-F4B8B5B78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5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98E1E-DD0B-4C45-B6BE-B7EF40CE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F78D7-CB35-4FB6-B9F3-2BA567DE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0EC057-B232-4CC4-9227-DC3F9753A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16DDA6-8828-4F62-8AC3-86B3B974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144-EE1B-4DB1-AC1F-1ECD4874EDB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091E1-6958-4B8B-B856-C0720E2A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5895EC-205D-43C8-8ADB-D634D44C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730-75A2-4A40-982B-F4B8B5B78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2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A953C-1778-4229-BCEA-80E8D89B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198ACD-D0D9-4EDA-B1E4-CE23F127C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722B2-E9EB-41E1-B02B-FEBC71F47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ED50B-AB58-427D-A960-9F16E38B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5144-EE1B-4DB1-AC1F-1ECD4874EDB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1A5F4-14E7-4093-BF26-CABD02BC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D9E7B1-A1EA-4C5B-A0C8-F6CAE4BF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730-75A2-4A40-982B-F4B8B5B78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4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A2A744-8310-4BD0-8C82-AB6DC6F1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E7AD4-4B46-4012-979E-21F0969E3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CDFCA-C438-403D-A733-BA20A16E9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5144-EE1B-4DB1-AC1F-1ECD4874EDB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09032-217C-4BF7-A601-58E2C2AE4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38DAB-6020-4BFD-B935-E441BFCE7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A730-75A2-4A40-982B-F4B8B5B78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5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359" y="1915260"/>
            <a:ext cx="11425251" cy="2246313"/>
          </a:xfrm>
        </p:spPr>
        <p:txBody>
          <a:bodyPr/>
          <a:lstStyle/>
          <a:p>
            <a:r>
              <a:rPr lang="it-IT" altLang="zh-CN" sz="4000" dirty="0"/>
              <a:t>Data Driven Generative Accelerator Model</a:t>
            </a:r>
            <a:br>
              <a:rPr lang="it-IT" altLang="zh-CN" sz="4000" dirty="0">
                <a:solidFill>
                  <a:srgbClr val="C00000"/>
                </a:solidFill>
              </a:rPr>
            </a:br>
            <a:br>
              <a:rPr lang="it-IT" altLang="zh-CN" sz="4000" dirty="0">
                <a:solidFill>
                  <a:srgbClr val="C00000"/>
                </a:solidFill>
              </a:rPr>
            </a:br>
            <a:r>
              <a:rPr lang="it-IT" altLang="zh-CN" sz="2000" i="1" dirty="0"/>
              <a:t>Ph.D. Candidate: Xinyu Ren</a:t>
            </a:r>
            <a:br>
              <a:rPr lang="it-IT" altLang="zh-CN" sz="2000" i="1" dirty="0"/>
            </a:br>
            <a:r>
              <a:rPr lang="it-IT" altLang="zh-CN" sz="2000" i="1" dirty="0"/>
              <a:t>Research Advisor: Prof. Tor Raubenheimer</a:t>
            </a:r>
            <a:endParaRPr lang="en-CA" sz="4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48102" y="6658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5F5E3E92-FC9F-4456-A5D0-3AFEEC110930}"/>
              </a:ext>
            </a:extLst>
          </p:cNvPr>
          <p:cNvSpPr/>
          <p:nvPr/>
        </p:nvSpPr>
        <p:spPr>
          <a:xfrm>
            <a:off x="270592" y="552673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2. Generative Algorithms: Complexing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0E34F2CA-93A9-46FE-B0E8-C7B456CD3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26" y="4258988"/>
            <a:ext cx="4272181" cy="24760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BC40EF-99B9-4B5D-98CC-BE52D8A54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94" y="2758572"/>
            <a:ext cx="1733792" cy="3620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04A0B-9810-48A9-BB06-B2852F30C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71" y="3708222"/>
            <a:ext cx="3439005" cy="4382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7312CDC-67CF-4A71-84E2-9D327667C0F7}"/>
              </a:ext>
            </a:extLst>
          </p:cNvPr>
          <p:cNvSpPr txBox="1"/>
          <p:nvPr/>
        </p:nvSpPr>
        <p:spPr>
          <a:xfrm>
            <a:off x="453037" y="232304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complex weight matrix W and feature vector h: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01C2B0-E334-45A3-9084-4AB0C437D20B}"/>
              </a:ext>
            </a:extLst>
          </p:cNvPr>
          <p:cNvSpPr txBox="1"/>
          <p:nvPr/>
        </p:nvSpPr>
        <p:spPr>
          <a:xfrm>
            <a:off x="518247" y="3226335"/>
            <a:ext cx="48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 matrix multiplication should be: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1C2BB2-3472-4E3C-B331-38F194191685}"/>
              </a:ext>
            </a:extLst>
          </p:cNvPr>
          <p:cNvSpPr txBox="1"/>
          <p:nvPr/>
        </p:nvSpPr>
        <p:spPr>
          <a:xfrm>
            <a:off x="6114793" y="2314929"/>
            <a:ext cx="523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Split-Joint-Split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F0F48B-9076-4CF5-8656-4F7F7ACA6896}"/>
              </a:ext>
            </a:extLst>
          </p:cNvPr>
          <p:cNvSpPr/>
          <p:nvPr/>
        </p:nvSpPr>
        <p:spPr>
          <a:xfrm>
            <a:off x="7141585" y="2759807"/>
            <a:ext cx="1287263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3F8FD2-41CB-4DEC-BA16-A1AE29C945D0}"/>
              </a:ext>
            </a:extLst>
          </p:cNvPr>
          <p:cNvSpPr txBox="1"/>
          <p:nvPr/>
        </p:nvSpPr>
        <p:spPr>
          <a:xfrm>
            <a:off x="7132707" y="2758572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 Seed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FCB9B6-DFD4-4EB6-A37E-28A4CCBDD800}"/>
              </a:ext>
            </a:extLst>
          </p:cNvPr>
          <p:cNvCxnSpPr>
            <a:cxnSpLocks/>
          </p:cNvCxnSpPr>
          <p:nvPr/>
        </p:nvCxnSpPr>
        <p:spPr>
          <a:xfrm flipH="1">
            <a:off x="7404717" y="3127904"/>
            <a:ext cx="305637" cy="46708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97B3E0E-ACB1-41B6-8EA7-FDA3AA8F2275}"/>
              </a:ext>
            </a:extLst>
          </p:cNvPr>
          <p:cNvCxnSpPr>
            <a:cxnSpLocks/>
          </p:cNvCxnSpPr>
          <p:nvPr/>
        </p:nvCxnSpPr>
        <p:spPr>
          <a:xfrm>
            <a:off x="7693835" y="3127904"/>
            <a:ext cx="370260" cy="46708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5CAA022-269A-46AA-8DAC-0587FA33399F}"/>
              </a:ext>
            </a:extLst>
          </p:cNvPr>
          <p:cNvSpPr/>
          <p:nvPr/>
        </p:nvSpPr>
        <p:spPr>
          <a:xfrm>
            <a:off x="6415241" y="3604008"/>
            <a:ext cx="128726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AE9701-8A10-4896-BF20-13FA721E9E2A}"/>
              </a:ext>
            </a:extLst>
          </p:cNvPr>
          <p:cNvSpPr txBox="1"/>
          <p:nvPr/>
        </p:nvSpPr>
        <p:spPr>
          <a:xfrm>
            <a:off x="6374096" y="359375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 Power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DE21419-6D23-4635-89F4-125016B231ED}"/>
              </a:ext>
            </a:extLst>
          </p:cNvPr>
          <p:cNvSpPr/>
          <p:nvPr/>
        </p:nvSpPr>
        <p:spPr>
          <a:xfrm>
            <a:off x="7880783" y="3591343"/>
            <a:ext cx="128726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A734026-9A4E-447B-A852-7B15BFD5778D}"/>
              </a:ext>
            </a:extLst>
          </p:cNvPr>
          <p:cNvSpPr txBox="1"/>
          <p:nvPr/>
        </p:nvSpPr>
        <p:spPr>
          <a:xfrm>
            <a:off x="7820346" y="3561171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 Phase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19555E6-1298-49AF-97D0-2D30EB421402}"/>
              </a:ext>
            </a:extLst>
          </p:cNvPr>
          <p:cNvCxnSpPr>
            <a:cxnSpLocks/>
          </p:cNvCxnSpPr>
          <p:nvPr/>
        </p:nvCxnSpPr>
        <p:spPr>
          <a:xfrm flipH="1">
            <a:off x="7738867" y="3972105"/>
            <a:ext cx="417888" cy="49678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E1CF9B2-2C64-44DA-AF89-28FE17D59CE1}"/>
              </a:ext>
            </a:extLst>
          </p:cNvPr>
          <p:cNvCxnSpPr>
            <a:cxnSpLocks/>
          </p:cNvCxnSpPr>
          <p:nvPr/>
        </p:nvCxnSpPr>
        <p:spPr>
          <a:xfrm>
            <a:off x="7375347" y="3972105"/>
            <a:ext cx="363520" cy="49678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25901AC-31BF-4A22-B9BD-39537305AA63}"/>
              </a:ext>
            </a:extLst>
          </p:cNvPr>
          <p:cNvSpPr/>
          <p:nvPr/>
        </p:nvSpPr>
        <p:spPr>
          <a:xfrm>
            <a:off x="7132707" y="4477906"/>
            <a:ext cx="128726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587B09-54D2-4065-AC16-4BC13163AD79}"/>
              </a:ext>
            </a:extLst>
          </p:cNvPr>
          <p:cNvSpPr txBox="1"/>
          <p:nvPr/>
        </p:nvSpPr>
        <p:spPr>
          <a:xfrm>
            <a:off x="7105821" y="4517561"/>
            <a:ext cx="158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Merge Layers</a:t>
            </a:r>
            <a:endParaRPr lang="zh-CN" altLang="en-US" sz="16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C6CFFAD-1F5D-48E0-9F65-38FB9F989845}"/>
              </a:ext>
            </a:extLst>
          </p:cNvPr>
          <p:cNvCxnSpPr>
            <a:cxnSpLocks/>
          </p:cNvCxnSpPr>
          <p:nvPr/>
        </p:nvCxnSpPr>
        <p:spPr>
          <a:xfrm flipH="1">
            <a:off x="7375347" y="4847238"/>
            <a:ext cx="386740" cy="44934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2CEC085-C7D7-46E8-8867-D3B7D174F019}"/>
              </a:ext>
            </a:extLst>
          </p:cNvPr>
          <p:cNvCxnSpPr>
            <a:cxnSpLocks/>
          </p:cNvCxnSpPr>
          <p:nvPr/>
        </p:nvCxnSpPr>
        <p:spPr>
          <a:xfrm>
            <a:off x="7775529" y="4856115"/>
            <a:ext cx="381226" cy="415372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1DDDA03-C1B6-4EE0-9660-C94585D25D1A}"/>
              </a:ext>
            </a:extLst>
          </p:cNvPr>
          <p:cNvSpPr/>
          <p:nvPr/>
        </p:nvSpPr>
        <p:spPr>
          <a:xfrm>
            <a:off x="6380428" y="5294656"/>
            <a:ext cx="1287263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553BF08-2EC8-45FB-A831-D1AD4651A9DC}"/>
              </a:ext>
            </a:extLst>
          </p:cNvPr>
          <p:cNvSpPr txBox="1"/>
          <p:nvPr/>
        </p:nvSpPr>
        <p:spPr>
          <a:xfrm>
            <a:off x="6416791" y="527960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Split Power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C61880-6F1C-4396-A195-BC1B2FF4A3A1}"/>
              </a:ext>
            </a:extLst>
          </p:cNvPr>
          <p:cNvSpPr/>
          <p:nvPr/>
        </p:nvSpPr>
        <p:spPr>
          <a:xfrm>
            <a:off x="7938529" y="5301659"/>
            <a:ext cx="1287263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F8A891C-2DE6-4206-80C2-A49015FE1697}"/>
              </a:ext>
            </a:extLst>
          </p:cNvPr>
          <p:cNvSpPr txBox="1"/>
          <p:nvPr/>
        </p:nvSpPr>
        <p:spPr>
          <a:xfrm>
            <a:off x="7963199" y="5301659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Split Phase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DFD4427-4FA6-48AC-AA71-8C5C4D73E721}"/>
              </a:ext>
            </a:extLst>
          </p:cNvPr>
          <p:cNvCxnSpPr>
            <a:cxnSpLocks/>
          </p:cNvCxnSpPr>
          <p:nvPr/>
        </p:nvCxnSpPr>
        <p:spPr>
          <a:xfrm>
            <a:off x="7070729" y="5670991"/>
            <a:ext cx="0" cy="740199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8DB87A6-C7A1-41B1-AE22-2919E01335C1}"/>
              </a:ext>
            </a:extLst>
          </p:cNvPr>
          <p:cNvCxnSpPr>
            <a:cxnSpLocks/>
          </p:cNvCxnSpPr>
          <p:nvPr/>
        </p:nvCxnSpPr>
        <p:spPr>
          <a:xfrm>
            <a:off x="8582160" y="5680769"/>
            <a:ext cx="0" cy="7304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40D74C92-5BF5-41F8-9BAF-499FB857956E}"/>
              </a:ext>
            </a:extLst>
          </p:cNvPr>
          <p:cNvSpPr txBox="1"/>
          <p:nvPr/>
        </p:nvSpPr>
        <p:spPr>
          <a:xfrm>
            <a:off x="437225" y="1287262"/>
            <a:ext cx="705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 is represented as a complex field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图片 101" descr="文本&#10;&#10;低可信度描述已自动生成">
            <a:extLst>
              <a:ext uri="{FF2B5EF4-FFF2-40B4-BE49-F238E27FC236}">
                <a16:creationId xmlns:a16="http://schemas.microsoft.com/office/drawing/2014/main" id="{036A9540-5950-439C-B5DC-C27EA0C98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90" y="1233587"/>
            <a:ext cx="1935884" cy="441088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F53BA9DE-9E2A-47DD-896E-484296F79E52}"/>
              </a:ext>
            </a:extLst>
          </p:cNvPr>
          <p:cNvSpPr txBox="1"/>
          <p:nvPr/>
        </p:nvSpPr>
        <p:spPr>
          <a:xfrm>
            <a:off x="437225" y="1607428"/>
            <a:ext cx="952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we might want the neural network is compatible with complex number. Two points are useful: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0F5C672-4791-4751-ADFA-0B6C649D6D37}"/>
              </a:ext>
            </a:extLst>
          </p:cNvPr>
          <p:cNvCxnSpPr/>
          <p:nvPr/>
        </p:nvCxnSpPr>
        <p:spPr>
          <a:xfrm>
            <a:off x="5788241" y="1976760"/>
            <a:ext cx="0" cy="467858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F6B2680-2DF3-4E15-BAEB-D651E5B2DB3C}"/>
              </a:ext>
            </a:extLst>
          </p:cNvPr>
          <p:cNvSpPr txBox="1"/>
          <p:nvPr/>
        </p:nvSpPr>
        <p:spPr>
          <a:xfrm>
            <a:off x="9614010" y="4508713"/>
            <a:ext cx="290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Layers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3CA795D-5E12-4ABE-9FEF-9AA9BCAC8FC9}"/>
              </a:ext>
            </a:extLst>
          </p:cNvPr>
          <p:cNvSpPr txBox="1"/>
          <p:nvPr/>
        </p:nvSpPr>
        <p:spPr>
          <a:xfrm>
            <a:off x="9618521" y="5300003"/>
            <a:ext cx="221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Layers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7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  <p:bldP spid="13" grpId="0" animBg="1"/>
      <p:bldP spid="14" grpId="0"/>
      <p:bldP spid="22" grpId="0" animBg="1"/>
      <p:bldP spid="23" grpId="0"/>
      <p:bldP spid="24" grpId="0" animBg="1"/>
      <p:bldP spid="25" grpId="0"/>
      <p:bldP spid="28" grpId="0" animBg="1"/>
      <p:bldP spid="29" grpId="0"/>
      <p:bldP spid="34" grpId="0" animBg="1"/>
      <p:bldP spid="35" grpId="0"/>
      <p:bldP spid="36" grpId="0" animBg="1"/>
      <p:bldP spid="37" grpId="0"/>
      <p:bldP spid="98" grpId="0"/>
      <p:bldP spid="103" grpId="0"/>
      <p:bldP spid="122" grpId="0"/>
      <p:bldP spid="1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0DEBE98C-588C-464E-943B-E9E60138F4D7}"/>
              </a:ext>
            </a:extLst>
          </p:cNvPr>
          <p:cNvSpPr/>
          <p:nvPr/>
        </p:nvSpPr>
        <p:spPr>
          <a:xfrm>
            <a:off x="270592" y="519117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3. Datasets and Results Demonstration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5EE181-97D0-4AAB-A0A4-6E5709935891}"/>
              </a:ext>
            </a:extLst>
          </p:cNvPr>
          <p:cNvSpPr txBox="1"/>
          <p:nvPr/>
        </p:nvSpPr>
        <p:spPr>
          <a:xfrm>
            <a:off x="479393" y="1313895"/>
            <a:ext cx="1035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simulating enough training data, we should collect electron beams and undulator setup.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pipeline: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323F5C4-08C8-4A33-92AE-2F14D37A88A3}"/>
              </a:ext>
            </a:extLst>
          </p:cNvPr>
          <p:cNvSpPr/>
          <p:nvPr/>
        </p:nvSpPr>
        <p:spPr>
          <a:xfrm>
            <a:off x="9438954" y="2649018"/>
            <a:ext cx="1676400" cy="104832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AE5A8A-A526-4545-A055-EB7F75DD6945}"/>
              </a:ext>
            </a:extLst>
          </p:cNvPr>
          <p:cNvSpPr txBox="1"/>
          <p:nvPr/>
        </p:nvSpPr>
        <p:spPr>
          <a:xfrm>
            <a:off x="9734020" y="2965542"/>
            <a:ext cx="218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Genesis</a:t>
            </a:r>
            <a:endParaRPr lang="zh-CN" altLang="en-US" b="1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145039-24FF-45DC-BD77-E6CE0AA38649}"/>
              </a:ext>
            </a:extLst>
          </p:cNvPr>
          <p:cNvSpPr txBox="1"/>
          <p:nvPr/>
        </p:nvSpPr>
        <p:spPr>
          <a:xfrm>
            <a:off x="479394" y="2070836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DA6D46B-001C-4211-B1DC-2C57B77E2B24}"/>
              </a:ext>
            </a:extLst>
          </p:cNvPr>
          <p:cNvGrpSpPr/>
          <p:nvPr/>
        </p:nvGrpSpPr>
        <p:grpSpPr>
          <a:xfrm>
            <a:off x="7892749" y="2524533"/>
            <a:ext cx="1109879" cy="1335609"/>
            <a:chOff x="2636136" y="2229556"/>
            <a:chExt cx="1109879" cy="13356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4888CBE-B2DC-4B90-8793-C6434A84B447}"/>
                </a:ext>
              </a:extLst>
            </p:cNvPr>
            <p:cNvSpPr/>
            <p:nvPr/>
          </p:nvSpPr>
          <p:spPr>
            <a:xfrm>
              <a:off x="2636136" y="2705102"/>
              <a:ext cx="110970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F532E8C-550C-49DE-9439-902721212207}"/>
                </a:ext>
              </a:extLst>
            </p:cNvPr>
            <p:cNvSpPr/>
            <p:nvPr/>
          </p:nvSpPr>
          <p:spPr>
            <a:xfrm>
              <a:off x="2636136" y="3195833"/>
              <a:ext cx="110970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86EE9ED-3ABA-449C-81A9-F6FDD2B07119}"/>
                </a:ext>
              </a:extLst>
            </p:cNvPr>
            <p:cNvSpPr/>
            <p:nvPr/>
          </p:nvSpPr>
          <p:spPr>
            <a:xfrm>
              <a:off x="2636306" y="2229556"/>
              <a:ext cx="110970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E01C8034-86B4-4B26-9E85-B4D270792F9C}"/>
              </a:ext>
            </a:extLst>
          </p:cNvPr>
          <p:cNvSpPr txBox="1"/>
          <p:nvPr/>
        </p:nvSpPr>
        <p:spPr>
          <a:xfrm>
            <a:off x="7892749" y="2516058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2AA758D-C88E-4090-8BAF-41E29711A1DB}"/>
              </a:ext>
            </a:extLst>
          </p:cNvPr>
          <p:cNvSpPr txBox="1"/>
          <p:nvPr/>
        </p:nvSpPr>
        <p:spPr>
          <a:xfrm>
            <a:off x="7892749" y="3031528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Part.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AC53737-603F-42E3-8945-C3DF348136EB}"/>
              </a:ext>
            </a:extLst>
          </p:cNvPr>
          <p:cNvSpPr txBox="1"/>
          <p:nvPr/>
        </p:nvSpPr>
        <p:spPr>
          <a:xfrm>
            <a:off x="7847513" y="3496851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787AA7-9698-4923-83EE-302E8DABED9A}"/>
              </a:ext>
            </a:extLst>
          </p:cNvPr>
          <p:cNvGrpSpPr/>
          <p:nvPr/>
        </p:nvGrpSpPr>
        <p:grpSpPr>
          <a:xfrm>
            <a:off x="7892749" y="4715074"/>
            <a:ext cx="1109879" cy="1335609"/>
            <a:chOff x="2636136" y="2229556"/>
            <a:chExt cx="1109879" cy="133560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4C3B856-9C3E-4C32-A027-E8F55754AF7F}"/>
                </a:ext>
              </a:extLst>
            </p:cNvPr>
            <p:cNvSpPr/>
            <p:nvPr/>
          </p:nvSpPr>
          <p:spPr>
            <a:xfrm>
              <a:off x="2636136" y="2705102"/>
              <a:ext cx="110970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D172C51-09BA-4A3E-85C0-8DE2042AFDAB}"/>
                </a:ext>
              </a:extLst>
            </p:cNvPr>
            <p:cNvSpPr/>
            <p:nvPr/>
          </p:nvSpPr>
          <p:spPr>
            <a:xfrm>
              <a:off x="2636136" y="3195833"/>
              <a:ext cx="110970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183B640-8A90-4C81-B7D5-73D146048603}"/>
                </a:ext>
              </a:extLst>
            </p:cNvPr>
            <p:cNvSpPr/>
            <p:nvPr/>
          </p:nvSpPr>
          <p:spPr>
            <a:xfrm>
              <a:off x="2636306" y="2229556"/>
              <a:ext cx="110970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ACE34306-8B0D-4B9F-9911-92979AA8CC9A}"/>
              </a:ext>
            </a:extLst>
          </p:cNvPr>
          <p:cNvSpPr txBox="1"/>
          <p:nvPr/>
        </p:nvSpPr>
        <p:spPr>
          <a:xfrm>
            <a:off x="7879604" y="4706599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26A4510-EA40-45B9-AC73-759425C1FFC0}"/>
              </a:ext>
            </a:extLst>
          </p:cNvPr>
          <p:cNvSpPr txBox="1"/>
          <p:nvPr/>
        </p:nvSpPr>
        <p:spPr>
          <a:xfrm>
            <a:off x="7892749" y="5222069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Part.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CF4FE1C-A3C1-41E0-A7C0-FB6971B9B4D1}"/>
              </a:ext>
            </a:extLst>
          </p:cNvPr>
          <p:cNvSpPr txBox="1"/>
          <p:nvPr/>
        </p:nvSpPr>
        <p:spPr>
          <a:xfrm>
            <a:off x="7847513" y="5687392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10F1CF7-EF19-435D-AABE-121D9881EB4B}"/>
              </a:ext>
            </a:extLst>
          </p:cNvPr>
          <p:cNvSpPr txBox="1"/>
          <p:nvPr/>
        </p:nvSpPr>
        <p:spPr>
          <a:xfrm>
            <a:off x="479394" y="4048501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Simulation 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29E5261-0D3B-46C5-8388-3B68D912EB65}"/>
              </a:ext>
            </a:extLst>
          </p:cNvPr>
          <p:cNvSpPr/>
          <p:nvPr/>
        </p:nvSpPr>
        <p:spPr>
          <a:xfrm>
            <a:off x="9438954" y="4864173"/>
            <a:ext cx="1676400" cy="104832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A8A85C8-5878-405B-BE13-71C7AAA854FA}"/>
              </a:ext>
            </a:extLst>
          </p:cNvPr>
          <p:cNvSpPr txBox="1"/>
          <p:nvPr/>
        </p:nvSpPr>
        <p:spPr>
          <a:xfrm>
            <a:off x="9761296" y="5203669"/>
            <a:ext cx="218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Genesis</a:t>
            </a:r>
            <a:endParaRPr lang="zh-CN" altLang="en-US" b="1" i="1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0417F1E-803D-4809-8998-D6EDCD682325}"/>
              </a:ext>
            </a:extLst>
          </p:cNvPr>
          <p:cNvGrpSpPr/>
          <p:nvPr/>
        </p:nvGrpSpPr>
        <p:grpSpPr>
          <a:xfrm>
            <a:off x="1127465" y="2513638"/>
            <a:ext cx="6108004" cy="1335609"/>
            <a:chOff x="2636136" y="2229556"/>
            <a:chExt cx="1109879" cy="1335609"/>
          </a:xfrm>
          <a:solidFill>
            <a:srgbClr val="00B0F0"/>
          </a:solidFill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2952714-3F18-43A5-8E4D-23EFDFA33553}"/>
                </a:ext>
              </a:extLst>
            </p:cNvPr>
            <p:cNvSpPr/>
            <p:nvPr/>
          </p:nvSpPr>
          <p:spPr>
            <a:xfrm>
              <a:off x="2636136" y="2705102"/>
              <a:ext cx="1109709" cy="3693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DF826D4-8A5E-440B-932E-71489334AA7D}"/>
                </a:ext>
              </a:extLst>
            </p:cNvPr>
            <p:cNvSpPr/>
            <p:nvPr/>
          </p:nvSpPr>
          <p:spPr>
            <a:xfrm>
              <a:off x="2636136" y="3195833"/>
              <a:ext cx="1109709" cy="3693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16252DE-F5CD-47F3-AF86-826159E5AC5C}"/>
                </a:ext>
              </a:extLst>
            </p:cNvPr>
            <p:cNvSpPr/>
            <p:nvPr/>
          </p:nvSpPr>
          <p:spPr>
            <a:xfrm>
              <a:off x="2636306" y="2229556"/>
              <a:ext cx="1109709" cy="3693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085805E-421E-4425-AEAD-8A10D459D00F}"/>
              </a:ext>
            </a:extLst>
          </p:cNvPr>
          <p:cNvGrpSpPr/>
          <p:nvPr/>
        </p:nvGrpSpPr>
        <p:grpSpPr>
          <a:xfrm>
            <a:off x="1116167" y="4706485"/>
            <a:ext cx="6136890" cy="1335609"/>
            <a:chOff x="2636136" y="2229556"/>
            <a:chExt cx="1109879" cy="1335609"/>
          </a:xfrm>
          <a:solidFill>
            <a:srgbClr val="00B0F0"/>
          </a:solidFill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F4F460A-996F-4E82-9B0E-794E491F0D4F}"/>
                </a:ext>
              </a:extLst>
            </p:cNvPr>
            <p:cNvSpPr/>
            <p:nvPr/>
          </p:nvSpPr>
          <p:spPr>
            <a:xfrm>
              <a:off x="2636136" y="2705102"/>
              <a:ext cx="1109709" cy="3693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08F4D37-2210-4D81-9EF8-9DD6A5BA0060}"/>
                </a:ext>
              </a:extLst>
            </p:cNvPr>
            <p:cNvSpPr/>
            <p:nvPr/>
          </p:nvSpPr>
          <p:spPr>
            <a:xfrm>
              <a:off x="2636136" y="3195833"/>
              <a:ext cx="1109709" cy="3693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10B05C6-2759-4694-AC29-0F4414C89F42}"/>
                </a:ext>
              </a:extLst>
            </p:cNvPr>
            <p:cNvSpPr/>
            <p:nvPr/>
          </p:nvSpPr>
          <p:spPr>
            <a:xfrm>
              <a:off x="2636306" y="2229556"/>
              <a:ext cx="1109709" cy="3693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58B96CA-F575-4C74-A90B-BC3E60310EFC}"/>
              </a:ext>
            </a:extLst>
          </p:cNvPr>
          <p:cNvSpPr txBox="1"/>
          <p:nvPr/>
        </p:nvSpPr>
        <p:spPr>
          <a:xfrm>
            <a:off x="1127465" y="2527818"/>
            <a:ext cx="423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Designed for various configurations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8F1AAE7-B98D-4AFB-AE79-3E3A4949D177}"/>
              </a:ext>
            </a:extLst>
          </p:cNvPr>
          <p:cNvSpPr txBox="1"/>
          <p:nvPr/>
        </p:nvSpPr>
        <p:spPr>
          <a:xfrm>
            <a:off x="1127465" y="2989184"/>
            <a:ext cx="52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Dumped from XTCAV (longitudinal phase space)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427C900-C329-4AA0-8B80-1A7C69B9E27C}"/>
              </a:ext>
            </a:extLst>
          </p:cNvPr>
          <p:cNvSpPr txBox="1"/>
          <p:nvPr/>
        </p:nvSpPr>
        <p:spPr>
          <a:xfrm>
            <a:off x="1116166" y="3464730"/>
            <a:ext cx="423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Dumped from archive logbook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83A9CBC-420E-42DE-A521-5BC62A196807}"/>
              </a:ext>
            </a:extLst>
          </p:cNvPr>
          <p:cNvSpPr txBox="1"/>
          <p:nvPr/>
        </p:nvSpPr>
        <p:spPr>
          <a:xfrm>
            <a:off x="1116166" y="4715074"/>
            <a:ext cx="423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Designed for various configurations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43BFEB8-B053-4B6A-AA89-8BD53EEF5ACF}"/>
              </a:ext>
            </a:extLst>
          </p:cNvPr>
          <p:cNvSpPr txBox="1"/>
          <p:nvPr/>
        </p:nvSpPr>
        <p:spPr>
          <a:xfrm>
            <a:off x="1127465" y="5173442"/>
            <a:ext cx="52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Generated from upstream simulation (elegant)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D35333-DE24-4AD1-8CD9-A4E925AA113E}"/>
              </a:ext>
            </a:extLst>
          </p:cNvPr>
          <p:cNvSpPr txBox="1"/>
          <p:nvPr/>
        </p:nvSpPr>
        <p:spPr>
          <a:xfrm>
            <a:off x="1127465" y="5657577"/>
            <a:ext cx="52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 by following experimental setup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4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  <p:bldP spid="36" grpId="0"/>
      <p:bldP spid="12" grpId="0"/>
      <p:bldP spid="45" grpId="0"/>
      <p:bldP spid="46" grpId="0"/>
      <p:bldP spid="47" grpId="0"/>
      <p:bldP spid="52" grpId="0"/>
      <p:bldP spid="53" grpId="0"/>
      <p:bldP spid="54" grpId="0"/>
      <p:bldP spid="55" grpId="0"/>
      <p:bldP spid="58" grpId="0" animBg="1"/>
      <p:bldP spid="59" grpId="0"/>
      <p:bldP spid="22" grpId="0"/>
      <p:bldP spid="68" grpId="0"/>
      <p:bldP spid="69" grpId="0"/>
      <p:bldP spid="70" grpId="0"/>
      <p:bldP spid="71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E667387-1D28-4AC0-AE8E-C26FFFABDB6C}"/>
              </a:ext>
            </a:extLst>
          </p:cNvPr>
          <p:cNvSpPr/>
          <p:nvPr/>
        </p:nvSpPr>
        <p:spPr>
          <a:xfrm>
            <a:off x="5015944" y="4823572"/>
            <a:ext cx="1965546" cy="17127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EBE98C-588C-464E-943B-E9E60138F4D7}"/>
              </a:ext>
            </a:extLst>
          </p:cNvPr>
          <p:cNvSpPr/>
          <p:nvPr/>
        </p:nvSpPr>
        <p:spPr>
          <a:xfrm>
            <a:off x="270592" y="519117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3. Datasets and Results Demonstration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4B0DF8-CEFC-4AFA-96A6-510DEEC66352}"/>
              </a:ext>
            </a:extLst>
          </p:cNvPr>
          <p:cNvSpPr/>
          <p:nvPr/>
        </p:nvSpPr>
        <p:spPr>
          <a:xfrm>
            <a:off x="7114845" y="4832840"/>
            <a:ext cx="1965546" cy="17127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06BD4E-77A1-4D2B-B887-D4EDFF24F8CB}"/>
              </a:ext>
            </a:extLst>
          </p:cNvPr>
          <p:cNvSpPr/>
          <p:nvPr/>
        </p:nvSpPr>
        <p:spPr>
          <a:xfrm>
            <a:off x="7097236" y="2813427"/>
            <a:ext cx="1965546" cy="17127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4B8AF6-ADA1-4B3C-AAE1-C9DB74C67FFC}"/>
              </a:ext>
            </a:extLst>
          </p:cNvPr>
          <p:cNvSpPr txBox="1"/>
          <p:nvPr/>
        </p:nvSpPr>
        <p:spPr>
          <a:xfrm>
            <a:off x="471914" y="1251359"/>
            <a:ext cx="1081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 beam from experiment;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 taper function from archive;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1000 events with particle file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53961D7-76BE-4E1E-8260-E5852613230D}"/>
              </a:ext>
            </a:extLst>
          </p:cNvPr>
          <p:cNvGrpSpPr/>
          <p:nvPr/>
        </p:nvGrpSpPr>
        <p:grpSpPr>
          <a:xfrm>
            <a:off x="5156492" y="2848599"/>
            <a:ext cx="1655457" cy="1642422"/>
            <a:chOff x="2892754" y="1987465"/>
            <a:chExt cx="1655457" cy="164242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ACB6E1D-D258-44B9-8E00-571DD0E09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754" y="1987465"/>
              <a:ext cx="1655457" cy="1642422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ADB40E8-F28D-4710-9A18-E91F4F252EA7}"/>
                </a:ext>
              </a:extLst>
            </p:cNvPr>
            <p:cNvSpPr/>
            <p:nvPr/>
          </p:nvSpPr>
          <p:spPr>
            <a:xfrm>
              <a:off x="2892754" y="1987465"/>
              <a:ext cx="134531" cy="1642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1A63E91-C96D-41E9-87BA-01A4D9A977AD}"/>
                </a:ext>
              </a:extLst>
            </p:cNvPr>
            <p:cNvSpPr/>
            <p:nvPr/>
          </p:nvSpPr>
          <p:spPr>
            <a:xfrm rot="5400000">
              <a:off x="3634723" y="2750380"/>
              <a:ext cx="137537" cy="1621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C9BBD5-CAB4-42D5-9AF3-03FF3B2EEE29}"/>
              </a:ext>
            </a:extLst>
          </p:cNvPr>
          <p:cNvGrpSpPr/>
          <p:nvPr/>
        </p:nvGrpSpPr>
        <p:grpSpPr>
          <a:xfrm>
            <a:off x="2959142" y="2848598"/>
            <a:ext cx="1655457" cy="1654323"/>
            <a:chOff x="695404" y="1987464"/>
            <a:chExt cx="1655457" cy="165432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24DB461-CA25-4B66-95EB-1843FCCA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5" y="1999366"/>
              <a:ext cx="1655456" cy="1642421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7CBF93-8A48-4721-B9EE-CC91791BE282}"/>
                </a:ext>
              </a:extLst>
            </p:cNvPr>
            <p:cNvSpPr/>
            <p:nvPr/>
          </p:nvSpPr>
          <p:spPr>
            <a:xfrm>
              <a:off x="695404" y="1987464"/>
              <a:ext cx="134531" cy="1642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7F0905E-3503-4369-B578-6D01E34383DF}"/>
                </a:ext>
              </a:extLst>
            </p:cNvPr>
            <p:cNvSpPr/>
            <p:nvPr/>
          </p:nvSpPr>
          <p:spPr>
            <a:xfrm rot="5400000">
              <a:off x="1437373" y="2750379"/>
              <a:ext cx="137537" cy="1621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92EEEE7-BF15-4C6E-9950-4E537E160652}"/>
              </a:ext>
            </a:extLst>
          </p:cNvPr>
          <p:cNvGrpSpPr/>
          <p:nvPr/>
        </p:nvGrpSpPr>
        <p:grpSpPr>
          <a:xfrm>
            <a:off x="2911603" y="4801863"/>
            <a:ext cx="1702996" cy="1689587"/>
            <a:chOff x="647865" y="3940729"/>
            <a:chExt cx="1702996" cy="168958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AFCC02F-B630-48F7-9277-0530A3E43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65" y="3940729"/>
              <a:ext cx="1702996" cy="1689587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D8FD066-60C6-4FC4-B393-B32A38A20902}"/>
                </a:ext>
              </a:extLst>
            </p:cNvPr>
            <p:cNvSpPr/>
            <p:nvPr/>
          </p:nvSpPr>
          <p:spPr>
            <a:xfrm>
              <a:off x="695403" y="3978438"/>
              <a:ext cx="134531" cy="1642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187B02C-A640-49AE-90E7-500E596DB688}"/>
                </a:ext>
              </a:extLst>
            </p:cNvPr>
            <p:cNvSpPr/>
            <p:nvPr/>
          </p:nvSpPr>
          <p:spPr>
            <a:xfrm rot="5400000">
              <a:off x="1437372" y="4741353"/>
              <a:ext cx="137537" cy="1621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4C77337-2646-4213-B2B4-9F2341B0517F}"/>
              </a:ext>
            </a:extLst>
          </p:cNvPr>
          <p:cNvGrpSpPr/>
          <p:nvPr/>
        </p:nvGrpSpPr>
        <p:grpSpPr>
          <a:xfrm>
            <a:off x="5156491" y="4849029"/>
            <a:ext cx="1635873" cy="1642421"/>
            <a:chOff x="2892753" y="3987895"/>
            <a:chExt cx="1635873" cy="164242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48C13B2-E6A3-4028-93E2-877BDC506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754" y="4007326"/>
              <a:ext cx="1635872" cy="1622990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C22D117-761F-40FF-859C-B7634475D918}"/>
                </a:ext>
              </a:extLst>
            </p:cNvPr>
            <p:cNvSpPr/>
            <p:nvPr/>
          </p:nvSpPr>
          <p:spPr>
            <a:xfrm>
              <a:off x="2892753" y="3987895"/>
              <a:ext cx="134531" cy="1642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5737C68-B16F-4CAF-9802-B22EF9944F72}"/>
                </a:ext>
              </a:extLst>
            </p:cNvPr>
            <p:cNvSpPr/>
            <p:nvPr/>
          </p:nvSpPr>
          <p:spPr>
            <a:xfrm rot="5400000">
              <a:off x="3634722" y="4750810"/>
              <a:ext cx="137537" cy="1621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9EB80D3-DE2D-4B4E-B50C-2A26489F00DA}"/>
              </a:ext>
            </a:extLst>
          </p:cNvPr>
          <p:cNvGrpSpPr/>
          <p:nvPr/>
        </p:nvGrpSpPr>
        <p:grpSpPr>
          <a:xfrm>
            <a:off x="7279682" y="2848598"/>
            <a:ext cx="1635872" cy="1654323"/>
            <a:chOff x="5015944" y="1987464"/>
            <a:chExt cx="1635872" cy="165432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613DF07-4B44-4EF7-9234-13916234F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944" y="2018797"/>
              <a:ext cx="1635872" cy="1622990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76BE1EE-45E9-42DF-BE10-6CDC7BF504F6}"/>
                </a:ext>
              </a:extLst>
            </p:cNvPr>
            <p:cNvSpPr/>
            <p:nvPr/>
          </p:nvSpPr>
          <p:spPr>
            <a:xfrm>
              <a:off x="5015944" y="1987464"/>
              <a:ext cx="134531" cy="1642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CEE2DEA-0407-4051-B9D6-3806DF2DD023}"/>
                </a:ext>
              </a:extLst>
            </p:cNvPr>
            <p:cNvSpPr/>
            <p:nvPr/>
          </p:nvSpPr>
          <p:spPr>
            <a:xfrm rot="5400000">
              <a:off x="5757913" y="2750379"/>
              <a:ext cx="137537" cy="1621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00A7E32-9141-4C07-9B6A-0599A8AAA379}"/>
              </a:ext>
            </a:extLst>
          </p:cNvPr>
          <p:cNvGrpSpPr/>
          <p:nvPr/>
        </p:nvGrpSpPr>
        <p:grpSpPr>
          <a:xfrm>
            <a:off x="7279682" y="4849029"/>
            <a:ext cx="1639563" cy="1642421"/>
            <a:chOff x="5015944" y="3987895"/>
            <a:chExt cx="1639563" cy="164242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A66D15A-28DF-4ABD-BAD9-7D89D1D2F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944" y="4007326"/>
              <a:ext cx="1635871" cy="1622990"/>
            </a:xfrm>
            <a:prstGeom prst="rect">
              <a:avLst/>
            </a:prstGeom>
          </p:spPr>
        </p:pic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E649A02-B5C2-435E-9000-1EA64A1A2850}"/>
                </a:ext>
              </a:extLst>
            </p:cNvPr>
            <p:cNvSpPr/>
            <p:nvPr/>
          </p:nvSpPr>
          <p:spPr>
            <a:xfrm>
              <a:off x="5034031" y="3987895"/>
              <a:ext cx="134531" cy="1642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7933DAD-8A6B-4032-99A1-FF1F38DCBB9E}"/>
                </a:ext>
              </a:extLst>
            </p:cNvPr>
            <p:cNvSpPr/>
            <p:nvPr/>
          </p:nvSpPr>
          <p:spPr>
            <a:xfrm rot="5400000">
              <a:off x="5776000" y="4750810"/>
              <a:ext cx="137537" cy="1621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44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26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3D1450DC-77C7-45CF-B001-5D519970661B}"/>
              </a:ext>
            </a:extLst>
          </p:cNvPr>
          <p:cNvGrpSpPr/>
          <p:nvPr/>
        </p:nvGrpSpPr>
        <p:grpSpPr>
          <a:xfrm>
            <a:off x="9034113" y="4647911"/>
            <a:ext cx="2084143" cy="1436118"/>
            <a:chOff x="4613033" y="3879885"/>
            <a:chExt cx="2084143" cy="143611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38D5841-0B85-4823-8169-3F6F6B545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62" y="3879885"/>
              <a:ext cx="1981114" cy="131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B0274DE-4EB8-4575-A96E-BB58608D49C9}"/>
                </a:ext>
              </a:extLst>
            </p:cNvPr>
            <p:cNvSpPr/>
            <p:nvPr/>
          </p:nvSpPr>
          <p:spPr>
            <a:xfrm>
              <a:off x="4695253" y="3902121"/>
              <a:ext cx="149134" cy="1189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E2CFD35-79FB-451F-9C8E-35B5945A4BFD}"/>
                </a:ext>
              </a:extLst>
            </p:cNvPr>
            <p:cNvSpPr/>
            <p:nvPr/>
          </p:nvSpPr>
          <p:spPr>
            <a:xfrm rot="5400000">
              <a:off x="5677686" y="4286314"/>
              <a:ext cx="149134" cy="178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CDFCAE8-0452-4848-8D5D-458142F3A5D2}"/>
                </a:ext>
              </a:extLst>
            </p:cNvPr>
            <p:cNvSpPr txBox="1"/>
            <p:nvPr/>
          </p:nvSpPr>
          <p:spPr>
            <a:xfrm rot="10800000">
              <a:off x="4613033" y="3973694"/>
              <a:ext cx="353943" cy="7858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 dirty="0"/>
                <a:t>Power</a:t>
              </a:r>
              <a:endParaRPr lang="zh-CN" altLang="en-US" sz="11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FEFB916-E5E8-4F12-A833-EDF119322B7F}"/>
                </a:ext>
              </a:extLst>
            </p:cNvPr>
            <p:cNvSpPr txBox="1"/>
            <p:nvPr/>
          </p:nvSpPr>
          <p:spPr>
            <a:xfrm>
              <a:off x="5478175" y="5039004"/>
              <a:ext cx="901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</a:t>
              </a:r>
              <a:endParaRPr lang="zh-CN" altLang="en-US" sz="12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33008D4-D9AD-417D-BCED-670B8306486D}"/>
              </a:ext>
            </a:extLst>
          </p:cNvPr>
          <p:cNvGrpSpPr/>
          <p:nvPr/>
        </p:nvGrpSpPr>
        <p:grpSpPr>
          <a:xfrm>
            <a:off x="8998665" y="3115847"/>
            <a:ext cx="2173415" cy="1430438"/>
            <a:chOff x="4577585" y="2367836"/>
            <a:chExt cx="2173415" cy="143043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1040EC5-101F-4BA1-BFD4-F5D29A045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2240" y="2367836"/>
              <a:ext cx="2048760" cy="1354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99C2358-3A84-42D3-BC2D-31EF33E44088}"/>
                </a:ext>
              </a:extLst>
            </p:cNvPr>
            <p:cNvSpPr/>
            <p:nvPr/>
          </p:nvSpPr>
          <p:spPr>
            <a:xfrm>
              <a:off x="4693227" y="2391390"/>
              <a:ext cx="149134" cy="1189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9D6298A-989E-436A-9F1C-9ECF0058C5EE}"/>
                </a:ext>
              </a:extLst>
            </p:cNvPr>
            <p:cNvSpPr/>
            <p:nvPr/>
          </p:nvSpPr>
          <p:spPr>
            <a:xfrm rot="5400000">
              <a:off x="5661371" y="2775583"/>
              <a:ext cx="149134" cy="178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AABF52A-8926-4B48-8932-65B7C0C2F32C}"/>
                </a:ext>
              </a:extLst>
            </p:cNvPr>
            <p:cNvSpPr txBox="1"/>
            <p:nvPr/>
          </p:nvSpPr>
          <p:spPr>
            <a:xfrm rot="10800000">
              <a:off x="4577585" y="2455965"/>
              <a:ext cx="353943" cy="7858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 dirty="0"/>
                <a:t>Power</a:t>
              </a:r>
              <a:endParaRPr lang="zh-CN" altLang="en-US" sz="11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4B4A916-E2A2-4B1C-B8B4-ED6628950D34}"/>
                </a:ext>
              </a:extLst>
            </p:cNvPr>
            <p:cNvSpPr txBox="1"/>
            <p:nvPr/>
          </p:nvSpPr>
          <p:spPr>
            <a:xfrm>
              <a:off x="5442727" y="3521275"/>
              <a:ext cx="901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</a:t>
              </a:r>
              <a:endParaRPr lang="zh-CN" altLang="en-US" sz="1200" dirty="0"/>
            </a:p>
          </p:txBody>
        </p: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5F5E3E92-FC9F-4456-A5D0-3AFEEC110930}"/>
              </a:ext>
            </a:extLst>
          </p:cNvPr>
          <p:cNvSpPr/>
          <p:nvPr/>
        </p:nvSpPr>
        <p:spPr>
          <a:xfrm>
            <a:off x="270592" y="519117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3. Datasets and Results Demonstration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00C680-68DA-4315-869F-478D1AD207AA}"/>
              </a:ext>
            </a:extLst>
          </p:cNvPr>
          <p:cNvSpPr/>
          <p:nvPr/>
        </p:nvSpPr>
        <p:spPr>
          <a:xfrm>
            <a:off x="9059698" y="3073179"/>
            <a:ext cx="2253448" cy="141759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2F3987-1C11-47C9-A2F0-1B2451F1AEF7}"/>
              </a:ext>
            </a:extLst>
          </p:cNvPr>
          <p:cNvSpPr/>
          <p:nvPr/>
        </p:nvSpPr>
        <p:spPr>
          <a:xfrm>
            <a:off x="7003044" y="4614354"/>
            <a:ext cx="2048760" cy="136950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D08C72-D126-47F5-B13F-2C1F6200693F}"/>
              </a:ext>
            </a:extLst>
          </p:cNvPr>
          <p:cNvSpPr/>
          <p:nvPr/>
        </p:nvSpPr>
        <p:spPr>
          <a:xfrm>
            <a:off x="9160794" y="4617665"/>
            <a:ext cx="2176004" cy="140544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4C9D28-795B-4885-9D30-73C13737FF31}"/>
              </a:ext>
            </a:extLst>
          </p:cNvPr>
          <p:cNvSpPr txBox="1"/>
          <p:nvPr/>
        </p:nvSpPr>
        <p:spPr>
          <a:xfrm>
            <a:off x="440068" y="1348323"/>
            <a:ext cx="6165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(3000 events):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beam from elegant and randomly choose conditions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Electron energy jitter -10%-10%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Undulator K 1.5-3.5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Taper decay 0-3%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DF24959-C0A0-4F77-B505-188EC1BBB001}"/>
              </a:ext>
            </a:extLst>
          </p:cNvPr>
          <p:cNvGrpSpPr/>
          <p:nvPr/>
        </p:nvGrpSpPr>
        <p:grpSpPr>
          <a:xfrm>
            <a:off x="4845816" y="3098145"/>
            <a:ext cx="2083520" cy="1409908"/>
            <a:chOff x="424736" y="2330119"/>
            <a:chExt cx="2083520" cy="1409908"/>
          </a:xfrm>
        </p:grpSpPr>
        <p:pic>
          <p:nvPicPr>
            <p:cNvPr id="11" name="Picture 18">
              <a:extLst>
                <a:ext uri="{FF2B5EF4-FFF2-40B4-BE49-F238E27FC236}">
                  <a16:creationId xmlns:a16="http://schemas.microsoft.com/office/drawing/2014/main" id="{D87944CB-661E-425C-BD15-FC039358D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141" y="2330645"/>
              <a:ext cx="1981115" cy="1310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D13B694-8A87-42E0-BB67-8D7EE5DFF040}"/>
                </a:ext>
              </a:extLst>
            </p:cNvPr>
            <p:cNvSpPr/>
            <p:nvPr/>
          </p:nvSpPr>
          <p:spPr>
            <a:xfrm>
              <a:off x="527141" y="2330119"/>
              <a:ext cx="149134" cy="1189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67A5694-32D8-4EE8-ACE4-9DA7E3DD6423}"/>
                </a:ext>
              </a:extLst>
            </p:cNvPr>
            <p:cNvSpPr/>
            <p:nvPr/>
          </p:nvSpPr>
          <p:spPr>
            <a:xfrm rot="5400000">
              <a:off x="1509574" y="2714312"/>
              <a:ext cx="149134" cy="178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A31C813-CC39-4DF7-8AFF-756349E795DA}"/>
                </a:ext>
              </a:extLst>
            </p:cNvPr>
            <p:cNvSpPr txBox="1"/>
            <p:nvPr/>
          </p:nvSpPr>
          <p:spPr>
            <a:xfrm rot="10800000">
              <a:off x="424736" y="2376301"/>
              <a:ext cx="353943" cy="7858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 dirty="0"/>
                <a:t>Power</a:t>
              </a:r>
              <a:endParaRPr lang="zh-CN" altLang="en-US" sz="11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9A4F8D5-6477-437E-9F85-E58097B3CA38}"/>
                </a:ext>
              </a:extLst>
            </p:cNvPr>
            <p:cNvSpPr txBox="1"/>
            <p:nvPr/>
          </p:nvSpPr>
          <p:spPr>
            <a:xfrm>
              <a:off x="1282766" y="3463028"/>
              <a:ext cx="901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</a:t>
              </a:r>
              <a:endParaRPr lang="zh-CN" altLang="en-US" sz="12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EAB81C-C28B-4565-B0D3-258728F635BE}"/>
              </a:ext>
            </a:extLst>
          </p:cNvPr>
          <p:cNvGrpSpPr/>
          <p:nvPr/>
        </p:nvGrpSpPr>
        <p:grpSpPr>
          <a:xfrm>
            <a:off x="6917706" y="3098145"/>
            <a:ext cx="2066740" cy="1441812"/>
            <a:chOff x="2496626" y="2330119"/>
            <a:chExt cx="2066740" cy="14418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80E220-B8DF-4494-838B-49E2FE8CC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9322" y="2330119"/>
              <a:ext cx="1914044" cy="1310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6B20897-8A81-4734-AC64-34F372B882EF}"/>
                </a:ext>
              </a:extLst>
            </p:cNvPr>
            <p:cNvSpPr/>
            <p:nvPr/>
          </p:nvSpPr>
          <p:spPr>
            <a:xfrm>
              <a:off x="2607130" y="2344574"/>
              <a:ext cx="149134" cy="1189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D958437-9CF6-4114-82F0-F87845598C40}"/>
                </a:ext>
              </a:extLst>
            </p:cNvPr>
            <p:cNvSpPr/>
            <p:nvPr/>
          </p:nvSpPr>
          <p:spPr>
            <a:xfrm rot="5400000">
              <a:off x="3589563" y="2728767"/>
              <a:ext cx="149134" cy="178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BAA980-CE1E-4035-85F4-CDDB9B8CF215}"/>
                </a:ext>
              </a:extLst>
            </p:cNvPr>
            <p:cNvSpPr txBox="1"/>
            <p:nvPr/>
          </p:nvSpPr>
          <p:spPr>
            <a:xfrm rot="10800000">
              <a:off x="2496626" y="2429622"/>
              <a:ext cx="353943" cy="7858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 dirty="0"/>
                <a:t>Power</a:t>
              </a:r>
              <a:endParaRPr lang="zh-CN" altLang="en-US" sz="11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3663E7D-A6E7-4464-8717-C92C615EC020}"/>
                </a:ext>
              </a:extLst>
            </p:cNvPr>
            <p:cNvSpPr txBox="1"/>
            <p:nvPr/>
          </p:nvSpPr>
          <p:spPr>
            <a:xfrm>
              <a:off x="3361768" y="3494932"/>
              <a:ext cx="901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</a:t>
              </a:r>
              <a:endParaRPr lang="zh-CN" altLang="en-US" sz="12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C164C8-DD0C-4D23-95DF-1B0A91DFB70C}"/>
              </a:ext>
            </a:extLst>
          </p:cNvPr>
          <p:cNvGrpSpPr/>
          <p:nvPr/>
        </p:nvGrpSpPr>
        <p:grpSpPr>
          <a:xfrm>
            <a:off x="4826435" y="4614691"/>
            <a:ext cx="2091271" cy="1428111"/>
            <a:chOff x="405355" y="3846665"/>
            <a:chExt cx="2091271" cy="1428111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D7C3471-9C5B-4F5A-939E-8CC3E9F5A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511" y="3846665"/>
              <a:ext cx="1981115" cy="1310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D96B897-63C8-48E3-8097-E685BAA3749B}"/>
                </a:ext>
              </a:extLst>
            </p:cNvPr>
            <p:cNvSpPr/>
            <p:nvPr/>
          </p:nvSpPr>
          <p:spPr>
            <a:xfrm>
              <a:off x="504604" y="3864673"/>
              <a:ext cx="149134" cy="1189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E88EEE5-2C2A-4A72-BC02-A970145B8F79}"/>
                </a:ext>
              </a:extLst>
            </p:cNvPr>
            <p:cNvSpPr/>
            <p:nvPr/>
          </p:nvSpPr>
          <p:spPr>
            <a:xfrm rot="5400000">
              <a:off x="1473369" y="4247065"/>
              <a:ext cx="149134" cy="178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E26337-5BC8-4AEE-9B09-AD1DF53F3111}"/>
                </a:ext>
              </a:extLst>
            </p:cNvPr>
            <p:cNvSpPr txBox="1"/>
            <p:nvPr/>
          </p:nvSpPr>
          <p:spPr>
            <a:xfrm rot="10800000">
              <a:off x="405355" y="3932467"/>
              <a:ext cx="353943" cy="7858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 dirty="0"/>
                <a:t>Power</a:t>
              </a:r>
              <a:endParaRPr lang="zh-CN" altLang="en-US" sz="11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704AC78-1CB5-4452-B7A4-FD5551AA105F}"/>
                </a:ext>
              </a:extLst>
            </p:cNvPr>
            <p:cNvSpPr txBox="1"/>
            <p:nvPr/>
          </p:nvSpPr>
          <p:spPr>
            <a:xfrm>
              <a:off x="1270497" y="4997777"/>
              <a:ext cx="901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</a:t>
              </a:r>
              <a:endParaRPr lang="zh-CN" altLang="en-US" sz="12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878A375-56A0-4A9A-B993-8440F8B63584}"/>
              </a:ext>
            </a:extLst>
          </p:cNvPr>
          <p:cNvGrpSpPr/>
          <p:nvPr/>
        </p:nvGrpSpPr>
        <p:grpSpPr>
          <a:xfrm>
            <a:off x="7013491" y="4618228"/>
            <a:ext cx="2014077" cy="1408750"/>
            <a:chOff x="2520545" y="3846329"/>
            <a:chExt cx="2014077" cy="140875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1EC9F51-6AFB-451F-91FA-198A4CAD01B7}"/>
                </a:ext>
              </a:extLst>
            </p:cNvPr>
            <p:cNvGrpSpPr/>
            <p:nvPr/>
          </p:nvGrpSpPr>
          <p:grpSpPr>
            <a:xfrm>
              <a:off x="2520545" y="3846329"/>
              <a:ext cx="2014077" cy="1352958"/>
              <a:chOff x="2520545" y="3846329"/>
              <a:chExt cx="2014077" cy="1352958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E079F931-3D3D-49B7-8B9B-DA9EAF9BB509}"/>
                  </a:ext>
                </a:extLst>
              </p:cNvPr>
              <p:cNvGrpSpPr/>
              <p:nvPr/>
            </p:nvGrpSpPr>
            <p:grpSpPr>
              <a:xfrm>
                <a:off x="2583424" y="3846329"/>
                <a:ext cx="1951198" cy="1352958"/>
                <a:chOff x="2583424" y="3846329"/>
                <a:chExt cx="1951198" cy="1352958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D8DC99D7-8463-47AE-8912-C24A77B85C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7130" y="3879885"/>
                  <a:ext cx="1914043" cy="12658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6EE2A2B-C4F9-4B79-A007-120BEC3C5EF3}"/>
                    </a:ext>
                  </a:extLst>
                </p:cNvPr>
                <p:cNvSpPr/>
                <p:nvPr/>
              </p:nvSpPr>
              <p:spPr>
                <a:xfrm>
                  <a:off x="2583424" y="3846329"/>
                  <a:ext cx="149134" cy="1189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4132909-AFBF-40B3-8410-2F748C781117}"/>
                    </a:ext>
                  </a:extLst>
                </p:cNvPr>
                <p:cNvSpPr/>
                <p:nvPr/>
              </p:nvSpPr>
              <p:spPr>
                <a:xfrm rot="5400000">
                  <a:off x="3565857" y="4230522"/>
                  <a:ext cx="149134" cy="17883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5EDA7BE-4F92-405F-AD35-C0E4343EC682}"/>
                  </a:ext>
                </a:extLst>
              </p:cNvPr>
              <p:cNvSpPr txBox="1"/>
              <p:nvPr/>
            </p:nvSpPr>
            <p:spPr>
              <a:xfrm rot="10800000">
                <a:off x="2520545" y="3912770"/>
                <a:ext cx="353943" cy="78581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100" dirty="0"/>
                  <a:t>Power</a:t>
                </a:r>
                <a:endParaRPr lang="zh-CN" altLang="en-US" sz="1100" dirty="0"/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B4E887E-8169-4E33-B3D1-AB65CEEBBE0E}"/>
                </a:ext>
              </a:extLst>
            </p:cNvPr>
            <p:cNvSpPr txBox="1"/>
            <p:nvPr/>
          </p:nvSpPr>
          <p:spPr>
            <a:xfrm>
              <a:off x="3385687" y="4978080"/>
              <a:ext cx="901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544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5F5E3E92-FC9F-4456-A5D0-3AFEEC110930}"/>
              </a:ext>
            </a:extLst>
          </p:cNvPr>
          <p:cNvSpPr/>
          <p:nvPr/>
        </p:nvSpPr>
        <p:spPr>
          <a:xfrm>
            <a:off x="270592" y="519117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4. Statistical Testing of Power Profiles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58AAFC-5174-4835-BB8A-B5DCB69D9A2C}"/>
              </a:ext>
            </a:extLst>
          </p:cNvPr>
          <p:cNvSpPr txBox="1"/>
          <p:nvPr/>
        </p:nvSpPr>
        <p:spPr>
          <a:xfrm>
            <a:off x="270592" y="3059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spike power distribution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exponential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202583C-2E9A-4AE5-9A25-C5A0255B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449" y="3956734"/>
            <a:ext cx="3814217" cy="277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图示&#10;&#10;低可信度描述已自动生成">
            <a:extLst>
              <a:ext uri="{FF2B5EF4-FFF2-40B4-BE49-F238E27FC236}">
                <a16:creationId xmlns:a16="http://schemas.microsoft.com/office/drawing/2014/main" id="{452C4FFE-9DE8-44B4-8D66-6EEC1FC20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08" y="2901635"/>
            <a:ext cx="3060337" cy="8941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286EA6-9E77-48A5-BCFE-5B9EA7224DA2}"/>
              </a:ext>
            </a:extLst>
          </p:cNvPr>
          <p:cNvSpPr txBox="1"/>
          <p:nvPr/>
        </p:nvSpPr>
        <p:spPr>
          <a:xfrm>
            <a:off x="270593" y="1336725"/>
            <a:ext cx="99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converged loss function and look-good results. It is important to estimate power profiles from physical perspective.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4E6300-7238-42CB-80D7-DEC679188D15}"/>
              </a:ext>
            </a:extLst>
          </p:cNvPr>
          <p:cNvSpPr txBox="1"/>
          <p:nvPr/>
        </p:nvSpPr>
        <p:spPr>
          <a:xfrm>
            <a:off x="270592" y="2094377"/>
            <a:ext cx="9490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SASE FEL is a random physical process, so we could estimate several statistical properties of generated power profiles.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01E762-F7D3-4DA6-B6D4-D2DEFAEB0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35" y="3956734"/>
            <a:ext cx="3814217" cy="277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6414A0-AF56-4A72-8AEF-1BB319E78AF6}"/>
              </a:ext>
            </a:extLst>
          </p:cNvPr>
          <p:cNvSpPr txBox="1"/>
          <p:nvPr/>
        </p:nvSpPr>
        <p:spPr>
          <a:xfrm>
            <a:off x="8533420" y="3684311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Fake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C8146AB-E0D6-42E0-8233-8481025BCDD0}"/>
              </a:ext>
            </a:extLst>
          </p:cNvPr>
          <p:cNvSpPr txBox="1"/>
          <p:nvPr/>
        </p:nvSpPr>
        <p:spPr>
          <a:xfrm>
            <a:off x="3166186" y="3671598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Real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16" grpId="0"/>
      <p:bldP spid="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5F5E3E92-FC9F-4456-A5D0-3AFEEC110930}"/>
              </a:ext>
            </a:extLst>
          </p:cNvPr>
          <p:cNvSpPr/>
          <p:nvPr/>
        </p:nvSpPr>
        <p:spPr>
          <a:xfrm>
            <a:off x="270592" y="519117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4. Statistical Testing of Power Profiles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1B5F91-3657-4B0F-A99B-6DACDD9DE91F}"/>
              </a:ext>
            </a:extLst>
          </p:cNvPr>
          <p:cNvSpPr txBox="1"/>
          <p:nvPr/>
        </p:nvSpPr>
        <p:spPr>
          <a:xfrm>
            <a:off x="434518" y="1478308"/>
            <a:ext cx="8159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whole power profiles, we integrate the power profile to get total energy, which follows Gamma distribution: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E8BD6789-427D-4806-87E0-4C1AAAE6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589" y="4092030"/>
            <a:ext cx="3749277" cy="25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文本&#10;&#10;中度可信度描述已自动生成">
            <a:extLst>
              <a:ext uri="{FF2B5EF4-FFF2-40B4-BE49-F238E27FC236}">
                <a16:creationId xmlns:a16="http://schemas.microsoft.com/office/drawing/2014/main" id="{B6E4E001-E810-4924-B8F7-ADBC0BC53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04" y="2585251"/>
            <a:ext cx="4105848" cy="7811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D7E592-E37F-4957-8936-156E11B1328A}"/>
              </a:ext>
            </a:extLst>
          </p:cNvPr>
          <p:cNvSpPr txBox="1"/>
          <p:nvPr/>
        </p:nvSpPr>
        <p:spPr>
          <a:xfrm>
            <a:off x="6009407" y="2849665"/>
            <a:ext cx="391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,where M is the number of modes: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示, 文本&#10;&#10;中度可信度描述已自动生成">
            <a:extLst>
              <a:ext uri="{FF2B5EF4-FFF2-40B4-BE49-F238E27FC236}">
                <a16:creationId xmlns:a16="http://schemas.microsoft.com/office/drawing/2014/main" id="{6D575B9F-36AB-46B1-9414-FDCBAA7A1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392" y="2672330"/>
            <a:ext cx="609685" cy="7240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DF2E92D-CDCA-4897-B4E5-FAA78515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00" y="4040930"/>
            <a:ext cx="38766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D8135A9-EB8E-473F-B84D-37BE97F23153}"/>
              </a:ext>
            </a:extLst>
          </p:cNvPr>
          <p:cNvSpPr txBox="1"/>
          <p:nvPr/>
        </p:nvSpPr>
        <p:spPr>
          <a:xfrm>
            <a:off x="8533420" y="3684311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Fake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B100FD-93D1-4B2E-AF35-7FDAE80B1736}"/>
              </a:ext>
            </a:extLst>
          </p:cNvPr>
          <p:cNvSpPr txBox="1"/>
          <p:nvPr/>
        </p:nvSpPr>
        <p:spPr>
          <a:xfrm>
            <a:off x="3166186" y="3671598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Real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9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5F5E3E92-FC9F-4456-A5D0-3AFEEC110930}"/>
              </a:ext>
            </a:extLst>
          </p:cNvPr>
          <p:cNvSpPr/>
          <p:nvPr/>
        </p:nvSpPr>
        <p:spPr>
          <a:xfrm>
            <a:off x="270592" y="519117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4. Statistical Testing of Power Profiles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4AEFFC-A7B6-46C5-8A70-2A26B3400EC1}"/>
              </a:ext>
            </a:extLst>
          </p:cNvPr>
          <p:cNvSpPr txBox="1"/>
          <p:nvPr/>
        </p:nvSpPr>
        <p:spPr>
          <a:xfrm>
            <a:off x="270591" y="1442069"/>
            <a:ext cx="10817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G2 factor is the second-order temporal correlation function, estimating the correlation between t and tau: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5CD7838-0DB3-4E78-8C93-7FBAEFD3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94" y="3429000"/>
            <a:ext cx="3763911" cy="245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9E1B5A-312E-4FAC-9B57-7185A7142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58" y="2046354"/>
            <a:ext cx="7411484" cy="9050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F5FC16-E9D8-4957-925F-7529217DF617}"/>
              </a:ext>
            </a:extLst>
          </p:cNvPr>
          <p:cNvSpPr txBox="1"/>
          <p:nvPr/>
        </p:nvSpPr>
        <p:spPr>
          <a:xfrm>
            <a:off x="6258758" y="4048217"/>
            <a:ext cx="565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usage of G2: using the mean-square-error MSE(G2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,G2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additional loss function and feedback it during training generator.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2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5F5E3E92-FC9F-4456-A5D0-3AFEEC110930}"/>
              </a:ext>
            </a:extLst>
          </p:cNvPr>
          <p:cNvSpPr/>
          <p:nvPr/>
        </p:nvSpPr>
        <p:spPr>
          <a:xfrm>
            <a:off x="270592" y="519117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5. Future Work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13B39C-7A6F-4C7A-B2E8-56EAFF079116}"/>
              </a:ext>
            </a:extLst>
          </p:cNvPr>
          <p:cNvSpPr txBox="1"/>
          <p:nvPr/>
        </p:nvSpPr>
        <p:spPr>
          <a:xfrm>
            <a:off x="394218" y="1407621"/>
            <a:ext cx="774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Applying GAN on the real machine: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944BB5-6929-4704-9C49-CB604A3922EF}"/>
              </a:ext>
            </a:extLst>
          </p:cNvPr>
          <p:cNvSpPr txBox="1"/>
          <p:nvPr/>
        </p:nvSpPr>
        <p:spPr>
          <a:xfrm>
            <a:off x="394217" y="3567575"/>
            <a:ext cx="697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Select target applications and do detailed experiment design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useful beam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 and significant operational mode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E6CC96-8C8F-4D79-8F2B-32802413CA4D}"/>
              </a:ext>
            </a:extLst>
          </p:cNvPr>
          <p:cNvSpPr txBox="1"/>
          <p:nvPr/>
        </p:nvSpPr>
        <p:spPr>
          <a:xfrm>
            <a:off x="382906" y="2066989"/>
            <a:ext cx="7765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Improving algorithms for meeting different user requirements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9766E3-EF9D-4753-9BB0-393CC5850D86}"/>
              </a:ext>
            </a:extLst>
          </p:cNvPr>
          <p:cNvSpPr txBox="1"/>
          <p:nvPr/>
        </p:nvSpPr>
        <p:spPr>
          <a:xfrm>
            <a:off x="394217" y="2817282"/>
            <a:ext cx="6636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Integrate into start-to-end surrogate models for experiments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2BB2AD4-C29C-408F-8CEC-144604D0CDDC}"/>
              </a:ext>
            </a:extLst>
          </p:cNvPr>
          <p:cNvSpPr/>
          <p:nvPr/>
        </p:nvSpPr>
        <p:spPr>
          <a:xfrm>
            <a:off x="3669418" y="4729310"/>
            <a:ext cx="1676400" cy="104832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2BCDC8-0783-474A-997D-F1FFC540AE5E}"/>
              </a:ext>
            </a:extLst>
          </p:cNvPr>
          <p:cNvSpPr txBox="1"/>
          <p:nvPr/>
        </p:nvSpPr>
        <p:spPr>
          <a:xfrm>
            <a:off x="3829299" y="4891078"/>
            <a:ext cx="1792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/>
              <a:t>Surrogate Model</a:t>
            </a:r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EAC0DB93-09F9-4426-A8A6-5DD137B9AC00}"/>
              </a:ext>
            </a:extLst>
          </p:cNvPr>
          <p:cNvSpPr/>
          <p:nvPr/>
        </p:nvSpPr>
        <p:spPr>
          <a:xfrm>
            <a:off x="6365112" y="5777635"/>
            <a:ext cx="1934556" cy="825889"/>
          </a:xfrm>
          <a:prstGeom prst="cloud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C281DAD9-6BEB-4989-9B0D-45C103D86728}"/>
              </a:ext>
            </a:extLst>
          </p:cNvPr>
          <p:cNvSpPr/>
          <p:nvPr/>
        </p:nvSpPr>
        <p:spPr>
          <a:xfrm>
            <a:off x="1104535" y="5448497"/>
            <a:ext cx="1763216" cy="813523"/>
          </a:xfrm>
          <a:prstGeom prst="cloud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972A9A-D867-4139-A8F0-553C1C8E4C96}"/>
              </a:ext>
            </a:extLst>
          </p:cNvPr>
          <p:cNvSpPr txBox="1"/>
          <p:nvPr/>
        </p:nvSpPr>
        <p:spPr>
          <a:xfrm>
            <a:off x="1366931" y="5640830"/>
            <a:ext cx="14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Pre-tuning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3A399D-41BC-4612-8543-165FDB0F4C33}"/>
              </a:ext>
            </a:extLst>
          </p:cNvPr>
          <p:cNvSpPr txBox="1"/>
          <p:nvPr/>
        </p:nvSpPr>
        <p:spPr>
          <a:xfrm>
            <a:off x="6774522" y="5845046"/>
            <a:ext cx="131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Detection</a:t>
            </a:r>
            <a:endParaRPr lang="zh-CN" altLang="en-US" dirty="0"/>
          </a:p>
        </p:txBody>
      </p:sp>
      <p:sp>
        <p:nvSpPr>
          <p:cNvPr id="17" name="云形 16">
            <a:extLst>
              <a:ext uri="{FF2B5EF4-FFF2-40B4-BE49-F238E27FC236}">
                <a16:creationId xmlns:a16="http://schemas.microsoft.com/office/drawing/2014/main" id="{266019E5-5602-4345-9EE1-15B59D289B84}"/>
              </a:ext>
            </a:extLst>
          </p:cNvPr>
          <p:cNvSpPr/>
          <p:nvPr/>
        </p:nvSpPr>
        <p:spPr>
          <a:xfrm>
            <a:off x="6401187" y="4087221"/>
            <a:ext cx="1934556" cy="846010"/>
          </a:xfrm>
          <a:prstGeom prst="cloud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1EF86A-0BB1-4A60-B7E9-55E528DAF1F4}"/>
              </a:ext>
            </a:extLst>
          </p:cNvPr>
          <p:cNvSpPr txBox="1"/>
          <p:nvPr/>
        </p:nvSpPr>
        <p:spPr>
          <a:xfrm>
            <a:off x="6810597" y="4154632"/>
            <a:ext cx="111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1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  <p:bldP spid="7" grpId="0" animBg="1"/>
      <p:bldP spid="8" grpId="0"/>
      <p:bldP spid="9" grpId="0" animBg="1"/>
      <p:bldP spid="10" grpId="0" animBg="1"/>
      <p:bldP spid="11" grpId="0"/>
      <p:bldP spid="13" grpId="0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543A6D-3E1D-4C28-A46A-C8FEB192957E}"/>
              </a:ext>
            </a:extLst>
          </p:cNvPr>
          <p:cNvSpPr txBox="1"/>
          <p:nvPr/>
        </p:nvSpPr>
        <p:spPr>
          <a:xfrm>
            <a:off x="230820" y="4059263"/>
            <a:ext cx="10315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r>
              <a:rPr lang="en-US" altLang="zh-C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The Physics of Free Electron Laser. E. L. </a:t>
            </a:r>
            <a:r>
              <a:rPr lang="en-US" altLang="zh-C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Saldin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et.al.</a:t>
            </a:r>
          </a:p>
          <a:p>
            <a:r>
              <a:rPr lang="en-US" altLang="zh-C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Synchrotron Radiation and Free-Electron Lasers. </a:t>
            </a:r>
            <a:r>
              <a:rPr lang="en-US" altLang="zh-CN" sz="18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Zhirong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Huang and </a:t>
            </a:r>
            <a:r>
              <a:rPr lang="en-US" altLang="zh-CN" sz="180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et.al.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Generative Adversarial Networks,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Ian Goodfellow</a:t>
            </a:r>
            <a:r>
              <a:rPr lang="en-US" altLang="zh-CN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et.al</a:t>
            </a:r>
            <a:r>
              <a:rPr lang="en-US" altLang="zh-CN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Wasserstein GAN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Martin </a:t>
            </a:r>
            <a:r>
              <a:rPr lang="en-US" altLang="zh-CN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Arjovsky</a:t>
            </a:r>
            <a:r>
              <a:rPr lang="en-US" altLang="zh-CN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et.al</a:t>
            </a:r>
            <a:r>
              <a:rPr lang="en-US" altLang="zh-CN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Unsupervised Representation Learning with Deep Convolutional Generative Adversarial Networks, 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Alec Radford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et.al., 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arXiv:1511.06434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Temporal power reconstruction for an x-ray free-electron laser using convolutional neural networks, </a:t>
            </a:r>
            <a:r>
              <a:rPr lang="en-US" altLang="zh-CN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Xinyu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Ren and </a:t>
            </a:r>
            <a:r>
              <a:rPr lang="en-US" altLang="zh-CN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et.al.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F7D55E-AEE9-4827-B244-BD4B16D36E08}"/>
              </a:ext>
            </a:extLst>
          </p:cNvPr>
          <p:cNvSpPr/>
          <p:nvPr/>
        </p:nvSpPr>
        <p:spPr>
          <a:xfrm>
            <a:off x="2138826" y="2629984"/>
            <a:ext cx="7914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for listening~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417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5F5E3E92-FC9F-4456-A5D0-3AFEEC110930}"/>
              </a:ext>
            </a:extLst>
          </p:cNvPr>
          <p:cNvSpPr/>
          <p:nvPr/>
        </p:nvSpPr>
        <p:spPr>
          <a:xfrm>
            <a:off x="270592" y="552673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Content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5DF891-54B9-4E47-A6BB-2796CCEACBB0}"/>
              </a:ext>
            </a:extLst>
          </p:cNvPr>
          <p:cNvSpPr txBox="1"/>
          <p:nvPr/>
        </p:nvSpPr>
        <p:spPr>
          <a:xfrm>
            <a:off x="270592" y="1363330"/>
            <a:ext cx="6431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Background and Motivation</a:t>
            </a:r>
          </a:p>
          <a:p>
            <a:r>
              <a:rPr lang="en-US" altLang="zh-CN" sz="1400" i="1" dirty="0"/>
              <a:t>        1.1 SASE FEL and Simulation</a:t>
            </a:r>
          </a:p>
          <a:p>
            <a:r>
              <a:rPr lang="en-US" altLang="zh-CN" sz="1400" i="1" dirty="0"/>
              <a:t>        1.2 Surrogate Modeling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20839F-22B6-4499-9AD4-DAD18337D696}"/>
              </a:ext>
            </a:extLst>
          </p:cNvPr>
          <p:cNvSpPr txBox="1"/>
          <p:nvPr/>
        </p:nvSpPr>
        <p:spPr>
          <a:xfrm>
            <a:off x="270592" y="2386127"/>
            <a:ext cx="643165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Generative Algorithms: Generative Adversarial Networks</a:t>
            </a:r>
          </a:p>
          <a:p>
            <a:r>
              <a:rPr lang="en-US" altLang="zh-CN" sz="1400" i="1" dirty="0"/>
              <a:t>        2.1 Wasserstein GAN</a:t>
            </a:r>
          </a:p>
          <a:p>
            <a:r>
              <a:rPr lang="en-US" altLang="zh-CN" sz="1400" i="1" dirty="0"/>
              <a:t>        2.2 Conditional GAN</a:t>
            </a:r>
          </a:p>
          <a:p>
            <a:r>
              <a:rPr lang="en-US" altLang="zh-CN" sz="1400" i="1" dirty="0"/>
              <a:t>        2.3 Complex GAN</a:t>
            </a:r>
          </a:p>
          <a:p>
            <a:pPr marL="342900" indent="-342900">
              <a:buFontTx/>
              <a:buAutoNum type="arabicPeriod"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8D9790-381A-4844-9032-0777E6D8A29F}"/>
              </a:ext>
            </a:extLst>
          </p:cNvPr>
          <p:cNvSpPr txBox="1"/>
          <p:nvPr/>
        </p:nvSpPr>
        <p:spPr>
          <a:xfrm>
            <a:off x="270592" y="3586455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Datasets and Results Demonstration</a:t>
            </a:r>
          </a:p>
          <a:p>
            <a:r>
              <a:rPr lang="en-US" altLang="zh-CN" sz="1400" i="1" dirty="0"/>
              <a:t>        3.1 XTCAV Image</a:t>
            </a:r>
          </a:p>
          <a:p>
            <a:r>
              <a:rPr lang="en-US" altLang="zh-CN" sz="1400" i="1" dirty="0"/>
              <a:t>        3.2 Temporal Power Profile</a:t>
            </a:r>
          </a:p>
          <a:p>
            <a:pPr marL="342900" indent="-342900">
              <a:buFontTx/>
              <a:buAutoNum type="arabicPeriod"/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413BBC-8E81-4326-B8F2-D20560CD81D5}"/>
              </a:ext>
            </a:extLst>
          </p:cNvPr>
          <p:cNvSpPr txBox="1"/>
          <p:nvPr/>
        </p:nvSpPr>
        <p:spPr>
          <a:xfrm>
            <a:off x="270592" y="457541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Statistical Testing of Power Profiles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6399E1-B855-49FF-8F13-5E2F583B5C3C}"/>
              </a:ext>
            </a:extLst>
          </p:cNvPr>
          <p:cNvSpPr txBox="1"/>
          <p:nvPr/>
        </p:nvSpPr>
        <p:spPr>
          <a:xfrm>
            <a:off x="270592" y="51253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5. Future work</a:t>
            </a:r>
          </a:p>
        </p:txBody>
      </p:sp>
    </p:spTree>
    <p:extLst>
      <p:ext uri="{BB962C8B-B14F-4D97-AF65-F5344CB8AC3E}">
        <p14:creationId xmlns:p14="http://schemas.microsoft.com/office/powerpoint/2010/main" val="60346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5F5E3E92-FC9F-4456-A5D0-3AFEEC110930}"/>
              </a:ext>
            </a:extLst>
          </p:cNvPr>
          <p:cNvSpPr/>
          <p:nvPr/>
        </p:nvSpPr>
        <p:spPr>
          <a:xfrm>
            <a:off x="270592" y="552673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1. Background and Motivation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CE4F09-3185-41DB-811E-19921C5CFA50}"/>
              </a:ext>
            </a:extLst>
          </p:cNvPr>
          <p:cNvSpPr txBox="1"/>
          <p:nvPr/>
        </p:nvSpPr>
        <p:spPr>
          <a:xfrm>
            <a:off x="313558" y="1227097"/>
            <a:ext cx="10082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Laser (FEL):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Accelerated electron cluster travel through periodic dipole magnet lattice and radiate x-ray around resonant wavelength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8A3FDE-47A6-4A48-A931-2F308619D1B9}"/>
              </a:ext>
            </a:extLst>
          </p:cNvPr>
          <p:cNvSpPr/>
          <p:nvPr/>
        </p:nvSpPr>
        <p:spPr>
          <a:xfrm>
            <a:off x="3531891" y="2533078"/>
            <a:ext cx="319596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A531E1-4155-434E-B6B2-FEEE74F814AA}"/>
              </a:ext>
            </a:extLst>
          </p:cNvPr>
          <p:cNvSpPr/>
          <p:nvPr/>
        </p:nvSpPr>
        <p:spPr>
          <a:xfrm>
            <a:off x="3860364" y="2533078"/>
            <a:ext cx="319596" cy="692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14BD0-30F3-4AD8-AB17-50616348B099}"/>
              </a:ext>
            </a:extLst>
          </p:cNvPr>
          <p:cNvSpPr txBox="1"/>
          <p:nvPr/>
        </p:nvSpPr>
        <p:spPr>
          <a:xfrm>
            <a:off x="3531891" y="2856204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E95C9A1-4B73-4204-B18A-021B8799E90C}"/>
              </a:ext>
            </a:extLst>
          </p:cNvPr>
          <p:cNvSpPr txBox="1"/>
          <p:nvPr/>
        </p:nvSpPr>
        <p:spPr>
          <a:xfrm>
            <a:off x="3869242" y="2852673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74A22A-A0A8-4955-B6E4-064B0B723570}"/>
              </a:ext>
            </a:extLst>
          </p:cNvPr>
          <p:cNvSpPr/>
          <p:nvPr/>
        </p:nvSpPr>
        <p:spPr>
          <a:xfrm>
            <a:off x="4188833" y="2533078"/>
            <a:ext cx="319596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3F1A39E-1A1C-4961-9747-999CD75E4EF6}"/>
              </a:ext>
            </a:extLst>
          </p:cNvPr>
          <p:cNvSpPr/>
          <p:nvPr/>
        </p:nvSpPr>
        <p:spPr>
          <a:xfrm>
            <a:off x="4517306" y="2533078"/>
            <a:ext cx="319596" cy="692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D6AD02E-9958-4FC2-B524-32EE8E4A9ABF}"/>
              </a:ext>
            </a:extLst>
          </p:cNvPr>
          <p:cNvSpPr txBox="1"/>
          <p:nvPr/>
        </p:nvSpPr>
        <p:spPr>
          <a:xfrm>
            <a:off x="4188833" y="2856204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58D6F9-58E2-4E60-821D-1FE0CB44A06C}"/>
              </a:ext>
            </a:extLst>
          </p:cNvPr>
          <p:cNvSpPr txBox="1"/>
          <p:nvPr/>
        </p:nvSpPr>
        <p:spPr>
          <a:xfrm>
            <a:off x="4526184" y="2852673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12F78D-7224-44DD-A52E-095B8A736B96}"/>
              </a:ext>
            </a:extLst>
          </p:cNvPr>
          <p:cNvSpPr/>
          <p:nvPr/>
        </p:nvSpPr>
        <p:spPr>
          <a:xfrm>
            <a:off x="4847263" y="2529547"/>
            <a:ext cx="319596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A18BD4-18CE-4E53-9644-A4A5F80E263D}"/>
              </a:ext>
            </a:extLst>
          </p:cNvPr>
          <p:cNvSpPr/>
          <p:nvPr/>
        </p:nvSpPr>
        <p:spPr>
          <a:xfrm>
            <a:off x="5175736" y="2529547"/>
            <a:ext cx="319596" cy="692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704C684-F2D1-40AC-95B7-EB858C63758B}"/>
              </a:ext>
            </a:extLst>
          </p:cNvPr>
          <p:cNvSpPr txBox="1"/>
          <p:nvPr/>
        </p:nvSpPr>
        <p:spPr>
          <a:xfrm>
            <a:off x="4847263" y="2852673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968FC3C-22CB-4D3A-8D21-4F31416C96D9}"/>
              </a:ext>
            </a:extLst>
          </p:cNvPr>
          <p:cNvSpPr txBox="1"/>
          <p:nvPr/>
        </p:nvSpPr>
        <p:spPr>
          <a:xfrm>
            <a:off x="5184614" y="2849142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783C00D-1240-4552-8807-C53DCEDBE759}"/>
              </a:ext>
            </a:extLst>
          </p:cNvPr>
          <p:cNvSpPr/>
          <p:nvPr/>
        </p:nvSpPr>
        <p:spPr>
          <a:xfrm>
            <a:off x="5504205" y="2529547"/>
            <a:ext cx="319596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0CBFD12-6A35-4323-871C-59D4A94DB6B4}"/>
              </a:ext>
            </a:extLst>
          </p:cNvPr>
          <p:cNvSpPr/>
          <p:nvPr/>
        </p:nvSpPr>
        <p:spPr>
          <a:xfrm>
            <a:off x="5832678" y="2529547"/>
            <a:ext cx="319596" cy="692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6DE6FE-62BA-4304-9937-2AE8A0521342}"/>
              </a:ext>
            </a:extLst>
          </p:cNvPr>
          <p:cNvSpPr txBox="1"/>
          <p:nvPr/>
        </p:nvSpPr>
        <p:spPr>
          <a:xfrm>
            <a:off x="5504205" y="2852673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7656019-9F77-4715-8DBA-BF19C4323334}"/>
              </a:ext>
            </a:extLst>
          </p:cNvPr>
          <p:cNvSpPr txBox="1"/>
          <p:nvPr/>
        </p:nvSpPr>
        <p:spPr>
          <a:xfrm>
            <a:off x="5841556" y="2849142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9635830-C4DF-48B0-879E-614DD5B0C65D}"/>
              </a:ext>
            </a:extLst>
          </p:cNvPr>
          <p:cNvSpPr/>
          <p:nvPr/>
        </p:nvSpPr>
        <p:spPr>
          <a:xfrm>
            <a:off x="6159700" y="2533078"/>
            <a:ext cx="319596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DD73ED-2F28-4DED-AEBB-3A216DB32A96}"/>
              </a:ext>
            </a:extLst>
          </p:cNvPr>
          <p:cNvSpPr/>
          <p:nvPr/>
        </p:nvSpPr>
        <p:spPr>
          <a:xfrm>
            <a:off x="6488173" y="2533078"/>
            <a:ext cx="319596" cy="692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71AA06A-1E7C-48B5-AA69-FBABD11C0C08}"/>
              </a:ext>
            </a:extLst>
          </p:cNvPr>
          <p:cNvSpPr txBox="1"/>
          <p:nvPr/>
        </p:nvSpPr>
        <p:spPr>
          <a:xfrm>
            <a:off x="6159700" y="2856204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185C4B0-0083-4F56-A9B9-A6E7D9C1A065}"/>
              </a:ext>
            </a:extLst>
          </p:cNvPr>
          <p:cNvSpPr txBox="1"/>
          <p:nvPr/>
        </p:nvSpPr>
        <p:spPr>
          <a:xfrm>
            <a:off x="6497051" y="2852673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3A5BFA4-7ADC-4C9E-BE15-9A1398F7B39A}"/>
              </a:ext>
            </a:extLst>
          </p:cNvPr>
          <p:cNvSpPr/>
          <p:nvPr/>
        </p:nvSpPr>
        <p:spPr>
          <a:xfrm>
            <a:off x="6816642" y="2533078"/>
            <a:ext cx="319596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1D99EDC-3015-4BF8-BBC4-86F6F82D78B9}"/>
              </a:ext>
            </a:extLst>
          </p:cNvPr>
          <p:cNvSpPr/>
          <p:nvPr/>
        </p:nvSpPr>
        <p:spPr>
          <a:xfrm>
            <a:off x="7145115" y="2533078"/>
            <a:ext cx="319596" cy="692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841110-73E6-4525-BE83-AAAED3C9D38E}"/>
              </a:ext>
            </a:extLst>
          </p:cNvPr>
          <p:cNvSpPr txBox="1"/>
          <p:nvPr/>
        </p:nvSpPr>
        <p:spPr>
          <a:xfrm>
            <a:off x="6816642" y="2856204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41A8EF1-DE35-4F4C-A34F-D26A90A1FF62}"/>
              </a:ext>
            </a:extLst>
          </p:cNvPr>
          <p:cNvSpPr txBox="1"/>
          <p:nvPr/>
        </p:nvSpPr>
        <p:spPr>
          <a:xfrm>
            <a:off x="7153993" y="2852673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FF063E1-EABE-43E1-BA12-D354018A7911}"/>
              </a:ext>
            </a:extLst>
          </p:cNvPr>
          <p:cNvSpPr/>
          <p:nvPr/>
        </p:nvSpPr>
        <p:spPr>
          <a:xfrm>
            <a:off x="7154024" y="4061788"/>
            <a:ext cx="319596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4E9A183-D9E9-4CFE-9209-D2A6F60DFCE5}"/>
              </a:ext>
            </a:extLst>
          </p:cNvPr>
          <p:cNvSpPr/>
          <p:nvPr/>
        </p:nvSpPr>
        <p:spPr>
          <a:xfrm>
            <a:off x="3540768" y="4065319"/>
            <a:ext cx="319596" cy="692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AC83C26-FB59-4917-9D26-EC88BFFEC435}"/>
              </a:ext>
            </a:extLst>
          </p:cNvPr>
          <p:cNvSpPr txBox="1"/>
          <p:nvPr/>
        </p:nvSpPr>
        <p:spPr>
          <a:xfrm>
            <a:off x="7154024" y="4384914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98A19D3-ED6D-428D-B9F9-4622CFAA6133}"/>
              </a:ext>
            </a:extLst>
          </p:cNvPr>
          <p:cNvSpPr txBox="1"/>
          <p:nvPr/>
        </p:nvSpPr>
        <p:spPr>
          <a:xfrm>
            <a:off x="3549646" y="4384914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C0FB508-0651-43E1-AA49-77367CBE0FB9}"/>
              </a:ext>
            </a:extLst>
          </p:cNvPr>
          <p:cNvSpPr/>
          <p:nvPr/>
        </p:nvSpPr>
        <p:spPr>
          <a:xfrm>
            <a:off x="3869237" y="4065319"/>
            <a:ext cx="319596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E8766F6-EB55-4C2C-9471-04F049516D71}"/>
              </a:ext>
            </a:extLst>
          </p:cNvPr>
          <p:cNvSpPr/>
          <p:nvPr/>
        </p:nvSpPr>
        <p:spPr>
          <a:xfrm>
            <a:off x="4197710" y="4065319"/>
            <a:ext cx="319596" cy="692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0300D27-2152-4C4D-B9FA-68DC34D4183A}"/>
              </a:ext>
            </a:extLst>
          </p:cNvPr>
          <p:cNvSpPr txBox="1"/>
          <p:nvPr/>
        </p:nvSpPr>
        <p:spPr>
          <a:xfrm>
            <a:off x="3869237" y="4388445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8388685-17BD-4DEC-8E5B-FE7530A80163}"/>
              </a:ext>
            </a:extLst>
          </p:cNvPr>
          <p:cNvSpPr txBox="1"/>
          <p:nvPr/>
        </p:nvSpPr>
        <p:spPr>
          <a:xfrm>
            <a:off x="4206588" y="4384914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1D84A4D-8D94-4E7A-9D66-3570C3DE3294}"/>
              </a:ext>
            </a:extLst>
          </p:cNvPr>
          <p:cNvSpPr/>
          <p:nvPr/>
        </p:nvSpPr>
        <p:spPr>
          <a:xfrm>
            <a:off x="4527667" y="4061788"/>
            <a:ext cx="319596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7078451-449A-4437-A952-6A26FD1803BA}"/>
              </a:ext>
            </a:extLst>
          </p:cNvPr>
          <p:cNvSpPr/>
          <p:nvPr/>
        </p:nvSpPr>
        <p:spPr>
          <a:xfrm>
            <a:off x="4856140" y="4061788"/>
            <a:ext cx="319596" cy="692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8CBBE77-7253-4F09-8534-DD1F76AB7064}"/>
              </a:ext>
            </a:extLst>
          </p:cNvPr>
          <p:cNvSpPr txBox="1"/>
          <p:nvPr/>
        </p:nvSpPr>
        <p:spPr>
          <a:xfrm>
            <a:off x="4527667" y="4384914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61A3790-41D8-4BBB-BDCA-F738C720161D}"/>
              </a:ext>
            </a:extLst>
          </p:cNvPr>
          <p:cNvSpPr txBox="1"/>
          <p:nvPr/>
        </p:nvSpPr>
        <p:spPr>
          <a:xfrm>
            <a:off x="4865018" y="4381383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E6FB295-FF87-482E-9475-F716FF4A661A}"/>
              </a:ext>
            </a:extLst>
          </p:cNvPr>
          <p:cNvSpPr/>
          <p:nvPr/>
        </p:nvSpPr>
        <p:spPr>
          <a:xfrm>
            <a:off x="5184609" y="4061788"/>
            <a:ext cx="319596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2C904DD-1D2E-48A9-BA3A-91F023D2E369}"/>
              </a:ext>
            </a:extLst>
          </p:cNvPr>
          <p:cNvSpPr/>
          <p:nvPr/>
        </p:nvSpPr>
        <p:spPr>
          <a:xfrm>
            <a:off x="5513082" y="4061788"/>
            <a:ext cx="319596" cy="692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6B382F-04C3-4E86-9865-459C1FA18254}"/>
              </a:ext>
            </a:extLst>
          </p:cNvPr>
          <p:cNvSpPr txBox="1"/>
          <p:nvPr/>
        </p:nvSpPr>
        <p:spPr>
          <a:xfrm>
            <a:off x="5184609" y="4384914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C132B61-4028-42EF-BC01-BCA2D7C0900C}"/>
              </a:ext>
            </a:extLst>
          </p:cNvPr>
          <p:cNvSpPr txBox="1"/>
          <p:nvPr/>
        </p:nvSpPr>
        <p:spPr>
          <a:xfrm>
            <a:off x="5521960" y="4381383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1959EC8-3BBA-4D77-A66C-8CEE900772A2}"/>
              </a:ext>
            </a:extLst>
          </p:cNvPr>
          <p:cNvSpPr/>
          <p:nvPr/>
        </p:nvSpPr>
        <p:spPr>
          <a:xfrm>
            <a:off x="5840104" y="4065319"/>
            <a:ext cx="319596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331AFC7-1AAD-48C5-B2E6-5BFF1FF80EF0}"/>
              </a:ext>
            </a:extLst>
          </p:cNvPr>
          <p:cNvSpPr/>
          <p:nvPr/>
        </p:nvSpPr>
        <p:spPr>
          <a:xfrm>
            <a:off x="6168577" y="4065319"/>
            <a:ext cx="319596" cy="692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9F8CC95-15DE-4CCB-A364-8E63657A410B}"/>
              </a:ext>
            </a:extLst>
          </p:cNvPr>
          <p:cNvSpPr txBox="1"/>
          <p:nvPr/>
        </p:nvSpPr>
        <p:spPr>
          <a:xfrm>
            <a:off x="5840104" y="4388445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7A3A29B-B4C4-4EFB-8F0D-0FAFC048D061}"/>
              </a:ext>
            </a:extLst>
          </p:cNvPr>
          <p:cNvSpPr txBox="1"/>
          <p:nvPr/>
        </p:nvSpPr>
        <p:spPr>
          <a:xfrm>
            <a:off x="6177455" y="4384914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77E3F76-BEE5-42E0-9C08-8C592335A5D4}"/>
              </a:ext>
            </a:extLst>
          </p:cNvPr>
          <p:cNvSpPr/>
          <p:nvPr/>
        </p:nvSpPr>
        <p:spPr>
          <a:xfrm>
            <a:off x="6497046" y="4065319"/>
            <a:ext cx="319596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A0619D8-33C9-4A7A-8915-26B1C2EFC36A}"/>
              </a:ext>
            </a:extLst>
          </p:cNvPr>
          <p:cNvSpPr/>
          <p:nvPr/>
        </p:nvSpPr>
        <p:spPr>
          <a:xfrm>
            <a:off x="6825519" y="4065319"/>
            <a:ext cx="319596" cy="692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525AA26-549B-40BF-8E00-50DE0DA3D066}"/>
              </a:ext>
            </a:extLst>
          </p:cNvPr>
          <p:cNvSpPr txBox="1"/>
          <p:nvPr/>
        </p:nvSpPr>
        <p:spPr>
          <a:xfrm>
            <a:off x="6497046" y="4388445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E4088F8-68CD-4AB8-9B1A-DAB5F06A9BDD}"/>
              </a:ext>
            </a:extLst>
          </p:cNvPr>
          <p:cNvSpPr txBox="1"/>
          <p:nvPr/>
        </p:nvSpPr>
        <p:spPr>
          <a:xfrm>
            <a:off x="6834397" y="4384914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9BCECFF-6B7F-4586-BBCF-0B265C00F539}"/>
              </a:ext>
            </a:extLst>
          </p:cNvPr>
          <p:cNvSpPr/>
          <p:nvPr/>
        </p:nvSpPr>
        <p:spPr>
          <a:xfrm>
            <a:off x="2731788" y="3483514"/>
            <a:ext cx="186801" cy="1846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2BC58F6-9166-42C3-8FD7-4BB3142524D5}"/>
              </a:ext>
            </a:extLst>
          </p:cNvPr>
          <p:cNvSpPr txBox="1"/>
          <p:nvPr/>
        </p:nvSpPr>
        <p:spPr>
          <a:xfrm>
            <a:off x="2191369" y="2963926"/>
            <a:ext cx="168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Accelerated electrons</a:t>
            </a:r>
            <a:endParaRPr lang="zh-CN" altLang="en-US" sz="1400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59BD2B0-FF54-43D6-BF7A-D04236A9F74B}"/>
              </a:ext>
            </a:extLst>
          </p:cNvPr>
          <p:cNvCxnSpPr>
            <a:stCxn id="8" idx="6"/>
          </p:cNvCxnSpPr>
          <p:nvPr/>
        </p:nvCxnSpPr>
        <p:spPr>
          <a:xfrm>
            <a:off x="2918589" y="3575822"/>
            <a:ext cx="549684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B7026A9D-0D5B-4B2A-8227-1AB9C0C9CD06}"/>
              </a:ext>
            </a:extLst>
          </p:cNvPr>
          <p:cNvSpPr/>
          <p:nvPr/>
        </p:nvSpPr>
        <p:spPr>
          <a:xfrm>
            <a:off x="3466070" y="3340831"/>
            <a:ext cx="1040150" cy="511417"/>
          </a:xfrm>
          <a:custGeom>
            <a:avLst/>
            <a:gdLst>
              <a:gd name="connsiteX0" fmla="*/ 0 w 3373514"/>
              <a:gd name="connsiteY0" fmla="*/ 692532 h 1438256"/>
              <a:gd name="connsiteX1" fmla="*/ 506027 w 3373514"/>
              <a:gd name="connsiteY1" fmla="*/ 74 h 1438256"/>
              <a:gd name="connsiteX2" fmla="*/ 550415 w 3373514"/>
              <a:gd name="connsiteY2" fmla="*/ 728043 h 1438256"/>
              <a:gd name="connsiteX3" fmla="*/ 559293 w 3373514"/>
              <a:gd name="connsiteY3" fmla="*/ 1429378 h 1438256"/>
              <a:gd name="connsiteX4" fmla="*/ 1136341 w 3373514"/>
              <a:gd name="connsiteY4" fmla="*/ 674776 h 1438256"/>
              <a:gd name="connsiteX5" fmla="*/ 1597980 w 3373514"/>
              <a:gd name="connsiteY5" fmla="*/ 74 h 1438256"/>
              <a:gd name="connsiteX6" fmla="*/ 1597980 w 3373514"/>
              <a:gd name="connsiteY6" fmla="*/ 674776 h 1438256"/>
              <a:gd name="connsiteX7" fmla="*/ 1606858 w 3373514"/>
              <a:gd name="connsiteY7" fmla="*/ 1384990 h 1438256"/>
              <a:gd name="connsiteX8" fmla="*/ 2148396 w 3373514"/>
              <a:gd name="connsiteY8" fmla="*/ 719165 h 1438256"/>
              <a:gd name="connsiteX9" fmla="*/ 2636668 w 3373514"/>
              <a:gd name="connsiteY9" fmla="*/ 17829 h 1438256"/>
              <a:gd name="connsiteX10" fmla="*/ 2734322 w 3373514"/>
              <a:gd name="connsiteY10" fmla="*/ 692532 h 1438256"/>
              <a:gd name="connsiteX11" fmla="*/ 2885242 w 3373514"/>
              <a:gd name="connsiteY11" fmla="*/ 1438256 h 1438256"/>
              <a:gd name="connsiteX12" fmla="*/ 3373514 w 3373514"/>
              <a:gd name="connsiteY12" fmla="*/ 692532 h 143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73514" h="1438256">
                <a:moveTo>
                  <a:pt x="0" y="692532"/>
                </a:moveTo>
                <a:cubicBezTo>
                  <a:pt x="207145" y="343344"/>
                  <a:pt x="414291" y="-5844"/>
                  <a:pt x="506027" y="74"/>
                </a:cubicBezTo>
                <a:cubicBezTo>
                  <a:pt x="597763" y="5992"/>
                  <a:pt x="541537" y="489826"/>
                  <a:pt x="550415" y="728043"/>
                </a:cubicBezTo>
                <a:cubicBezTo>
                  <a:pt x="559293" y="966260"/>
                  <a:pt x="461639" y="1438256"/>
                  <a:pt x="559293" y="1429378"/>
                </a:cubicBezTo>
                <a:cubicBezTo>
                  <a:pt x="656947" y="1420500"/>
                  <a:pt x="963227" y="912993"/>
                  <a:pt x="1136341" y="674776"/>
                </a:cubicBezTo>
                <a:cubicBezTo>
                  <a:pt x="1309455" y="436559"/>
                  <a:pt x="1521040" y="74"/>
                  <a:pt x="1597980" y="74"/>
                </a:cubicBezTo>
                <a:cubicBezTo>
                  <a:pt x="1674920" y="74"/>
                  <a:pt x="1596500" y="443957"/>
                  <a:pt x="1597980" y="674776"/>
                </a:cubicBezTo>
                <a:cubicBezTo>
                  <a:pt x="1599460" y="905595"/>
                  <a:pt x="1515122" y="1377592"/>
                  <a:pt x="1606858" y="1384990"/>
                </a:cubicBezTo>
                <a:cubicBezTo>
                  <a:pt x="1698594" y="1392388"/>
                  <a:pt x="1976761" y="947025"/>
                  <a:pt x="2148396" y="719165"/>
                </a:cubicBezTo>
                <a:cubicBezTo>
                  <a:pt x="2320031" y="491305"/>
                  <a:pt x="2539014" y="22268"/>
                  <a:pt x="2636668" y="17829"/>
                </a:cubicBezTo>
                <a:cubicBezTo>
                  <a:pt x="2734322" y="13390"/>
                  <a:pt x="2692893" y="455794"/>
                  <a:pt x="2734322" y="692532"/>
                </a:cubicBezTo>
                <a:cubicBezTo>
                  <a:pt x="2775751" y="929270"/>
                  <a:pt x="2778710" y="1438256"/>
                  <a:pt x="2885242" y="1438256"/>
                </a:cubicBezTo>
                <a:cubicBezTo>
                  <a:pt x="2991774" y="1438256"/>
                  <a:pt x="3182644" y="1065394"/>
                  <a:pt x="3373514" y="69253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E00C55FE-BA23-42A8-9AEB-2A012FA5D63B}"/>
              </a:ext>
            </a:extLst>
          </p:cNvPr>
          <p:cNvSpPr/>
          <p:nvPr/>
        </p:nvSpPr>
        <p:spPr>
          <a:xfrm>
            <a:off x="4486988" y="3349781"/>
            <a:ext cx="1040150" cy="511417"/>
          </a:xfrm>
          <a:custGeom>
            <a:avLst/>
            <a:gdLst>
              <a:gd name="connsiteX0" fmla="*/ 0 w 3373514"/>
              <a:gd name="connsiteY0" fmla="*/ 692532 h 1438256"/>
              <a:gd name="connsiteX1" fmla="*/ 506027 w 3373514"/>
              <a:gd name="connsiteY1" fmla="*/ 74 h 1438256"/>
              <a:gd name="connsiteX2" fmla="*/ 550415 w 3373514"/>
              <a:gd name="connsiteY2" fmla="*/ 728043 h 1438256"/>
              <a:gd name="connsiteX3" fmla="*/ 559293 w 3373514"/>
              <a:gd name="connsiteY3" fmla="*/ 1429378 h 1438256"/>
              <a:gd name="connsiteX4" fmla="*/ 1136341 w 3373514"/>
              <a:gd name="connsiteY4" fmla="*/ 674776 h 1438256"/>
              <a:gd name="connsiteX5" fmla="*/ 1597980 w 3373514"/>
              <a:gd name="connsiteY5" fmla="*/ 74 h 1438256"/>
              <a:gd name="connsiteX6" fmla="*/ 1597980 w 3373514"/>
              <a:gd name="connsiteY6" fmla="*/ 674776 h 1438256"/>
              <a:gd name="connsiteX7" fmla="*/ 1606858 w 3373514"/>
              <a:gd name="connsiteY7" fmla="*/ 1384990 h 1438256"/>
              <a:gd name="connsiteX8" fmla="*/ 2148396 w 3373514"/>
              <a:gd name="connsiteY8" fmla="*/ 719165 h 1438256"/>
              <a:gd name="connsiteX9" fmla="*/ 2636668 w 3373514"/>
              <a:gd name="connsiteY9" fmla="*/ 17829 h 1438256"/>
              <a:gd name="connsiteX10" fmla="*/ 2734322 w 3373514"/>
              <a:gd name="connsiteY10" fmla="*/ 692532 h 1438256"/>
              <a:gd name="connsiteX11" fmla="*/ 2885242 w 3373514"/>
              <a:gd name="connsiteY11" fmla="*/ 1438256 h 1438256"/>
              <a:gd name="connsiteX12" fmla="*/ 3373514 w 3373514"/>
              <a:gd name="connsiteY12" fmla="*/ 692532 h 143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73514" h="1438256">
                <a:moveTo>
                  <a:pt x="0" y="692532"/>
                </a:moveTo>
                <a:cubicBezTo>
                  <a:pt x="207145" y="343344"/>
                  <a:pt x="414291" y="-5844"/>
                  <a:pt x="506027" y="74"/>
                </a:cubicBezTo>
                <a:cubicBezTo>
                  <a:pt x="597763" y="5992"/>
                  <a:pt x="541537" y="489826"/>
                  <a:pt x="550415" y="728043"/>
                </a:cubicBezTo>
                <a:cubicBezTo>
                  <a:pt x="559293" y="966260"/>
                  <a:pt x="461639" y="1438256"/>
                  <a:pt x="559293" y="1429378"/>
                </a:cubicBezTo>
                <a:cubicBezTo>
                  <a:pt x="656947" y="1420500"/>
                  <a:pt x="963227" y="912993"/>
                  <a:pt x="1136341" y="674776"/>
                </a:cubicBezTo>
                <a:cubicBezTo>
                  <a:pt x="1309455" y="436559"/>
                  <a:pt x="1521040" y="74"/>
                  <a:pt x="1597980" y="74"/>
                </a:cubicBezTo>
                <a:cubicBezTo>
                  <a:pt x="1674920" y="74"/>
                  <a:pt x="1596500" y="443957"/>
                  <a:pt x="1597980" y="674776"/>
                </a:cubicBezTo>
                <a:cubicBezTo>
                  <a:pt x="1599460" y="905595"/>
                  <a:pt x="1515122" y="1377592"/>
                  <a:pt x="1606858" y="1384990"/>
                </a:cubicBezTo>
                <a:cubicBezTo>
                  <a:pt x="1698594" y="1392388"/>
                  <a:pt x="1976761" y="947025"/>
                  <a:pt x="2148396" y="719165"/>
                </a:cubicBezTo>
                <a:cubicBezTo>
                  <a:pt x="2320031" y="491305"/>
                  <a:pt x="2539014" y="22268"/>
                  <a:pt x="2636668" y="17829"/>
                </a:cubicBezTo>
                <a:cubicBezTo>
                  <a:pt x="2734322" y="13390"/>
                  <a:pt x="2692893" y="455794"/>
                  <a:pt x="2734322" y="692532"/>
                </a:cubicBezTo>
                <a:cubicBezTo>
                  <a:pt x="2775751" y="929270"/>
                  <a:pt x="2778710" y="1438256"/>
                  <a:pt x="2885242" y="1438256"/>
                </a:cubicBezTo>
                <a:cubicBezTo>
                  <a:pt x="2991774" y="1438256"/>
                  <a:pt x="3182644" y="1065394"/>
                  <a:pt x="3373514" y="69253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E24D0E0C-0552-4E47-B4D3-BD4656B61EAC}"/>
              </a:ext>
            </a:extLst>
          </p:cNvPr>
          <p:cNvSpPr/>
          <p:nvPr/>
        </p:nvSpPr>
        <p:spPr>
          <a:xfrm>
            <a:off x="5516795" y="3358627"/>
            <a:ext cx="1040150" cy="511417"/>
          </a:xfrm>
          <a:custGeom>
            <a:avLst/>
            <a:gdLst>
              <a:gd name="connsiteX0" fmla="*/ 0 w 3373514"/>
              <a:gd name="connsiteY0" fmla="*/ 692532 h 1438256"/>
              <a:gd name="connsiteX1" fmla="*/ 506027 w 3373514"/>
              <a:gd name="connsiteY1" fmla="*/ 74 h 1438256"/>
              <a:gd name="connsiteX2" fmla="*/ 550415 w 3373514"/>
              <a:gd name="connsiteY2" fmla="*/ 728043 h 1438256"/>
              <a:gd name="connsiteX3" fmla="*/ 559293 w 3373514"/>
              <a:gd name="connsiteY3" fmla="*/ 1429378 h 1438256"/>
              <a:gd name="connsiteX4" fmla="*/ 1136341 w 3373514"/>
              <a:gd name="connsiteY4" fmla="*/ 674776 h 1438256"/>
              <a:gd name="connsiteX5" fmla="*/ 1597980 w 3373514"/>
              <a:gd name="connsiteY5" fmla="*/ 74 h 1438256"/>
              <a:gd name="connsiteX6" fmla="*/ 1597980 w 3373514"/>
              <a:gd name="connsiteY6" fmla="*/ 674776 h 1438256"/>
              <a:gd name="connsiteX7" fmla="*/ 1606858 w 3373514"/>
              <a:gd name="connsiteY7" fmla="*/ 1384990 h 1438256"/>
              <a:gd name="connsiteX8" fmla="*/ 2148396 w 3373514"/>
              <a:gd name="connsiteY8" fmla="*/ 719165 h 1438256"/>
              <a:gd name="connsiteX9" fmla="*/ 2636668 w 3373514"/>
              <a:gd name="connsiteY9" fmla="*/ 17829 h 1438256"/>
              <a:gd name="connsiteX10" fmla="*/ 2734322 w 3373514"/>
              <a:gd name="connsiteY10" fmla="*/ 692532 h 1438256"/>
              <a:gd name="connsiteX11" fmla="*/ 2885242 w 3373514"/>
              <a:gd name="connsiteY11" fmla="*/ 1438256 h 1438256"/>
              <a:gd name="connsiteX12" fmla="*/ 3373514 w 3373514"/>
              <a:gd name="connsiteY12" fmla="*/ 692532 h 143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73514" h="1438256">
                <a:moveTo>
                  <a:pt x="0" y="692532"/>
                </a:moveTo>
                <a:cubicBezTo>
                  <a:pt x="207145" y="343344"/>
                  <a:pt x="414291" y="-5844"/>
                  <a:pt x="506027" y="74"/>
                </a:cubicBezTo>
                <a:cubicBezTo>
                  <a:pt x="597763" y="5992"/>
                  <a:pt x="541537" y="489826"/>
                  <a:pt x="550415" y="728043"/>
                </a:cubicBezTo>
                <a:cubicBezTo>
                  <a:pt x="559293" y="966260"/>
                  <a:pt x="461639" y="1438256"/>
                  <a:pt x="559293" y="1429378"/>
                </a:cubicBezTo>
                <a:cubicBezTo>
                  <a:pt x="656947" y="1420500"/>
                  <a:pt x="963227" y="912993"/>
                  <a:pt x="1136341" y="674776"/>
                </a:cubicBezTo>
                <a:cubicBezTo>
                  <a:pt x="1309455" y="436559"/>
                  <a:pt x="1521040" y="74"/>
                  <a:pt x="1597980" y="74"/>
                </a:cubicBezTo>
                <a:cubicBezTo>
                  <a:pt x="1674920" y="74"/>
                  <a:pt x="1596500" y="443957"/>
                  <a:pt x="1597980" y="674776"/>
                </a:cubicBezTo>
                <a:cubicBezTo>
                  <a:pt x="1599460" y="905595"/>
                  <a:pt x="1515122" y="1377592"/>
                  <a:pt x="1606858" y="1384990"/>
                </a:cubicBezTo>
                <a:cubicBezTo>
                  <a:pt x="1698594" y="1392388"/>
                  <a:pt x="1976761" y="947025"/>
                  <a:pt x="2148396" y="719165"/>
                </a:cubicBezTo>
                <a:cubicBezTo>
                  <a:pt x="2320031" y="491305"/>
                  <a:pt x="2539014" y="22268"/>
                  <a:pt x="2636668" y="17829"/>
                </a:cubicBezTo>
                <a:cubicBezTo>
                  <a:pt x="2734322" y="13390"/>
                  <a:pt x="2692893" y="455794"/>
                  <a:pt x="2734322" y="692532"/>
                </a:cubicBezTo>
                <a:cubicBezTo>
                  <a:pt x="2775751" y="929270"/>
                  <a:pt x="2778710" y="1438256"/>
                  <a:pt x="2885242" y="1438256"/>
                </a:cubicBezTo>
                <a:cubicBezTo>
                  <a:pt x="2991774" y="1438256"/>
                  <a:pt x="3182644" y="1065394"/>
                  <a:pt x="3373514" y="69253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33ABCA9F-ECC4-4A70-8739-24C2EDEE7F90}"/>
              </a:ext>
            </a:extLst>
          </p:cNvPr>
          <p:cNvSpPr/>
          <p:nvPr/>
        </p:nvSpPr>
        <p:spPr>
          <a:xfrm>
            <a:off x="6537713" y="3367577"/>
            <a:ext cx="1040150" cy="511417"/>
          </a:xfrm>
          <a:custGeom>
            <a:avLst/>
            <a:gdLst>
              <a:gd name="connsiteX0" fmla="*/ 0 w 3373514"/>
              <a:gd name="connsiteY0" fmla="*/ 692532 h 1438256"/>
              <a:gd name="connsiteX1" fmla="*/ 506027 w 3373514"/>
              <a:gd name="connsiteY1" fmla="*/ 74 h 1438256"/>
              <a:gd name="connsiteX2" fmla="*/ 550415 w 3373514"/>
              <a:gd name="connsiteY2" fmla="*/ 728043 h 1438256"/>
              <a:gd name="connsiteX3" fmla="*/ 559293 w 3373514"/>
              <a:gd name="connsiteY3" fmla="*/ 1429378 h 1438256"/>
              <a:gd name="connsiteX4" fmla="*/ 1136341 w 3373514"/>
              <a:gd name="connsiteY4" fmla="*/ 674776 h 1438256"/>
              <a:gd name="connsiteX5" fmla="*/ 1597980 w 3373514"/>
              <a:gd name="connsiteY5" fmla="*/ 74 h 1438256"/>
              <a:gd name="connsiteX6" fmla="*/ 1597980 w 3373514"/>
              <a:gd name="connsiteY6" fmla="*/ 674776 h 1438256"/>
              <a:gd name="connsiteX7" fmla="*/ 1606858 w 3373514"/>
              <a:gd name="connsiteY7" fmla="*/ 1384990 h 1438256"/>
              <a:gd name="connsiteX8" fmla="*/ 2148396 w 3373514"/>
              <a:gd name="connsiteY8" fmla="*/ 719165 h 1438256"/>
              <a:gd name="connsiteX9" fmla="*/ 2636668 w 3373514"/>
              <a:gd name="connsiteY9" fmla="*/ 17829 h 1438256"/>
              <a:gd name="connsiteX10" fmla="*/ 2734322 w 3373514"/>
              <a:gd name="connsiteY10" fmla="*/ 692532 h 1438256"/>
              <a:gd name="connsiteX11" fmla="*/ 2885242 w 3373514"/>
              <a:gd name="connsiteY11" fmla="*/ 1438256 h 1438256"/>
              <a:gd name="connsiteX12" fmla="*/ 3373514 w 3373514"/>
              <a:gd name="connsiteY12" fmla="*/ 692532 h 143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73514" h="1438256">
                <a:moveTo>
                  <a:pt x="0" y="692532"/>
                </a:moveTo>
                <a:cubicBezTo>
                  <a:pt x="207145" y="343344"/>
                  <a:pt x="414291" y="-5844"/>
                  <a:pt x="506027" y="74"/>
                </a:cubicBezTo>
                <a:cubicBezTo>
                  <a:pt x="597763" y="5992"/>
                  <a:pt x="541537" y="489826"/>
                  <a:pt x="550415" y="728043"/>
                </a:cubicBezTo>
                <a:cubicBezTo>
                  <a:pt x="559293" y="966260"/>
                  <a:pt x="461639" y="1438256"/>
                  <a:pt x="559293" y="1429378"/>
                </a:cubicBezTo>
                <a:cubicBezTo>
                  <a:pt x="656947" y="1420500"/>
                  <a:pt x="963227" y="912993"/>
                  <a:pt x="1136341" y="674776"/>
                </a:cubicBezTo>
                <a:cubicBezTo>
                  <a:pt x="1309455" y="436559"/>
                  <a:pt x="1521040" y="74"/>
                  <a:pt x="1597980" y="74"/>
                </a:cubicBezTo>
                <a:cubicBezTo>
                  <a:pt x="1674920" y="74"/>
                  <a:pt x="1596500" y="443957"/>
                  <a:pt x="1597980" y="674776"/>
                </a:cubicBezTo>
                <a:cubicBezTo>
                  <a:pt x="1599460" y="905595"/>
                  <a:pt x="1515122" y="1377592"/>
                  <a:pt x="1606858" y="1384990"/>
                </a:cubicBezTo>
                <a:cubicBezTo>
                  <a:pt x="1698594" y="1392388"/>
                  <a:pt x="1976761" y="947025"/>
                  <a:pt x="2148396" y="719165"/>
                </a:cubicBezTo>
                <a:cubicBezTo>
                  <a:pt x="2320031" y="491305"/>
                  <a:pt x="2539014" y="22268"/>
                  <a:pt x="2636668" y="17829"/>
                </a:cubicBezTo>
                <a:cubicBezTo>
                  <a:pt x="2734322" y="13390"/>
                  <a:pt x="2692893" y="455794"/>
                  <a:pt x="2734322" y="692532"/>
                </a:cubicBezTo>
                <a:cubicBezTo>
                  <a:pt x="2775751" y="929270"/>
                  <a:pt x="2778710" y="1438256"/>
                  <a:pt x="2885242" y="1438256"/>
                </a:cubicBezTo>
                <a:cubicBezTo>
                  <a:pt x="2991774" y="1438256"/>
                  <a:pt x="3182644" y="1065394"/>
                  <a:pt x="3373514" y="69253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弧形 139">
            <a:extLst>
              <a:ext uri="{FF2B5EF4-FFF2-40B4-BE49-F238E27FC236}">
                <a16:creationId xmlns:a16="http://schemas.microsoft.com/office/drawing/2014/main" id="{8D1FE8CB-A1B6-4C25-BDBF-B0D79E9D3A45}"/>
              </a:ext>
            </a:extLst>
          </p:cNvPr>
          <p:cNvSpPr/>
          <p:nvPr/>
        </p:nvSpPr>
        <p:spPr>
          <a:xfrm>
            <a:off x="7100337" y="3641955"/>
            <a:ext cx="972806" cy="1111000"/>
          </a:xfrm>
          <a:prstGeom prst="arc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780A723E-2D84-49D2-B9F8-DFAC6E9B3234}"/>
              </a:ext>
            </a:extLst>
          </p:cNvPr>
          <p:cNvSpPr/>
          <p:nvPr/>
        </p:nvSpPr>
        <p:spPr>
          <a:xfrm>
            <a:off x="8208482" y="4239961"/>
            <a:ext cx="186801" cy="1846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16BF7E30-3A28-47D2-A5E5-CA66E99B36FE}"/>
              </a:ext>
            </a:extLst>
          </p:cNvPr>
          <p:cNvCxnSpPr>
            <a:cxnSpLocks/>
          </p:cNvCxnSpPr>
          <p:nvPr/>
        </p:nvCxnSpPr>
        <p:spPr>
          <a:xfrm>
            <a:off x="7586740" y="3631788"/>
            <a:ext cx="1405980" cy="101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0E973B26-268E-4E5D-AC80-B199F6E9751D}"/>
              </a:ext>
            </a:extLst>
          </p:cNvPr>
          <p:cNvGrpSpPr/>
          <p:nvPr/>
        </p:nvGrpSpPr>
        <p:grpSpPr>
          <a:xfrm>
            <a:off x="9083965" y="2948411"/>
            <a:ext cx="1827557" cy="1055995"/>
            <a:chOff x="7933739" y="2048924"/>
            <a:chExt cx="1827557" cy="1055995"/>
          </a:xfrm>
        </p:grpSpPr>
        <p:pic>
          <p:nvPicPr>
            <p:cNvPr id="149" name="图片 148" descr="图表, 折线图&#10;&#10;描述已自动生成">
              <a:extLst>
                <a:ext uri="{FF2B5EF4-FFF2-40B4-BE49-F238E27FC236}">
                  <a16:creationId xmlns:a16="http://schemas.microsoft.com/office/drawing/2014/main" id="{D27D9987-7C41-46B7-B372-6E8002A1A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2"/>
            <a:stretch/>
          </p:blipFill>
          <p:spPr>
            <a:xfrm>
              <a:off x="7933739" y="2247549"/>
              <a:ext cx="1471477" cy="857370"/>
            </a:xfrm>
            <a:prstGeom prst="rect">
              <a:avLst/>
            </a:prstGeom>
          </p:spPr>
        </p:pic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BCBF5B98-911E-475A-B7B7-A257491ABA66}"/>
                </a:ext>
              </a:extLst>
            </p:cNvPr>
            <p:cNvSpPr/>
            <p:nvPr/>
          </p:nvSpPr>
          <p:spPr>
            <a:xfrm>
              <a:off x="8882869" y="2048924"/>
              <a:ext cx="878427" cy="827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470A1AE5-DBBE-4E13-B127-6A124963B120}"/>
              </a:ext>
            </a:extLst>
          </p:cNvPr>
          <p:cNvSpPr txBox="1"/>
          <p:nvPr/>
        </p:nvSpPr>
        <p:spPr>
          <a:xfrm>
            <a:off x="8208482" y="4462464"/>
            <a:ext cx="125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Dumped electrons</a:t>
            </a:r>
            <a:endParaRPr lang="zh-CN" altLang="en-US" sz="14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770004C3-1F6A-4B4B-8915-B5E224F8D072}"/>
              </a:ext>
            </a:extLst>
          </p:cNvPr>
          <p:cNvSpPr txBox="1"/>
          <p:nvPr/>
        </p:nvSpPr>
        <p:spPr>
          <a:xfrm>
            <a:off x="9275398" y="2893835"/>
            <a:ext cx="1511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X-ray Pulse</a:t>
            </a:r>
            <a:endParaRPr lang="zh-CN" altLang="en-US" sz="14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C36C968F-6085-4BE1-B7F7-EF310D076C32}"/>
              </a:ext>
            </a:extLst>
          </p:cNvPr>
          <p:cNvSpPr txBox="1"/>
          <p:nvPr/>
        </p:nvSpPr>
        <p:spPr>
          <a:xfrm>
            <a:off x="4783654" y="2150427"/>
            <a:ext cx="187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Undulator</a:t>
            </a:r>
            <a:endParaRPr lang="zh-CN" altLang="en-US" b="1" i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BF6325C-668D-4D14-BF5A-25CC67A2D357}"/>
              </a:ext>
            </a:extLst>
          </p:cNvPr>
          <p:cNvSpPr txBox="1"/>
          <p:nvPr/>
        </p:nvSpPr>
        <p:spPr>
          <a:xfrm>
            <a:off x="271674" y="5080903"/>
            <a:ext cx="8970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Self-amplified Spontaneous Emission (SASE):</a:t>
            </a:r>
          </a:p>
          <a:p>
            <a:pPr algn="l"/>
            <a:r>
              <a:rPr lang="en-US" altLang="zh-CN" sz="1800" b="0" i="0" u="none" strike="noStrike" baseline="0" dirty="0">
                <a:latin typeface="Times-Roman"/>
              </a:rPr>
              <a:t>Without using reflecting mirror or seeding, SASE FEL process initialize from the fluctuations of</a:t>
            </a:r>
            <a:r>
              <a:rPr lang="en-US" altLang="zh-CN" dirty="0">
                <a:latin typeface="Times-Roman"/>
              </a:rPr>
              <a:t> </a:t>
            </a:r>
            <a:r>
              <a:rPr lang="en-US" altLang="zh-CN" sz="1800" b="0" i="0" u="none" strike="noStrike" baseline="0" dirty="0">
                <a:latin typeface="Times-Roman"/>
              </a:rPr>
              <a:t>electron beam density and exponential amplify such shot noise.</a:t>
            </a:r>
            <a:endParaRPr lang="zh-CN" altLang="en-US" b="1" dirty="0"/>
          </a:p>
        </p:txBody>
      </p: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5480A3F8-3111-4CE8-89BE-EA8D08220898}"/>
              </a:ext>
            </a:extLst>
          </p:cNvPr>
          <p:cNvGrpSpPr/>
          <p:nvPr/>
        </p:nvGrpSpPr>
        <p:grpSpPr>
          <a:xfrm>
            <a:off x="8235491" y="5875888"/>
            <a:ext cx="3715694" cy="733527"/>
            <a:chOff x="6596822" y="5268728"/>
            <a:chExt cx="3715694" cy="733527"/>
          </a:xfrm>
        </p:grpSpPr>
        <p:pic>
          <p:nvPicPr>
            <p:cNvPr id="158" name="图片 157" descr="图示&#10;&#10;中度可信度描述已自动生成">
              <a:extLst>
                <a:ext uri="{FF2B5EF4-FFF2-40B4-BE49-F238E27FC236}">
                  <a16:creationId xmlns:a16="http://schemas.microsoft.com/office/drawing/2014/main" id="{D764BB1C-5978-4FA3-86D9-3D42C24EC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9618" y="5268728"/>
              <a:ext cx="1952898" cy="733527"/>
            </a:xfrm>
            <a:prstGeom prst="rect">
              <a:avLst/>
            </a:prstGeom>
          </p:spPr>
        </p:pic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6265C204-5AD9-4C0F-A7CF-7AC25CF79758}"/>
                </a:ext>
              </a:extLst>
            </p:cNvPr>
            <p:cNvSpPr txBox="1"/>
            <p:nvPr/>
          </p:nvSpPr>
          <p:spPr>
            <a:xfrm>
              <a:off x="6596822" y="5382866"/>
              <a:ext cx="2362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Resonant Condition: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70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2" grpId="0" animBg="1"/>
      <p:bldP spid="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/>
      <p:bldP spid="47" grpId="0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/>
      <p:bldP spid="71" grpId="0"/>
      <p:bldP spid="72" grpId="0" animBg="1"/>
      <p:bldP spid="73" grpId="0" animBg="1"/>
      <p:bldP spid="74" grpId="0"/>
      <p:bldP spid="75" grpId="0"/>
      <p:bldP spid="76" grpId="0" animBg="1"/>
      <p:bldP spid="77" grpId="0" animBg="1"/>
      <p:bldP spid="78" grpId="0"/>
      <p:bldP spid="79" grpId="0"/>
      <p:bldP spid="8" grpId="0" animBg="1"/>
      <p:bldP spid="81" grpId="0"/>
      <p:bldP spid="134" grpId="0" animBg="1"/>
      <p:bldP spid="136" grpId="0" animBg="1"/>
      <p:bldP spid="137" grpId="0" animBg="1"/>
      <p:bldP spid="138" grpId="0" animBg="1"/>
      <p:bldP spid="140" grpId="0" animBg="1"/>
      <p:bldP spid="141" grpId="0" animBg="1"/>
      <p:bldP spid="152" grpId="0"/>
      <p:bldP spid="153" grpId="0"/>
      <p:bldP spid="154" grpId="0"/>
      <p:bldP spid="1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5F5E3E92-FC9F-4456-A5D0-3AFEEC110930}"/>
              </a:ext>
            </a:extLst>
          </p:cNvPr>
          <p:cNvSpPr/>
          <p:nvPr/>
        </p:nvSpPr>
        <p:spPr>
          <a:xfrm>
            <a:off x="270592" y="552673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1. Background and Motivation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FAC9B4-51DF-498C-B407-1266BA0BDBCE}"/>
              </a:ext>
            </a:extLst>
          </p:cNvPr>
          <p:cNvSpPr txBox="1"/>
          <p:nvPr/>
        </p:nvSpPr>
        <p:spPr>
          <a:xfrm>
            <a:off x="300089" y="1243744"/>
            <a:ext cx="791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simulation software of FEL process.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reliable (comparable to experiment) 3D FEL simulation is Genesis: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0F1E767-0776-44E0-A592-A0C734E1AECD}"/>
              </a:ext>
            </a:extLst>
          </p:cNvPr>
          <p:cNvSpPr/>
          <p:nvPr/>
        </p:nvSpPr>
        <p:spPr>
          <a:xfrm>
            <a:off x="4732756" y="2380675"/>
            <a:ext cx="1676400" cy="104832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68CAF0-AB58-4A9D-B2C6-372C0E4F2A18}"/>
              </a:ext>
            </a:extLst>
          </p:cNvPr>
          <p:cNvSpPr txBox="1"/>
          <p:nvPr/>
        </p:nvSpPr>
        <p:spPr>
          <a:xfrm>
            <a:off x="5073153" y="2705102"/>
            <a:ext cx="218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Genesis</a:t>
            </a:r>
            <a:endParaRPr lang="zh-CN" altLang="en-US" b="1" i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AF1042-7C38-4188-814A-E17044F4AE79}"/>
              </a:ext>
            </a:extLst>
          </p:cNvPr>
          <p:cNvGrpSpPr/>
          <p:nvPr/>
        </p:nvGrpSpPr>
        <p:grpSpPr>
          <a:xfrm>
            <a:off x="2636136" y="2229556"/>
            <a:ext cx="1109879" cy="1335609"/>
            <a:chOff x="2636136" y="2229556"/>
            <a:chExt cx="1109879" cy="133560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13A5CEE-9AEC-4320-8344-53BD8ACA265F}"/>
                </a:ext>
              </a:extLst>
            </p:cNvPr>
            <p:cNvSpPr/>
            <p:nvPr/>
          </p:nvSpPr>
          <p:spPr>
            <a:xfrm>
              <a:off x="2636136" y="2705102"/>
              <a:ext cx="110970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679490A-5599-4437-ADD8-2C52965876ED}"/>
                </a:ext>
              </a:extLst>
            </p:cNvPr>
            <p:cNvSpPr/>
            <p:nvPr/>
          </p:nvSpPr>
          <p:spPr>
            <a:xfrm>
              <a:off x="2636136" y="3195833"/>
              <a:ext cx="110970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EE1DE0C-3175-4B96-A009-99D6E8E52BB3}"/>
                </a:ext>
              </a:extLst>
            </p:cNvPr>
            <p:cNvSpPr/>
            <p:nvPr/>
          </p:nvSpPr>
          <p:spPr>
            <a:xfrm>
              <a:off x="2636306" y="2229556"/>
              <a:ext cx="110970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76AA09C-8A9B-419F-A79E-079E5BE0C5DD}"/>
              </a:ext>
            </a:extLst>
          </p:cNvPr>
          <p:cNvSpPr txBox="1"/>
          <p:nvPr/>
        </p:nvSpPr>
        <p:spPr>
          <a:xfrm>
            <a:off x="2622991" y="2221081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12083C-01E3-4A12-B41A-160F831E6516}"/>
              </a:ext>
            </a:extLst>
          </p:cNvPr>
          <p:cNvSpPr txBox="1"/>
          <p:nvPr/>
        </p:nvSpPr>
        <p:spPr>
          <a:xfrm>
            <a:off x="2636136" y="2736551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Part.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7585AE-C9B7-4169-A714-33573D2D0EE0}"/>
              </a:ext>
            </a:extLst>
          </p:cNvPr>
          <p:cNvSpPr txBox="1"/>
          <p:nvPr/>
        </p:nvSpPr>
        <p:spPr>
          <a:xfrm>
            <a:off x="2590900" y="3201874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0B1ECBE-DE61-4819-975B-343A2BE91960}"/>
              </a:ext>
            </a:extLst>
          </p:cNvPr>
          <p:cNvGrpSpPr/>
          <p:nvPr/>
        </p:nvGrpSpPr>
        <p:grpSpPr>
          <a:xfrm>
            <a:off x="7057847" y="2488987"/>
            <a:ext cx="1749748" cy="866104"/>
            <a:chOff x="7057847" y="2488987"/>
            <a:chExt cx="1749748" cy="8661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2387C88-4C38-4F99-A2D3-1AE93E917EC0}"/>
                </a:ext>
              </a:extLst>
            </p:cNvPr>
            <p:cNvSpPr/>
            <p:nvPr/>
          </p:nvSpPr>
          <p:spPr>
            <a:xfrm>
              <a:off x="7103083" y="2488987"/>
              <a:ext cx="110970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18C536-29C0-424B-8C8D-68BFA39EB280}"/>
                </a:ext>
              </a:extLst>
            </p:cNvPr>
            <p:cNvSpPr/>
            <p:nvPr/>
          </p:nvSpPr>
          <p:spPr>
            <a:xfrm>
              <a:off x="7103083" y="2979718"/>
              <a:ext cx="110970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322FC69-44A1-45A1-ABCD-71E5998687C5}"/>
                </a:ext>
              </a:extLst>
            </p:cNvPr>
            <p:cNvSpPr txBox="1"/>
            <p:nvPr/>
          </p:nvSpPr>
          <p:spPr>
            <a:xfrm>
              <a:off x="7103083" y="2520436"/>
              <a:ext cx="17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Part. File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35308A4-20F8-4ECF-B77C-305A71902EF0}"/>
                </a:ext>
              </a:extLst>
            </p:cNvPr>
            <p:cNvSpPr txBox="1"/>
            <p:nvPr/>
          </p:nvSpPr>
          <p:spPr>
            <a:xfrm>
              <a:off x="7057847" y="2985759"/>
              <a:ext cx="17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X-ray File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3" name="图片 22" descr="文本&#10;&#10;描述已自动生成">
            <a:extLst>
              <a:ext uri="{FF2B5EF4-FFF2-40B4-BE49-F238E27FC236}">
                <a16:creationId xmlns:a16="http://schemas.microsoft.com/office/drawing/2014/main" id="{2C06D165-CA08-4987-A88A-D24725B66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33" y="1344131"/>
            <a:ext cx="2390389" cy="2721942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8FEF52B-DD98-413F-A78E-DDE1CA007739}"/>
              </a:ext>
            </a:extLst>
          </p:cNvPr>
          <p:cNvSpPr txBox="1"/>
          <p:nvPr/>
        </p:nvSpPr>
        <p:spPr>
          <a:xfrm>
            <a:off x="1171261" y="4206482"/>
            <a:ext cx="1177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shot takes approximately half hour to simulate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Difficult for data analysis or virtual machine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597046A-019A-43FB-9630-9AAA4F4B07E8}"/>
              </a:ext>
            </a:extLst>
          </p:cNvPr>
          <p:cNvSpPr txBox="1"/>
          <p:nvPr/>
        </p:nvSpPr>
        <p:spPr>
          <a:xfrm>
            <a:off x="1457171" y="5766388"/>
            <a:ext cx="927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develop a surrogate model, which reproduce Genesis output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reliably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DB7C6C46-7125-4B4E-B9DE-619AF9B1A134}"/>
              </a:ext>
            </a:extLst>
          </p:cNvPr>
          <p:cNvSpPr/>
          <p:nvPr/>
        </p:nvSpPr>
        <p:spPr>
          <a:xfrm>
            <a:off x="5672179" y="4592502"/>
            <a:ext cx="302102" cy="1102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动作按钮: 帮助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13D891-7B44-4AC8-9328-F6366EF41CAD}"/>
              </a:ext>
            </a:extLst>
          </p:cNvPr>
          <p:cNvSpPr/>
          <p:nvPr/>
        </p:nvSpPr>
        <p:spPr>
          <a:xfrm>
            <a:off x="6217721" y="4825163"/>
            <a:ext cx="587318" cy="528133"/>
          </a:xfrm>
          <a:prstGeom prst="actionButtonHelp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8" grpId="0"/>
      <p:bldP spid="12" grpId="0"/>
      <p:bldP spid="13" grpId="0"/>
      <p:bldP spid="29" grpId="0"/>
      <p:bldP spid="32" grpId="0"/>
      <p:bldP spid="31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5F5E3E92-FC9F-4456-A5D0-3AFEEC110930}"/>
              </a:ext>
            </a:extLst>
          </p:cNvPr>
          <p:cNvSpPr/>
          <p:nvPr/>
        </p:nvSpPr>
        <p:spPr>
          <a:xfrm>
            <a:off x="270592" y="552673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1. Background and Motivation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27C37E-DF1B-4A0F-A053-5402D499C52D}"/>
              </a:ext>
            </a:extLst>
          </p:cNvPr>
          <p:cNvSpPr txBox="1"/>
          <p:nvPr/>
        </p:nvSpPr>
        <p:spPr>
          <a:xfrm>
            <a:off x="346229" y="1518082"/>
            <a:ext cx="1027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Reconsider: what is Genesis mathematically?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7717FA-0188-457B-94AD-6627CFE360B8}"/>
              </a:ext>
            </a:extLst>
          </p:cNvPr>
          <p:cNvSpPr txBox="1"/>
          <p:nvPr/>
        </p:nvSpPr>
        <p:spPr>
          <a:xfrm>
            <a:off x="417945" y="2973169"/>
            <a:ext cx="967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for generative neural networks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efficiency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be such a surrogate model?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图片包含 文本&#10;&#10;描述已自动生成">
            <a:extLst>
              <a:ext uri="{FF2B5EF4-FFF2-40B4-BE49-F238E27FC236}">
                <a16:creationId xmlns:a16="http://schemas.microsoft.com/office/drawing/2014/main" id="{3FF7FBFF-482A-4859-BE13-AD4D2B6D9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83" y="2344995"/>
            <a:ext cx="3791479" cy="63826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315051-99EA-4906-8FBC-4F5EDD518254}"/>
              </a:ext>
            </a:extLst>
          </p:cNvPr>
          <p:cNvSpPr/>
          <p:nvPr/>
        </p:nvSpPr>
        <p:spPr>
          <a:xfrm>
            <a:off x="4979942" y="4354091"/>
            <a:ext cx="1676400" cy="104832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2B15F9-73FD-4CEB-9CD8-49C194064EED}"/>
              </a:ext>
            </a:extLst>
          </p:cNvPr>
          <p:cNvSpPr txBox="1"/>
          <p:nvPr/>
        </p:nvSpPr>
        <p:spPr>
          <a:xfrm>
            <a:off x="5248880" y="4416588"/>
            <a:ext cx="1792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chemeClr val="tx1"/>
                </a:solidFill>
              </a:rPr>
              <a:t>Genesis Surrogate Model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1BAFD3-E35F-43A0-8B6E-17C609E4B171}"/>
              </a:ext>
            </a:extLst>
          </p:cNvPr>
          <p:cNvSpPr txBox="1"/>
          <p:nvPr/>
        </p:nvSpPr>
        <p:spPr>
          <a:xfrm>
            <a:off x="1385094" y="4263535"/>
            <a:ext cx="4016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0D (energy, taper parameter),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(energy center along beam),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(long. phase space),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317EDF-0757-4E0A-BF85-52070D1E91E2}"/>
              </a:ext>
            </a:extLst>
          </p:cNvPr>
          <p:cNvSpPr txBox="1"/>
          <p:nvPr/>
        </p:nvSpPr>
        <p:spPr>
          <a:xfrm>
            <a:off x="7096536" y="4416588"/>
            <a:ext cx="33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x-ray information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E677F4-EFF6-4055-A1A7-249C9A03F335}"/>
              </a:ext>
            </a:extLst>
          </p:cNvPr>
          <p:cNvSpPr txBox="1"/>
          <p:nvPr/>
        </p:nvSpPr>
        <p:spPr>
          <a:xfrm>
            <a:off x="346229" y="1977811"/>
            <a:ext cx="9813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“randomly”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setting conditions to x-ray profiles under a specific electron beam:</a:t>
            </a:r>
          </a:p>
        </p:txBody>
      </p:sp>
    </p:spTree>
    <p:extLst>
      <p:ext uri="{BB962C8B-B14F-4D97-AF65-F5344CB8AC3E}">
        <p14:creationId xmlns:p14="http://schemas.microsoft.com/office/powerpoint/2010/main" val="3670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 animBg="1"/>
      <p:bldP spid="11" grpId="0"/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5F5E3E92-FC9F-4456-A5D0-3AFEEC110930}"/>
              </a:ext>
            </a:extLst>
          </p:cNvPr>
          <p:cNvSpPr/>
          <p:nvPr/>
        </p:nvSpPr>
        <p:spPr>
          <a:xfrm>
            <a:off x="270592" y="552673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2. Generative Algorithms: Generative Adversarial Networks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B4B8CA6-952C-4A98-AAD2-7B6C9BC79E88}"/>
              </a:ext>
            </a:extLst>
          </p:cNvPr>
          <p:cNvGrpSpPr/>
          <p:nvPr/>
        </p:nvGrpSpPr>
        <p:grpSpPr>
          <a:xfrm>
            <a:off x="2995027" y="4806441"/>
            <a:ext cx="4632868" cy="2076491"/>
            <a:chOff x="1577485" y="4010806"/>
            <a:chExt cx="4632868" cy="2076491"/>
          </a:xfrm>
        </p:grpSpPr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6D385F0D-3FC6-4B92-9101-8339A53F6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806" y="4010806"/>
              <a:ext cx="1524525" cy="1512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18F90A47-D041-43E4-9137-CABA4D5E2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5217" y="4026814"/>
              <a:ext cx="2230651" cy="1514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093524-A949-4EBD-8A10-AE2F6DBD38C2}"/>
                </a:ext>
              </a:extLst>
            </p:cNvPr>
            <p:cNvSpPr/>
            <p:nvPr/>
          </p:nvSpPr>
          <p:spPr>
            <a:xfrm>
              <a:off x="1577485" y="4010807"/>
              <a:ext cx="648070" cy="1922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8DC96C-59EA-4DC8-B8BE-E476DF8B9EE6}"/>
                </a:ext>
              </a:extLst>
            </p:cNvPr>
            <p:cNvSpPr/>
            <p:nvPr/>
          </p:nvSpPr>
          <p:spPr>
            <a:xfrm rot="5400000">
              <a:off x="2328470" y="4767767"/>
              <a:ext cx="648070" cy="19163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B34157-77D5-43C1-8880-409800DA1B40}"/>
                </a:ext>
              </a:extLst>
            </p:cNvPr>
            <p:cNvSpPr txBox="1"/>
            <p:nvPr/>
          </p:nvSpPr>
          <p:spPr>
            <a:xfrm>
              <a:off x="1983333" y="4584865"/>
              <a:ext cx="2574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</a:t>
              </a:r>
              <a:endParaRPr lang="zh-CN" alt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0675F-BCBE-4F22-9280-AF0647264040}"/>
                </a:ext>
              </a:extLst>
            </p:cNvPr>
            <p:cNvSpPr txBox="1"/>
            <p:nvPr/>
          </p:nvSpPr>
          <p:spPr>
            <a:xfrm>
              <a:off x="2749462" y="5297118"/>
              <a:ext cx="593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</a:t>
              </a:r>
              <a:endParaRPr lang="zh-CN" altLang="en-US" sz="16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4F03D4C-8364-4816-8032-3C53DC641228}"/>
                </a:ext>
              </a:extLst>
            </p:cNvPr>
            <p:cNvSpPr/>
            <p:nvPr/>
          </p:nvSpPr>
          <p:spPr>
            <a:xfrm>
              <a:off x="3617883" y="4069892"/>
              <a:ext cx="199902" cy="1922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5A184CD-E5C7-4D06-82B0-A1AA35F0F0BA}"/>
                </a:ext>
              </a:extLst>
            </p:cNvPr>
            <p:cNvSpPr/>
            <p:nvPr/>
          </p:nvSpPr>
          <p:spPr>
            <a:xfrm rot="5400000">
              <a:off x="4729985" y="4606929"/>
              <a:ext cx="648070" cy="2312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4ADAB6E-A135-49F0-B3C7-D09B06BE22F2}"/>
                </a:ext>
              </a:extLst>
            </p:cNvPr>
            <p:cNvSpPr txBox="1"/>
            <p:nvPr/>
          </p:nvSpPr>
          <p:spPr>
            <a:xfrm>
              <a:off x="3582941" y="4528902"/>
              <a:ext cx="199902" cy="38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CEF38BD-5F3E-4CDE-B432-38F1E4E9D928}"/>
                </a:ext>
              </a:extLst>
            </p:cNvPr>
            <p:cNvSpPr txBox="1"/>
            <p:nvPr/>
          </p:nvSpPr>
          <p:spPr>
            <a:xfrm>
              <a:off x="4706381" y="5354050"/>
              <a:ext cx="593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</a:t>
              </a:r>
              <a:endParaRPr lang="zh-CN" altLang="en-US" sz="16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219289-27F3-45EC-8EFF-E6F0AED3A6BB}"/>
              </a:ext>
            </a:extLst>
          </p:cNvPr>
          <p:cNvGrpSpPr/>
          <p:nvPr/>
        </p:nvGrpSpPr>
        <p:grpSpPr>
          <a:xfrm>
            <a:off x="2942990" y="2386851"/>
            <a:ext cx="4545769" cy="2051896"/>
            <a:chOff x="2144314" y="2147093"/>
            <a:chExt cx="4545769" cy="2051896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ADEAA54-9607-4400-9EB7-B97506389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990" y="2147093"/>
              <a:ext cx="1524525" cy="1512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62F3ABFF-BEB0-4151-A43A-18DE0751D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969" y="2147093"/>
              <a:ext cx="2312666" cy="152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578BAFC-8831-4C62-A818-DD0E75DA5436}"/>
                </a:ext>
              </a:extLst>
            </p:cNvPr>
            <p:cNvSpPr/>
            <p:nvPr/>
          </p:nvSpPr>
          <p:spPr>
            <a:xfrm>
              <a:off x="2144314" y="2147093"/>
              <a:ext cx="648070" cy="1922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2E5F9ED-DA27-47FB-8364-D396FFF193F6}"/>
                </a:ext>
              </a:extLst>
            </p:cNvPr>
            <p:cNvSpPr/>
            <p:nvPr/>
          </p:nvSpPr>
          <p:spPr>
            <a:xfrm rot="5400000">
              <a:off x="2895299" y="2904053"/>
              <a:ext cx="648070" cy="19163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FE59A96-6DDB-4D65-905D-CF7075AE00BB}"/>
                </a:ext>
              </a:extLst>
            </p:cNvPr>
            <p:cNvSpPr txBox="1"/>
            <p:nvPr/>
          </p:nvSpPr>
          <p:spPr>
            <a:xfrm>
              <a:off x="2534931" y="2749464"/>
              <a:ext cx="2574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</a:t>
              </a:r>
              <a:endParaRPr lang="zh-CN" altLang="en-US" sz="1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F5B4AA9-F0A4-4B32-9C61-E2B48400A4DE}"/>
                </a:ext>
              </a:extLst>
            </p:cNvPr>
            <p:cNvSpPr txBox="1"/>
            <p:nvPr/>
          </p:nvSpPr>
          <p:spPr>
            <a:xfrm>
              <a:off x="3301060" y="3461717"/>
              <a:ext cx="593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</a:t>
              </a:r>
              <a:endParaRPr lang="zh-CN" altLang="en-US" sz="16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D2F019B-E38E-4D1D-B848-56897B026D22}"/>
                </a:ext>
              </a:extLst>
            </p:cNvPr>
            <p:cNvSpPr/>
            <p:nvPr/>
          </p:nvSpPr>
          <p:spPr>
            <a:xfrm>
              <a:off x="4177515" y="2199340"/>
              <a:ext cx="199902" cy="1922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4BFB538-A3BB-4159-9011-F73A85E09CDA}"/>
                </a:ext>
              </a:extLst>
            </p:cNvPr>
            <p:cNvSpPr/>
            <p:nvPr/>
          </p:nvSpPr>
          <p:spPr>
            <a:xfrm rot="5400000">
              <a:off x="5209715" y="2718621"/>
              <a:ext cx="648070" cy="2312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1356EC8-2645-4379-9BD8-9A3601CBB91F}"/>
                </a:ext>
              </a:extLst>
            </p:cNvPr>
            <p:cNvSpPr txBox="1"/>
            <p:nvPr/>
          </p:nvSpPr>
          <p:spPr>
            <a:xfrm>
              <a:off x="4107061" y="2649472"/>
              <a:ext cx="199902" cy="38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1A124F1-DE37-477F-B44A-46CC8128F145}"/>
                </a:ext>
              </a:extLst>
            </p:cNvPr>
            <p:cNvSpPr txBox="1"/>
            <p:nvPr/>
          </p:nvSpPr>
          <p:spPr>
            <a:xfrm>
              <a:off x="5284320" y="3476052"/>
              <a:ext cx="593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</a:t>
              </a:r>
              <a:endParaRPr lang="zh-CN" altLang="en-US" sz="1600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BC3BF97-87A1-4411-8460-CCC62B2F8B1E}"/>
              </a:ext>
            </a:extLst>
          </p:cNvPr>
          <p:cNvSpPr txBox="1"/>
          <p:nvPr/>
        </p:nvSpPr>
        <p:spPr>
          <a:xfrm>
            <a:off x="440611" y="1207174"/>
            <a:ext cx="926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(GANs): a pair of neural networks play min-max games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6B4C2B2-DAD9-4F59-965C-98F5342F7243}"/>
              </a:ext>
            </a:extLst>
          </p:cNvPr>
          <p:cNvSpPr/>
          <p:nvPr/>
        </p:nvSpPr>
        <p:spPr>
          <a:xfrm>
            <a:off x="1186335" y="5008693"/>
            <a:ext cx="1114681" cy="1108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0FC1310-B98E-4475-8865-103835062451}"/>
              </a:ext>
            </a:extLst>
          </p:cNvPr>
          <p:cNvSpPr/>
          <p:nvPr/>
        </p:nvSpPr>
        <p:spPr>
          <a:xfrm>
            <a:off x="8775512" y="3663828"/>
            <a:ext cx="1562469" cy="15624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B22F64F-B17D-4E24-AE49-45619D491A49}"/>
              </a:ext>
            </a:extLst>
          </p:cNvPr>
          <p:cNvSpPr/>
          <p:nvPr/>
        </p:nvSpPr>
        <p:spPr>
          <a:xfrm>
            <a:off x="1083700" y="2603344"/>
            <a:ext cx="1185292" cy="11269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DF6BA3-AE4B-424F-98A1-F7C8972407DA}"/>
              </a:ext>
            </a:extLst>
          </p:cNvPr>
          <p:cNvSpPr txBox="1"/>
          <p:nvPr/>
        </p:nvSpPr>
        <p:spPr>
          <a:xfrm>
            <a:off x="1129452" y="2997537"/>
            <a:ext cx="139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Simulation</a:t>
            </a:r>
            <a:endParaRPr lang="zh-CN" altLang="en-US" sz="16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F345ED3-C433-4FD3-88AB-E52076F88D4E}"/>
              </a:ext>
            </a:extLst>
          </p:cNvPr>
          <p:cNvSpPr txBox="1"/>
          <p:nvPr/>
        </p:nvSpPr>
        <p:spPr>
          <a:xfrm>
            <a:off x="8797476" y="4247898"/>
            <a:ext cx="16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Discriminator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EEB1BA-0F30-4461-B149-EE001F1DD460}"/>
              </a:ext>
            </a:extLst>
          </p:cNvPr>
          <p:cNvSpPr txBox="1"/>
          <p:nvPr/>
        </p:nvSpPr>
        <p:spPr>
          <a:xfrm>
            <a:off x="1164065" y="5406539"/>
            <a:ext cx="129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Generator</a:t>
            </a:r>
            <a:endParaRPr lang="zh-CN" altLang="en-US" sz="1600" b="1" dirty="0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49F40B02-6A99-477F-AA18-020DA4EA6D4F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7434872" y="4432564"/>
            <a:ext cx="1362604" cy="1044554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C473AE2-2DB1-4213-8DFA-F4D20A3512E2}"/>
              </a:ext>
            </a:extLst>
          </p:cNvPr>
          <p:cNvSpPr txBox="1"/>
          <p:nvPr/>
        </p:nvSpPr>
        <p:spPr>
          <a:xfrm>
            <a:off x="5036035" y="6474055"/>
            <a:ext cx="338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Fake data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8BC18D9-568D-44CA-A63A-3206BBD93807}"/>
              </a:ext>
            </a:extLst>
          </p:cNvPr>
          <p:cNvSpPr txBox="1"/>
          <p:nvPr/>
        </p:nvSpPr>
        <p:spPr>
          <a:xfrm>
            <a:off x="4974142" y="4025854"/>
            <a:ext cx="2716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Real data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E5344DB-75CC-4750-8C84-B10FFCE0E1B9}"/>
              </a:ext>
            </a:extLst>
          </p:cNvPr>
          <p:cNvSpPr txBox="1"/>
          <p:nvPr/>
        </p:nvSpPr>
        <p:spPr>
          <a:xfrm>
            <a:off x="156367" y="5405696"/>
            <a:ext cx="775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Seeds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C2A7A1-A400-465F-8633-B2334518CD4E}"/>
              </a:ext>
            </a:extLst>
          </p:cNvPr>
          <p:cNvCxnSpPr>
            <a:cxnSpLocks/>
            <a:stCxn id="35" idx="3"/>
            <a:endCxn id="26" idx="2"/>
          </p:cNvCxnSpPr>
          <p:nvPr/>
        </p:nvCxnSpPr>
        <p:spPr>
          <a:xfrm>
            <a:off x="932328" y="5559585"/>
            <a:ext cx="254007" cy="3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E489294-AAA4-4925-A927-F66CE2ED9C6F}"/>
              </a:ext>
            </a:extLst>
          </p:cNvPr>
          <p:cNvCxnSpPr>
            <a:cxnSpLocks/>
          </p:cNvCxnSpPr>
          <p:nvPr/>
        </p:nvCxnSpPr>
        <p:spPr>
          <a:xfrm>
            <a:off x="10337981" y="4458237"/>
            <a:ext cx="941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11A3AE8-5C39-4AF5-B0DE-DC6413356EEE}"/>
              </a:ext>
            </a:extLst>
          </p:cNvPr>
          <p:cNvSpPr txBox="1"/>
          <p:nvPr/>
        </p:nvSpPr>
        <p:spPr>
          <a:xfrm>
            <a:off x="11177404" y="4304348"/>
            <a:ext cx="128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Real/Fake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A27B75-426D-41AB-9C75-7023DE167CA4}"/>
              </a:ext>
            </a:extLst>
          </p:cNvPr>
          <p:cNvSpPr txBox="1"/>
          <p:nvPr/>
        </p:nvSpPr>
        <p:spPr>
          <a:xfrm>
            <a:off x="492324" y="6117167"/>
            <a:ext cx="489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 data close to real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D19244-49EE-4061-9FB7-E8E5C98E4EF2}"/>
              </a:ext>
            </a:extLst>
          </p:cNvPr>
          <p:cNvSpPr txBox="1"/>
          <p:nvPr/>
        </p:nvSpPr>
        <p:spPr>
          <a:xfrm>
            <a:off x="8568994" y="5261676"/>
            <a:ext cx="44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Identify data is real or fake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CF35F1D-6F06-4597-A529-E70B3C2D14CB}"/>
              </a:ext>
            </a:extLst>
          </p:cNvPr>
          <p:cNvSpPr/>
          <p:nvPr/>
        </p:nvSpPr>
        <p:spPr>
          <a:xfrm>
            <a:off x="3382029" y="4699237"/>
            <a:ext cx="4032752" cy="1712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5DE12B-9AEA-4386-97A7-22C5D23D4994}"/>
              </a:ext>
            </a:extLst>
          </p:cNvPr>
          <p:cNvSpPr/>
          <p:nvPr/>
        </p:nvSpPr>
        <p:spPr>
          <a:xfrm>
            <a:off x="3350432" y="2347708"/>
            <a:ext cx="4032752" cy="17127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70154F7-5F6E-4506-B246-2A1027FDC3D4}"/>
              </a:ext>
            </a:extLst>
          </p:cNvPr>
          <p:cNvCxnSpPr>
            <a:cxnSpLocks/>
          </p:cNvCxnSpPr>
          <p:nvPr/>
        </p:nvCxnSpPr>
        <p:spPr>
          <a:xfrm>
            <a:off x="7383184" y="3204091"/>
            <a:ext cx="732990" cy="132914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89D7DCA-C4D0-4C29-B0FD-1BFC19E43107}"/>
              </a:ext>
            </a:extLst>
          </p:cNvPr>
          <p:cNvCxnSpPr>
            <a:cxnSpLocks/>
          </p:cNvCxnSpPr>
          <p:nvPr/>
        </p:nvCxnSpPr>
        <p:spPr>
          <a:xfrm flipV="1">
            <a:off x="2282719" y="3157108"/>
            <a:ext cx="106337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BE0E01F-ACCD-4659-A8DF-6C46FA08864C}"/>
              </a:ext>
            </a:extLst>
          </p:cNvPr>
          <p:cNvCxnSpPr>
            <a:cxnSpLocks/>
            <a:stCxn id="26" idx="6"/>
            <a:endCxn id="42" idx="1"/>
          </p:cNvCxnSpPr>
          <p:nvPr/>
        </p:nvCxnSpPr>
        <p:spPr>
          <a:xfrm flipV="1">
            <a:off x="2301016" y="5555620"/>
            <a:ext cx="1081013" cy="7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CD67091F-74CD-4102-8937-6F2EBDDB6F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25" y="1628753"/>
            <a:ext cx="545858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8" grpId="0" animBg="1"/>
      <p:bldP spid="29" grpId="0"/>
      <p:bldP spid="30" grpId="0"/>
      <p:bldP spid="31" grpId="0"/>
      <p:bldP spid="33" grpId="0"/>
      <p:bldP spid="34" grpId="0"/>
      <p:bldP spid="35" grpId="0"/>
      <p:bldP spid="38" grpId="0"/>
      <p:bldP spid="39" grpId="0"/>
      <p:bldP spid="40" grpId="0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48F8D6B-F308-47D5-AFA3-4C5FFE215E08}"/>
              </a:ext>
            </a:extLst>
          </p:cNvPr>
          <p:cNvSpPr txBox="1"/>
          <p:nvPr/>
        </p:nvSpPr>
        <p:spPr>
          <a:xfrm>
            <a:off x="133163" y="1219413"/>
            <a:ext cx="1088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structure evolutions: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715DB55A-AC8C-4494-8422-E709AF255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38" y="6121256"/>
            <a:ext cx="3265893" cy="5684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F2A7283-547A-46F5-8B10-FCD8B84AC095}"/>
              </a:ext>
            </a:extLst>
          </p:cNvPr>
          <p:cNvSpPr/>
          <p:nvPr/>
        </p:nvSpPr>
        <p:spPr>
          <a:xfrm>
            <a:off x="270592" y="552673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2. Generative Algorithms: Generative Adversarial Networks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97A4F6-81FF-4595-AF73-4FF80D9B081F}"/>
              </a:ext>
            </a:extLst>
          </p:cNvPr>
          <p:cNvSpPr txBox="1"/>
          <p:nvPr/>
        </p:nvSpPr>
        <p:spPr>
          <a:xfrm>
            <a:off x="554370" y="157351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Vanilla 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B63171-A375-49DD-A708-ADCDE5D75200}"/>
              </a:ext>
            </a:extLst>
          </p:cNvPr>
          <p:cNvSpPr txBox="1"/>
          <p:nvPr/>
        </p:nvSpPr>
        <p:spPr>
          <a:xfrm>
            <a:off x="554370" y="380882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Deep Convolutional 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D51379-E674-4073-941C-A63184240D83}"/>
              </a:ext>
            </a:extLst>
          </p:cNvPr>
          <p:cNvSpPr txBox="1"/>
          <p:nvPr/>
        </p:nvSpPr>
        <p:spPr>
          <a:xfrm>
            <a:off x="554370" y="622082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Wasserstein 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02803204-C04F-407F-826C-E318F7BA56AB}"/>
              </a:ext>
            </a:extLst>
          </p:cNvPr>
          <p:cNvSpPr/>
          <p:nvPr/>
        </p:nvSpPr>
        <p:spPr>
          <a:xfrm>
            <a:off x="1225673" y="1955949"/>
            <a:ext cx="145372" cy="1640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E2876A4A-305D-4C04-AB71-8A78DEC8E6A4}"/>
              </a:ext>
            </a:extLst>
          </p:cNvPr>
          <p:cNvSpPr/>
          <p:nvPr/>
        </p:nvSpPr>
        <p:spPr>
          <a:xfrm>
            <a:off x="1225673" y="4338530"/>
            <a:ext cx="145372" cy="1640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2743C2-CB79-4F39-B1B4-30652DCB9D01}"/>
              </a:ext>
            </a:extLst>
          </p:cNvPr>
          <p:cNvSpPr txBox="1"/>
          <p:nvPr/>
        </p:nvSpPr>
        <p:spPr>
          <a:xfrm>
            <a:off x="1624625" y="1977401"/>
            <a:ext cx="9712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heavy fully connected layers, use convolutional neural network structures: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 convolutional layers for discriminator and convolutional transpose layers for generator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Remove fully connected layers and pooling layers.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for discriminator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for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2E18F8-6C25-453F-8BED-071783D3A224}"/>
              </a:ext>
            </a:extLst>
          </p:cNvPr>
          <p:cNvSpPr txBox="1"/>
          <p:nvPr/>
        </p:nvSpPr>
        <p:spPr>
          <a:xfrm>
            <a:off x="1624686" y="4338530"/>
            <a:ext cx="105673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KL divergence, use Wasserstein distance to estimate the difference of real/fake distributions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 a linear activation function for discriminator output layer</a:t>
            </a:r>
          </a:p>
          <a:p>
            <a:pPr algn="l" fontAlgn="base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 Wasserstein loss to train the model</a:t>
            </a:r>
          </a:p>
          <a:p>
            <a:pPr algn="l" fontAlgn="base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Constrain discriminator model weights to a limited range</a:t>
            </a:r>
          </a:p>
        </p:txBody>
      </p:sp>
    </p:spTree>
    <p:extLst>
      <p:ext uri="{BB962C8B-B14F-4D97-AF65-F5344CB8AC3E}">
        <p14:creationId xmlns:p14="http://schemas.microsoft.com/office/powerpoint/2010/main" val="25301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1" grpId="0"/>
      <p:bldP spid="13" grpId="0"/>
      <p:bldP spid="5" grpId="0" animBg="1"/>
      <p:bldP spid="16" grpId="0" animBg="1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F2A7283-547A-46F5-8B10-FCD8B84AC095}"/>
              </a:ext>
            </a:extLst>
          </p:cNvPr>
          <p:cNvSpPr/>
          <p:nvPr/>
        </p:nvSpPr>
        <p:spPr>
          <a:xfrm>
            <a:off x="270592" y="552673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2. Generative Algorithms: Generative Adversarial Networks</a:t>
            </a:r>
          </a:p>
        </p:txBody>
      </p:sp>
      <p:graphicFrame>
        <p:nvGraphicFramePr>
          <p:cNvPr id="7" name="表格 15">
            <a:extLst>
              <a:ext uri="{FF2B5EF4-FFF2-40B4-BE49-F238E27FC236}">
                <a16:creationId xmlns:a16="http://schemas.microsoft.com/office/drawing/2014/main" id="{450E3977-4979-4753-A8E0-CE3F9C209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68837"/>
              </p:ext>
            </p:extLst>
          </p:nvPr>
        </p:nvGraphicFramePr>
        <p:xfrm>
          <a:off x="2032000" y="2390952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22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542382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5960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Discriminator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Feature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Seed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X-ray from R/F pool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Layer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Transpose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6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LeakyReLU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00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Label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 x-ray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Real/Fake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6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Function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Loss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Loss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6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9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07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32462-04A7-4890-97AF-57AA68F5BF77}"/>
              </a:ext>
            </a:extLst>
          </p:cNvPr>
          <p:cNvSpPr txBox="1"/>
          <p:nvPr/>
        </p:nvSpPr>
        <p:spPr>
          <a:xfrm>
            <a:off x="270591" y="1306809"/>
            <a:ext cx="949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randomly generate data for a specific beam configuration. We implement conditional GAN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cGAN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providing a tuning knob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D4846D-4289-4010-BFB8-427D34465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81" y="2698957"/>
            <a:ext cx="2091262" cy="4305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A8337A-9F9A-4462-B1AB-51C3F87B8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80" y="2651057"/>
            <a:ext cx="1943371" cy="49006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628D2598-3017-4745-952A-DCEC1964733B}"/>
              </a:ext>
            </a:extLst>
          </p:cNvPr>
          <p:cNvSpPr/>
          <p:nvPr/>
        </p:nvSpPr>
        <p:spPr>
          <a:xfrm>
            <a:off x="7764620" y="4166681"/>
            <a:ext cx="1323262" cy="340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C02F17-1564-4617-B59D-2022D45770EA}"/>
              </a:ext>
            </a:extLst>
          </p:cNvPr>
          <p:cNvSpPr txBox="1"/>
          <p:nvPr/>
        </p:nvSpPr>
        <p:spPr>
          <a:xfrm>
            <a:off x="7764620" y="3875328"/>
            <a:ext cx="179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0658A5-56D5-421E-964B-A3940AA5BA0D}"/>
              </a:ext>
            </a:extLst>
          </p:cNvPr>
          <p:cNvSpPr txBox="1"/>
          <p:nvPr/>
        </p:nvSpPr>
        <p:spPr>
          <a:xfrm>
            <a:off x="9198338" y="3839043"/>
            <a:ext cx="2671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conditional inputs to both generator and discriminator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817A5-7DC9-46D0-8217-584A2738B93A}"/>
              </a:ext>
            </a:extLst>
          </p:cNvPr>
          <p:cNvSpPr txBox="1"/>
          <p:nvPr/>
        </p:nvSpPr>
        <p:spPr>
          <a:xfrm>
            <a:off x="270591" y="6186939"/>
            <a:ext cx="8665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Knobs could be undulator K, taper, energy, chirp and combination of them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012BFB-A941-4F87-85B7-7BFBC773E280}"/>
              </a:ext>
            </a:extLst>
          </p:cNvPr>
          <p:cNvSpPr txBox="1"/>
          <p:nvPr/>
        </p:nvSpPr>
        <p:spPr>
          <a:xfrm>
            <a:off x="270591" y="2176762"/>
            <a:ext cx="741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generate a group of number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Generate a group of five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B7C164-3126-44AD-97C8-F429D49F5661}"/>
              </a:ext>
            </a:extLst>
          </p:cNvPr>
          <p:cNvSpPr txBox="1"/>
          <p:nvPr/>
        </p:nvSpPr>
        <p:spPr>
          <a:xfrm>
            <a:off x="270591" y="3389061"/>
            <a:ext cx="656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group of power profile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under specific undulator 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526942-E26A-4A58-BDD0-07D3E343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890" y="4030461"/>
            <a:ext cx="3096179" cy="211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124AAE4-95A9-46A4-894C-2981735AE2F5}"/>
              </a:ext>
            </a:extLst>
          </p:cNvPr>
          <p:cNvSpPr/>
          <p:nvPr/>
        </p:nvSpPr>
        <p:spPr>
          <a:xfrm>
            <a:off x="270592" y="552673"/>
            <a:ext cx="9490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2. Generative Algorithms: Conditioning</a:t>
            </a:r>
          </a:p>
        </p:txBody>
      </p:sp>
    </p:spTree>
    <p:extLst>
      <p:ext uri="{BB962C8B-B14F-4D97-AF65-F5344CB8AC3E}">
        <p14:creationId xmlns:p14="http://schemas.microsoft.com/office/powerpoint/2010/main" val="580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/>
      <p:bldP spid="20" grpId="0"/>
      <p:bldP spid="15" grpId="0"/>
      <p:bldP spid="17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4d76eb12-79d3-4b8b-acf6-a858e98d9ccb" Revision="1" Stencil="System.MyShapes" StencilVersion="1.0"/>
</Control>
</file>

<file path=customXml/item2.xml><?xml version="1.0" encoding="utf-8"?>
<Control xmlns="http://schemas.microsoft.com/VisualStudio/2011/storyboarding/control">
  <Id Name="4d76eb12-79d3-4b8b-acf6-a858e98d9ccb" Revision="1" Stencil="System.MyShapes" StencilVersion="1.0"/>
</Control>
</file>

<file path=customXml/itemProps1.xml><?xml version="1.0" encoding="utf-8"?>
<ds:datastoreItem xmlns:ds="http://schemas.openxmlformats.org/officeDocument/2006/customXml" ds:itemID="{0CA9409D-CE00-4997-A7FF-524321031E1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4E12CAD-9D82-4E6B-AAA0-BB89E9DBB39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1181</Words>
  <Application>Microsoft Office PowerPoint</Application>
  <PresentationFormat>宽屏</PresentationFormat>
  <Paragraphs>243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Times-Roman</vt:lpstr>
      <vt:lpstr>Arial</vt:lpstr>
      <vt:lpstr>Times New Roman</vt:lpstr>
      <vt:lpstr>Office 主题​​</vt:lpstr>
      <vt:lpstr>Data Driven Generative Accelerator Model  Ph.D. Candidate: Xinyu Ren Research Advisor: Prof. Tor Raubenheimer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 Genesis Surrogate Model</dc:title>
  <dc:creator>Hugh</dc:creator>
  <cp:lastModifiedBy>Hugh</cp:lastModifiedBy>
  <cp:revision>87</cp:revision>
  <dcterms:created xsi:type="dcterms:W3CDTF">2021-02-16T00:46:24Z</dcterms:created>
  <dcterms:modified xsi:type="dcterms:W3CDTF">2021-03-10T23:26:22Z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