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2.jpeg" ContentType="image/jpeg"/>
  <Override PartName="/ppt/media/image5.png" ContentType="image/png"/>
  <Override PartName="/ppt/media/image6.png" ContentType="image/png"/>
  <Override PartName="/ppt/media/image1.jpeg" ContentType="image/jpeg"/>
  <Override PartName="/ppt/media/image3.jpeg" ContentType="image/jpeg"/>
  <Override PartName="/ppt/media/image7.png" ContentType="image/png"/>
  <Override PartName="/ppt/media/image4.jpeg" ContentType="image/jpeg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9144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1181160" y="706320"/>
            <a:ext cx="4647240" cy="348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00920" y="4415400"/>
            <a:ext cx="5607720" cy="418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042000" cy="464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3967920" y="0"/>
            <a:ext cx="3042000" cy="464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8831520"/>
            <a:ext cx="3042000" cy="464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3967920" y="8831520"/>
            <a:ext cx="3042000" cy="464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B2D4807-70FE-4ED5-9071-8186D58FA74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1179360" y="696960"/>
            <a:ext cx="4650840" cy="3487320"/>
          </a:xfrm>
          <a:prstGeom prst="rect">
            <a:avLst/>
          </a:prstGeom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960" rIns="93960" tIns="47160" bIns="47160">
            <a:normAutofit fontScale="49000"/>
          </a:bodyPr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HL Type:</a:t>
            </a: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 User___, Staff___, User &amp; Staff___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1-2 paragraph description of highlight</a:t>
            </a: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Insert a ~ 200 word description of the highlight here.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Collaborating Institutions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Funding Overview Section (check all relevant sources)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BES Funding: MSED___, CSGB___, EFRC___, SUFD___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SC Funding: ASCR___, BES___, BER___, FES___, HEP___, NP___, WDTS___, SBIR___, etc.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Other Funding: DOD___, DOE___, NIH___, NSF___, etc.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Funding details for all sources: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Publication/ press releases/ related links: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960" rIns="93960" tIns="47160" bIns="47160" anchor="b">
            <a:noAutofit/>
          </a:bodyPr>
          <a:p>
            <a:pPr algn="r">
              <a:lnSpc>
                <a:spcPct val="100000"/>
              </a:lnSpc>
            </a:pPr>
            <a:fld id="{E2032FB7-AED4-433B-A5CB-0227570E092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1179360" y="696960"/>
            <a:ext cx="4650840" cy="3487320"/>
          </a:xfrm>
          <a:prstGeom prst="rect">
            <a:avLst/>
          </a:prstGeom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960" rIns="93960" tIns="47160" bIns="47160">
            <a:normAutofit fontScale="49000"/>
          </a:bodyPr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HL Type:</a:t>
            </a: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 User___, Staff___, User &amp; Staff___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1-2 paragraph description of highlight</a:t>
            </a: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Insert a ~ 200 word description of the highlight here.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Collaborating Institutions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Funding Overview Section (check all relevant sources)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BES Funding: MSED___, CSGB___, EFRC___, SUFD___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SC Funding: ASCR___, BES___, BER___, FES___, HEP___, NP___, WDTS___, SBIR___, etc.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Other Funding: DOD___, DOE___, NIH___, NSF___, etc.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Funding details for all sources: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Publication/ press releases/ related links: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960" rIns="93960" tIns="47160" bIns="47160" anchor="b">
            <a:noAutofit/>
          </a:bodyPr>
          <a:p>
            <a:pPr algn="r">
              <a:lnSpc>
                <a:spcPct val="100000"/>
              </a:lnSpc>
            </a:pPr>
            <a:fld id="{0C45C4F0-D2F0-4912-B811-2A5A210AD55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2440" y="36136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6200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608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3972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5244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608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3972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52440" y="866880"/>
            <a:ext cx="8410320" cy="5258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841032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53880" y="0"/>
            <a:ext cx="8412120" cy="339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52440" y="866880"/>
            <a:ext cx="8410320" cy="5258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200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52440" y="36136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6200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9608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3972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5244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19608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3972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841032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53880" y="0"/>
            <a:ext cx="8412120" cy="339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200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3"/>
          <a:stretch/>
        </p:blipFill>
        <p:spPr>
          <a:xfrm>
            <a:off x="457200" y="6354720"/>
            <a:ext cx="2437920" cy="40752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46737"/>
                </a:solidFill>
                <a:latin typeface="Arial"/>
              </a:rPr>
              <a:t>Click to edit the outline text format</a:t>
            </a:r>
            <a:endParaRPr b="1" lang="en-US" sz="2400" spc="-1" strike="noStrike">
              <a:solidFill>
                <a:srgbClr val="146737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9" descr=""/>
          <p:cNvPicPr/>
          <p:nvPr/>
        </p:nvPicPr>
        <p:blipFill>
          <a:blip r:embed="rId3"/>
          <a:stretch/>
        </p:blipFill>
        <p:spPr>
          <a:xfrm>
            <a:off x="457200" y="6354720"/>
            <a:ext cx="2437920" cy="40752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52440" y="866880"/>
            <a:ext cx="8410320" cy="5258880"/>
          </a:xfrm>
          <a:prstGeom prst="rect">
            <a:avLst/>
          </a:prstGeom>
        </p:spPr>
        <p:txBody>
          <a:bodyPr lIns="91080" rIns="9108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Click to edit the outline text format</a:t>
            </a:r>
            <a:endParaRPr b="1" lang="en-US" sz="2400" spc="-1" strike="noStrike">
              <a:solidFill>
                <a:srgbClr val="146737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Seventh Outline LevelClick to edit Master text styles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7" marL="345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Arial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8" marL="3888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9" marL="432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1" lang="en-US" sz="2000" spc="-1" strike="noStrike">
              <a:solidFill>
                <a:srgbClr val="146737"/>
              </a:solidFill>
              <a:latin typeface="Arial"/>
            </a:endParaRPr>
          </a:p>
          <a:p>
            <a:pPr lvl="9" marL="432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1" lang="en-US" sz="20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91080" rIns="910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9bbb59"/>
                </a:solidFill>
                <a:latin typeface="Arial"/>
              </a:rPr>
              <a:t>Click to edit Master title style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/>
          </p:nvPr>
        </p:nvSpPr>
        <p:spPr>
          <a:xfrm>
            <a:off x="3200400" y="6356520"/>
            <a:ext cx="5257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381880" y="6351480"/>
            <a:ext cx="4568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99F4741-E545-467C-A4DF-BA712FDAD13A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389480" y="776160"/>
            <a:ext cx="4663080" cy="5258880"/>
          </a:xfrm>
          <a:prstGeom prst="rect">
            <a:avLst/>
          </a:prstGeom>
          <a:noFill/>
          <a:ln>
            <a:noFill/>
          </a:ln>
        </p:spPr>
        <p:txBody>
          <a:bodyPr lIns="91080" rIns="9108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106636"/>
                </a:solidFill>
                <a:latin typeface="Times New Roman"/>
              </a:rPr>
              <a:t>Scientific Achievement</a:t>
            </a:r>
            <a:endParaRPr b="1" lang="en-US" sz="1400" spc="-1" strike="noStrike">
              <a:solidFill>
                <a:srgbClr val="146737"/>
              </a:solidFill>
              <a:latin typeface="Times New Roman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Non-linear time-to-analog conversion for direct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production of “featurized” wave forms for EdgeML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based electron spectroscopy</a:t>
            </a:r>
            <a:endParaRPr b="1" lang="en-US" sz="1400" spc="-1" strike="noStrike">
              <a:solidFill>
                <a:srgbClr val="146737"/>
              </a:solidFill>
              <a:latin typeface="Times New Roman"/>
            </a:endParaRPr>
          </a:p>
          <a:p>
            <a:endParaRPr b="1" lang="en-US" sz="1400" spc="-1" strike="noStrike">
              <a:solidFill>
                <a:srgbClr val="146737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106636"/>
                </a:solidFill>
                <a:latin typeface="Times New Roman"/>
              </a:rPr>
              <a:t>Significance and Impact</a:t>
            </a:r>
            <a:endParaRPr b="1" lang="en-US" sz="1400" spc="-1" strike="noStrike">
              <a:solidFill>
                <a:srgbClr val="146737"/>
              </a:solidFill>
              <a:latin typeface="Times New Roman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Identified analog electronics logic for pre-processing of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electron Time-of-Flight wave forms that alleviates need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for high digitizer bandwidth and sampling.</a:t>
            </a:r>
            <a:endParaRPr b="1" lang="en-US" sz="1400" spc="-1" strike="noStrike">
              <a:solidFill>
                <a:srgbClr val="146737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endParaRPr b="1" lang="en-US" sz="1400" spc="-1" strike="noStrike">
              <a:solidFill>
                <a:srgbClr val="146737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106636"/>
                </a:solidFill>
                <a:latin typeface="Times New Roman"/>
              </a:rPr>
              <a:t>Research Details</a:t>
            </a:r>
            <a:endParaRPr b="1" lang="en-US" sz="1400" spc="-1" strike="noStrike">
              <a:solidFill>
                <a:srgbClr val="146737"/>
              </a:solidFill>
              <a:latin typeface="Times New Roman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Initial test, using surrogate HHG laser source with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prototype electron spectrometer (CookieBox)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Developed analysis chain using analog pre-processing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that feeds a non-linear Time-to-Analog converter for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transforming raw wave forms directly into the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representation needed by the down-stream FPGA-based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inference engine.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Next steps: Use known HHG spectra with 8-fold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differential retardation to simulate angular streaking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results.  Install prototype detectors into dual sided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streaking geometry in PULSE lab and measure linear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streaking with analog pre-processing circuit and on-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digitizer logic.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0" y="0"/>
            <a:ext cx="9143640" cy="727920"/>
          </a:xfrm>
          <a:prstGeom prst="rect">
            <a:avLst/>
          </a:prstGeom>
          <a:noFill/>
          <a:ln w="9360">
            <a:noFill/>
          </a:ln>
        </p:spPr>
        <p:txBody>
          <a:bodyPr lIns="91080" rIns="910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106636"/>
                </a:solidFill>
                <a:latin typeface="Arial"/>
              </a:rPr>
              <a:t>Analog pre-processing for down-stream ML models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82880" y="4757400"/>
            <a:ext cx="438912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HHG based electron spectra transformed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from Time-of-Flight to nearly energy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domain using derivative amplifier and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software non-linear TAC logic. The top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panel shows a few-hit single shot, central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demonstrates the non-linear voltage ramp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used for the “sample and hold”, and the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right panel the resulting histogram.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82880" y="5758200"/>
            <a:ext cx="4572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06636"/>
                </a:solidFill>
                <a:latin typeface="Times New Roman"/>
              </a:rPr>
              <a:t>Work was performed at PULSE HHG laser lab by a combination of PULSE and LCLS scientists supporting the CookieBox project. 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309360" y="6281640"/>
            <a:ext cx="2751840" cy="5209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rcRect l="5689" t="10055" r="3641" b="4608"/>
          <a:stretch/>
        </p:blipFill>
        <p:spPr>
          <a:xfrm>
            <a:off x="274320" y="882000"/>
            <a:ext cx="4114800" cy="387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749040" y="762120"/>
            <a:ext cx="5394600" cy="5258880"/>
          </a:xfrm>
          <a:prstGeom prst="rect">
            <a:avLst/>
          </a:prstGeom>
          <a:noFill/>
          <a:ln>
            <a:noFill/>
          </a:ln>
        </p:spPr>
        <p:txBody>
          <a:bodyPr lIns="91080" rIns="9108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106636"/>
                </a:solidFill>
                <a:latin typeface="Times New Roman"/>
              </a:rPr>
              <a:t>Scientific Achievement</a:t>
            </a:r>
            <a:endParaRPr b="1" lang="en-US" sz="1400" spc="-1" strike="noStrike">
              <a:solidFill>
                <a:srgbClr val="146737"/>
              </a:solidFill>
              <a:latin typeface="Times New Roman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Ultra-low latency inference engine for identifying desirable x-ray shots based on SASE sub-structure</a:t>
            </a:r>
            <a:endParaRPr b="1" lang="en-US" sz="1400" spc="-1" strike="noStrike">
              <a:solidFill>
                <a:srgbClr val="146737"/>
              </a:solidFill>
              <a:latin typeface="Times New Roman"/>
            </a:endParaRPr>
          </a:p>
          <a:p>
            <a:endParaRPr b="1" lang="en-US" sz="1400" spc="-1" strike="noStrike">
              <a:solidFill>
                <a:srgbClr val="146737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106636"/>
                </a:solidFill>
                <a:latin typeface="Times New Roman"/>
              </a:rPr>
              <a:t>Significance and Impact</a:t>
            </a:r>
            <a:endParaRPr b="1" lang="en-US" sz="1400" spc="-1" strike="noStrike">
              <a:solidFill>
                <a:srgbClr val="146737"/>
              </a:solidFill>
              <a:latin typeface="Times New Roman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Initial demonstration of ultra-low latency FPGA-based inference for autonomous decisions in data routing and veto; compatible with as few as 20 event buffer depth.</a:t>
            </a:r>
            <a:endParaRPr b="1" lang="en-US" sz="1400" spc="-1" strike="noStrike">
              <a:solidFill>
                <a:srgbClr val="146737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endParaRPr b="1" lang="en-US" sz="1400" spc="-1" strike="noStrike">
              <a:solidFill>
                <a:srgbClr val="146737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106636"/>
                </a:solidFill>
                <a:latin typeface="Times New Roman"/>
              </a:rPr>
              <a:t>Research Details</a:t>
            </a:r>
            <a:endParaRPr b="1" lang="en-US" sz="1400" spc="-1" strike="noStrike">
              <a:solidFill>
                <a:srgbClr val="146737"/>
              </a:solidFill>
              <a:latin typeface="Times New Roman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Shallow Neural Network model for Level-0 on-the-fly decision making based on the 16-fold angular array of electron spectrometers (CookieBox)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Correctly identifies single spike versus two spike versus 3 or 4 spike SASE shots with inference latency in the 10 microsecond range for 250MHz clock FPGA.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Next steps: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Incorporate recently measured wave forms in both over- and under-sampling regimes.  Improve the “purity” of the output confusion matrix for higher number of sub-spikes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0" y="0"/>
            <a:ext cx="9143640" cy="727920"/>
          </a:xfrm>
          <a:prstGeom prst="rect">
            <a:avLst/>
          </a:prstGeom>
          <a:noFill/>
          <a:ln w="9360">
            <a:noFill/>
          </a:ln>
        </p:spPr>
        <p:txBody>
          <a:bodyPr lIns="91080" rIns="910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106636"/>
                </a:solidFill>
                <a:latin typeface="Arial"/>
              </a:rPr>
              <a:t>Autonomous data routing and veto decisions at rate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74320" y="4392720"/>
            <a:ext cx="327636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SASE sub-structure inference neural network for to infer the fate of streaming data, on the fly, using the CookieBox detector. Neural Network layers by color, 3 layer fully connected neural network, for two representative FPGA clock frequencies.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52640" y="5486400"/>
            <a:ext cx="35049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06636"/>
                </a:solidFill>
                <a:latin typeface="Times New Roman"/>
              </a:rPr>
              <a:t>Work was performed at the LCLS with the help of TID with close integration into L2SI data systems efforts. 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309360" y="6281640"/>
            <a:ext cx="2751840" cy="52092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432720" y="914400"/>
            <a:ext cx="3224880" cy="322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35839</TotalTime>
  <Application>LibreOffice/6.2.6.2$Linux_X86_64 LibreOffice_project/20$Build-2</Application>
  <Company>US Department of Energy (SC)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2010-12-15T20:48:04Z</dcterms:created>
  <dc:creator>helpdesk</dc:creator>
  <dc:description/>
  <dc:language>en-US</dc:language>
  <cp:lastModifiedBy/>
  <cp:lastPrinted>2016-11-01T13:20:38Z</cp:lastPrinted>
  <dcterms:modified xsi:type="dcterms:W3CDTF">2019-09-13T14:37:23Z</dcterms:modified>
  <cp:revision>746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US Department of Energy (SC)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