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jpeg" ContentType="image/jpeg"/>
  <Override PartName="/ppt/media/image4.jpeg" ContentType="image/jpe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1181160" y="706320"/>
            <a:ext cx="4647240" cy="348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042000" cy="464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3967920" y="0"/>
            <a:ext cx="3042000" cy="464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8831520"/>
            <a:ext cx="3042000" cy="464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3967920" y="8831520"/>
            <a:ext cx="3042000" cy="464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BAEFAB5-22B3-4DCF-A5B1-5EE915AEA41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1179360" y="696960"/>
            <a:ext cx="4650840" cy="348732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960" rIns="93960" tIns="47160" bIns="47160">
            <a:normAutofit fontScale="49000"/>
          </a:bodyPr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HL Type: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User___, Staff___, User &amp; Staff___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1-2 paragraph description of highlight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Insert a ~ 200 word description of the highlight here.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Collaborating Institutions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Funding Overview Section (check all relevant sources)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BES Funding: MSED___, CSGB___, EFRC___, SUFD___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SC Funding: ASCR___, BES___, BER___, FES___, HEP___, NP___, WDTS___, SBIR___,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Other Funding: DOD___, DOE___, NIH___, NSF___,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Funding details for all sources: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Publication/ press releases/ related links: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0D4DC1D0-DB0F-4DF2-B798-6545F4C3B2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608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3972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5244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608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3972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53880" y="0"/>
            <a:ext cx="8412120" cy="339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608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3972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5244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608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3972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53880" y="0"/>
            <a:ext cx="8412120" cy="339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3"/>
          <a:stretch/>
        </p:blipFill>
        <p:spPr>
          <a:xfrm>
            <a:off x="457200" y="6354720"/>
            <a:ext cx="2437920" cy="4075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46737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146737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 descr=""/>
          <p:cNvPicPr/>
          <p:nvPr/>
        </p:nvPicPr>
        <p:blipFill>
          <a:blip r:embed="rId3"/>
          <a:stretch/>
        </p:blipFill>
        <p:spPr>
          <a:xfrm>
            <a:off x="457200" y="6354720"/>
            <a:ext cx="2437920" cy="40752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91080" rIns="9108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146737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7" marL="345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8" marL="3888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9" marL="432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1" lang="en-US" sz="2000" spc="-1" strike="noStrike">
              <a:solidFill>
                <a:srgbClr val="146737"/>
              </a:solidFill>
              <a:latin typeface="Arial"/>
            </a:endParaRPr>
          </a:p>
          <a:p>
            <a:pPr lvl="9" marL="432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1" lang="en-US" sz="20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91080" rIns="910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9bbb59"/>
                </a:solidFill>
                <a:latin typeface="Arial"/>
              </a:rPr>
              <a:t>Click to edit Master title style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3200400" y="6356520"/>
            <a:ext cx="5257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381880" y="6351480"/>
            <a:ext cx="456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9E5FFAA-2D4B-40A2-A185-D3AFD1C9B459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003920" y="776160"/>
            <a:ext cx="5120640" cy="5441760"/>
          </a:xfrm>
          <a:prstGeom prst="rect">
            <a:avLst/>
          </a:prstGeom>
          <a:noFill/>
          <a:ln>
            <a:noFill/>
          </a:ln>
        </p:spPr>
        <p:txBody>
          <a:bodyPr lIns="91080" rIns="9108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06636"/>
                </a:solidFill>
                <a:latin typeface="Times New Roman"/>
              </a:rPr>
              <a:t>Scientific Achievement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Analog signal processing that directly feeds sub-20 microsecond</a:t>
            </a: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 latency machine learned identification of desirable x-ray SASE sub-structure.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06636"/>
                </a:solidFill>
                <a:latin typeface="Times New Roman"/>
              </a:rPr>
              <a:t>Significance and Impact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Analog signal processing transforms detector signal to ideal ML-model input.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FPGA-based inference neural network for autonomous decisions with 20 microsecond latency.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06636"/>
                </a:solidFill>
                <a:latin typeface="Times New Roman"/>
              </a:rPr>
              <a:t>Research Details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Initial test with surrogate HHG laser source and newly designed electron Time-of-Flight (ToF) spectrometer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Analog signal processing that transforms raw Micro-channel plate (MCP) signals directly into the representation needed for the neural network.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Shallow neural network for on-the-fly decision making that uses the 16-fold angular array of electron ToF spectrometers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FPGA-based identification of the number of sub-spikes in SASE XFEL shots with decision times below 20 microseconds.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146737"/>
                </a:solidFill>
                <a:latin typeface="Times New Roman"/>
              </a:rPr>
              <a:t>Next Steps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Use 8-fold differential retardation to simulate angular streaking results.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Measure linear streaking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in PULSE lab with analog pre-processing circuit and on-digitizer FPGA neural network.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Incorporate recently measured wave forms to benchmark inference fidelity in both over- and under-sampling regimes.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Improve spike counting discrimination for high numbers of SASE sub-spikes.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0"/>
            <a:ext cx="9143640" cy="72792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106636"/>
                </a:solidFill>
                <a:latin typeface="Arial"/>
              </a:rPr>
              <a:t>Ultrafast artificial intelligence at the Edge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82880" y="4480560"/>
            <a:ext cx="40233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Non-linear Time-to-analog conversion logic. The top panel shows a few-hit single shot, central demonstrates the non-linear voltage ramp used for the “sample and hold”, and the right panel the resulting histogram.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82880" y="5488200"/>
            <a:ext cx="3840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06636"/>
                </a:solidFill>
                <a:latin typeface="Times New Roman"/>
              </a:rPr>
              <a:t>Work was funded by DOE-BES – Scientific User Facilities under FWP 100498 with personnel support provided by LCLS Experimental Facilities FWP 10074.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309360" y="6281640"/>
            <a:ext cx="2751840" cy="5209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rcRect l="5689" t="10055" r="3641" b="4608"/>
          <a:stretch/>
        </p:blipFill>
        <p:spPr>
          <a:xfrm>
            <a:off x="91440" y="822960"/>
            <a:ext cx="3885840" cy="36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35873</TotalTime>
  <Application>LibreOffice/6.2.6.2$Linux_X86_64 LibreOffice_project/20$Build-2</Application>
  <Company>US Department of Energy (SC)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2010-12-15T20:48:04Z</dcterms:created>
  <dc:creator>helpdesk</dc:creator>
  <dc:description/>
  <dc:language>en-US</dc:language>
  <cp:lastModifiedBy/>
  <cp:lastPrinted>2016-11-01T13:20:38Z</cp:lastPrinted>
  <dcterms:modified xsi:type="dcterms:W3CDTF">2019-09-16T15:28:55Z</dcterms:modified>
  <cp:revision>755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US Department of Energy (SC)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