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80" r:id="rId2"/>
    <p:sldId id="296" r:id="rId3"/>
    <p:sldId id="308" r:id="rId4"/>
    <p:sldId id="329" r:id="rId5"/>
    <p:sldId id="301" r:id="rId6"/>
    <p:sldId id="332" r:id="rId7"/>
    <p:sldId id="303" r:id="rId8"/>
    <p:sldId id="324" r:id="rId9"/>
    <p:sldId id="311" r:id="rId10"/>
    <p:sldId id="334" r:id="rId11"/>
    <p:sldId id="335" r:id="rId12"/>
    <p:sldId id="336" r:id="rId13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75" userDrawn="1">
          <p15:clr>
            <a:srgbClr val="A4A3A4"/>
          </p15:clr>
        </p15:guide>
        <p15:guide id="2" pos="2767" userDrawn="1">
          <p15:clr>
            <a:srgbClr val="A4A3A4"/>
          </p15:clr>
        </p15:guide>
        <p15:guide id="3" pos="2993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pos="385" userDrawn="1">
          <p15:clr>
            <a:srgbClr val="A4A3A4"/>
          </p15:clr>
        </p15:guide>
        <p15:guide id="6" orient="horz" pos="37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507" y="-586"/>
      </p:cViewPr>
      <p:guideLst>
        <p:guide orient="horz" pos="1275"/>
        <p:guide orient="horz" pos="3725"/>
        <p:guide pos="2767"/>
        <p:guide pos="2993"/>
        <p:guide pos="5375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-3077" y="-8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 smtClean="0"/>
              <a:t>30.08.2018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3A726-01A3-41A5-8C71-74C8A626EA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1616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 smtClean="0"/>
              <a:t>30.08.2018</a:t>
            </a:r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B39C8-6D5D-40E8-8D83-C1E41A39F5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38799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39C8-6D5D-40E8-8D83-C1E41A39F5E0}" type="slidenum">
              <a:rPr lang="de-DE" smtClean="0"/>
              <a:t>1</a:t>
            </a:fld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de-DE" smtClean="0"/>
              <a:t>30.08.2018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40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188" y="1120779"/>
            <a:ext cx="5877529" cy="1050925"/>
          </a:xfrm>
        </p:spPr>
        <p:txBody>
          <a:bodyPr anchor="b"/>
          <a:lstStyle>
            <a:lvl1pPr algn="l">
              <a:defRPr sz="2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188" y="2583180"/>
            <a:ext cx="5886446" cy="333025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23" y="771527"/>
            <a:ext cx="1423988" cy="1422341"/>
          </a:xfrm>
          <a:prstGeom prst="rect">
            <a:avLst/>
          </a:prstGeom>
        </p:spPr>
      </p:pic>
      <p:pic>
        <p:nvPicPr>
          <p:cNvPr id="6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4" y="6413956"/>
            <a:ext cx="2275200" cy="1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76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11188" y="2024067"/>
            <a:ext cx="5932487" cy="3889375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1188" y="5913441"/>
            <a:ext cx="5932487" cy="241299"/>
          </a:xfrm>
        </p:spPr>
        <p:txBody>
          <a:bodyPr tIns="36000" rIns="0"/>
          <a:lstStyle>
            <a:lvl1pPr marL="0" indent="0">
              <a:buFont typeface="Arial" panose="020B0604020202020204" pitchFamily="34" charset="0"/>
              <a:buNone/>
              <a:defRPr sz="900"/>
            </a:lvl1pPr>
          </a:lstStyle>
          <a:p>
            <a:pPr lvl="0"/>
            <a:r>
              <a:rPr lang="de-DE" dirty="0"/>
              <a:t>Caption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6753224" y="2033593"/>
            <a:ext cx="1779590" cy="3879847"/>
          </a:xfrm>
        </p:spPr>
        <p:txBody>
          <a:bodyPr/>
          <a:lstStyle>
            <a:lvl1pPr marL="200020" indent="-200020">
              <a:defRPr sz="1050"/>
            </a:lvl1pPr>
            <a:lvl2pPr marL="407184" indent="-207164">
              <a:defRPr sz="1050"/>
            </a:lvl2pPr>
            <a:lvl3pPr marL="607204" indent="-200020">
              <a:defRPr sz="1050"/>
            </a:lvl3pPr>
            <a:lvl4pPr marL="742931" indent="-135728">
              <a:defRPr sz="1050"/>
            </a:lvl4pPr>
            <a:lvl5pPr marL="871517" indent="-128585"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02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036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552576"/>
            <a:ext cx="7921626" cy="3814764"/>
          </a:xfrm>
        </p:spPr>
        <p:txBody>
          <a:bodyPr anchor="ctr"/>
          <a:lstStyle>
            <a:lvl1pPr>
              <a:defRPr sz="63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8" y="5448300"/>
            <a:ext cx="7921625" cy="57467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422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16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61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11188" y="2024066"/>
            <a:ext cx="7921625" cy="3889375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350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11188" y="828678"/>
            <a:ext cx="7921625" cy="5084763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1190" y="5913441"/>
            <a:ext cx="7921626" cy="241299"/>
          </a:xfrm>
        </p:spPr>
        <p:txBody>
          <a:bodyPr tIns="36000" rIns="0"/>
          <a:lstStyle>
            <a:lvl1pPr marL="0" indent="0">
              <a:buFont typeface="Arial" panose="020B0604020202020204" pitchFamily="34" charset="0"/>
              <a:buNone/>
              <a:defRPr sz="900"/>
            </a:lvl1pPr>
          </a:lstStyle>
          <a:p>
            <a:pPr lvl="0"/>
            <a:r>
              <a:rPr lang="de-DE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124035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11187" y="1196979"/>
            <a:ext cx="3781425" cy="4716463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751388" y="1196979"/>
            <a:ext cx="3781426" cy="4716463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1188" y="5913441"/>
            <a:ext cx="3781428" cy="241299"/>
          </a:xfrm>
        </p:spPr>
        <p:txBody>
          <a:bodyPr tIns="36000" rIns="0"/>
          <a:lstStyle>
            <a:lvl1pPr marL="0" indent="0">
              <a:buFont typeface="Arial" panose="020B0604020202020204" pitchFamily="34" charset="0"/>
              <a:buNone/>
              <a:defRPr sz="900"/>
            </a:lvl1pPr>
          </a:lstStyle>
          <a:p>
            <a:pPr lvl="0"/>
            <a:r>
              <a:rPr lang="de-DE" dirty="0"/>
              <a:t>Caption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51387" y="5913441"/>
            <a:ext cx="3781427" cy="241299"/>
          </a:xfrm>
        </p:spPr>
        <p:txBody>
          <a:bodyPr tIns="36000" rIns="0"/>
          <a:lstStyle>
            <a:lvl1pPr marL="0" indent="0">
              <a:buFont typeface="Arial" panose="020B0604020202020204" pitchFamily="34" charset="0"/>
              <a:buNone/>
              <a:defRPr sz="900"/>
            </a:lvl1pPr>
          </a:lstStyle>
          <a:p>
            <a:pPr lvl="0"/>
            <a:r>
              <a:rPr lang="de-DE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70003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11188" y="2024063"/>
            <a:ext cx="3781425" cy="3062288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751388" y="2024063"/>
            <a:ext cx="3781425" cy="3062288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1190" y="5086354"/>
            <a:ext cx="3781426" cy="241299"/>
          </a:xfrm>
        </p:spPr>
        <p:txBody>
          <a:bodyPr tIns="36000" rIns="0"/>
          <a:lstStyle>
            <a:lvl1pPr marL="0" indent="0">
              <a:buFont typeface="Arial" panose="020B0604020202020204" pitchFamily="34" charset="0"/>
              <a:buNone/>
              <a:defRPr sz="900"/>
            </a:lvl1pPr>
          </a:lstStyle>
          <a:p>
            <a:pPr lvl="0"/>
            <a:r>
              <a:rPr lang="de-DE" dirty="0"/>
              <a:t>Caption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51385" y="5086354"/>
            <a:ext cx="3781427" cy="241299"/>
          </a:xfrm>
        </p:spPr>
        <p:txBody>
          <a:bodyPr tIns="36000" rIns="0"/>
          <a:lstStyle>
            <a:lvl1pPr marL="0" indent="0">
              <a:buFont typeface="Arial" panose="020B0604020202020204" pitchFamily="34" charset="0"/>
              <a:buNone/>
              <a:defRPr sz="900"/>
            </a:lvl1pPr>
          </a:lstStyle>
          <a:p>
            <a:pPr lvl="0"/>
            <a:r>
              <a:rPr lang="de-DE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300823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188" y="712232"/>
            <a:ext cx="7921625" cy="7805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en-US" sz="1100" dirty="0" smtClean="0">
                <a:effectLst/>
                <a:latin typeface="Calibri"/>
                <a:ea typeface="Calibri"/>
                <a:cs typeface="Times New Roman"/>
              </a:rPr>
              <a:t>Non-invasive and pulse-resolved polarization diagnostics</a:t>
            </a:r>
            <a:r>
              <a:rPr lang="en-US" sz="900" dirty="0" smtClean="0"/>
              <a:t/>
            </a:r>
            <a:br>
              <a:rPr lang="en-US" sz="900" dirty="0" smtClean="0"/>
            </a:b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7" y="2024067"/>
            <a:ext cx="7921625" cy="38893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532814" y="293577"/>
            <a:ext cx="385763" cy="2937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fld id="{A5DEC3FA-4FB7-4309-A077-6BB31CA8E81A}" type="slidenum">
              <a:rPr lang="en-US" sz="1600" noProof="0" smtClean="0"/>
              <a:pPr algn="r"/>
              <a:t>‹#›</a:t>
            </a:fld>
            <a:endParaRPr lang="en-US" sz="1600" noProof="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611187" y="339297"/>
            <a:ext cx="378142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751388" y="339297"/>
            <a:ext cx="3781426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611188" y="381001"/>
            <a:ext cx="3781425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z="900" dirty="0" smtClean="0">
                <a:effectLst/>
                <a:latin typeface="Calibri"/>
                <a:ea typeface="Calibri"/>
                <a:cs typeface="Times New Roman"/>
              </a:rPr>
              <a:t>Non-invasive and pulse-resolved polarization diagnostics</a:t>
            </a:r>
            <a:endParaRPr lang="en-US" sz="900" dirty="0"/>
          </a:p>
        </p:txBody>
      </p:sp>
      <p:sp>
        <p:nvSpPr>
          <p:cNvPr id="8" name="Rechteck 7"/>
          <p:cNvSpPr/>
          <p:nvPr/>
        </p:nvSpPr>
        <p:spPr>
          <a:xfrm>
            <a:off x="4751388" y="381001"/>
            <a:ext cx="3781425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z="900" dirty="0" err="1" smtClean="0"/>
              <a:t>Joakim</a:t>
            </a:r>
            <a:r>
              <a:rPr lang="en-US" sz="900" baseline="0" dirty="0" smtClean="0"/>
              <a:t> Laksman</a:t>
            </a:r>
            <a:r>
              <a:rPr lang="en-US" sz="900" dirty="0" smtClean="0"/>
              <a:t>, XPD Gas</a:t>
            </a:r>
            <a:r>
              <a:rPr lang="en-US" sz="900" baseline="0" dirty="0" smtClean="0"/>
              <a:t> based diagnostics</a:t>
            </a:r>
            <a:r>
              <a:rPr lang="en-US" sz="900" dirty="0" smtClean="0"/>
              <a:t>, 11</a:t>
            </a:r>
            <a:r>
              <a:rPr lang="en-US" sz="900" baseline="0" dirty="0" smtClean="0"/>
              <a:t> April 2019</a:t>
            </a:r>
            <a:endParaRPr lang="en-US" sz="9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4" y="6413956"/>
            <a:ext cx="2275200" cy="1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0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73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marL="0" marR="0" indent="0" algn="l" defTabSz="685783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9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884" indent="-267884" algn="l" defTabSz="685783" rtl="0" eaLnBrk="1" latinLnBrk="0" hangingPunct="1">
        <a:lnSpc>
          <a:spcPct val="114000"/>
        </a:lnSpc>
        <a:spcBef>
          <a:spcPts val="1350"/>
        </a:spcBef>
        <a:buClr>
          <a:schemeClr val="bg2"/>
        </a:buClr>
        <a:buFontTx/>
        <a:buBlip>
          <a:blip r:embed="rId13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35768" indent="-267884" algn="l" defTabSz="685783" rtl="0" eaLnBrk="1" latinLnBrk="0" hangingPunct="1">
        <a:lnSpc>
          <a:spcPct val="114000"/>
        </a:lnSpc>
        <a:spcBef>
          <a:spcPts val="0"/>
        </a:spcBef>
        <a:buClr>
          <a:schemeClr val="accent2"/>
        </a:buClr>
        <a:buFontTx/>
        <a:buBlip>
          <a:blip r:embed="rId14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6979" indent="-201211" algn="l" defTabSz="685783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►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71517" indent="-129776" algn="l" defTabSz="685783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10816" indent="-135728" algn="l" defTabSz="685783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275" userDrawn="1">
          <p15:clr>
            <a:srgbClr val="F26B43"/>
          </p15:clr>
        </p15:guide>
        <p15:guide id="2" pos="2767" userDrawn="1">
          <p15:clr>
            <a:srgbClr val="F26B43"/>
          </p15:clr>
        </p15:guide>
        <p15:guide id="3" pos="2993" userDrawn="1">
          <p15:clr>
            <a:srgbClr val="F26B43"/>
          </p15:clr>
        </p15:guide>
        <p15:guide id="4" pos="385" userDrawn="1">
          <p15:clr>
            <a:srgbClr val="F26B43"/>
          </p15:clr>
        </p15:guide>
        <p15:guide id="5" pos="5375" userDrawn="1">
          <p15:clr>
            <a:srgbClr val="F26B43"/>
          </p15:clr>
        </p15:guide>
        <p15:guide id="6" orient="horz" pos="37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emf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Non-invasive and pulse-resolved polarization diagnostics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Joakim</a:t>
            </a:r>
            <a:r>
              <a:rPr lang="en-GB" dirty="0" smtClean="0"/>
              <a:t> Laksman</a:t>
            </a:r>
            <a:endParaRPr lang="en-GB" dirty="0"/>
          </a:p>
          <a:p>
            <a:r>
              <a:rPr lang="en-GB" dirty="0" smtClean="0"/>
              <a:t>X-ray Photon Diagnostics (XPD)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367" y="2514600"/>
            <a:ext cx="2823632" cy="434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3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70871"/>
            <a:ext cx="5196840" cy="210374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2000"/>
              </a:lnSpc>
            </a:pPr>
            <a:r>
              <a:rPr lang="en-US" sz="1600" b="1" dirty="0" smtClean="0"/>
              <a:t>Status:</a:t>
            </a:r>
            <a:endParaRPr lang="en-US" sz="1600" b="1" dirty="0"/>
          </a:p>
          <a:p>
            <a:pPr marL="267884" indent="-267884" defTabSz="685783">
              <a:lnSpc>
                <a:spcPct val="114000"/>
              </a:lnSpc>
              <a:spcBef>
                <a:spcPts val="1350"/>
              </a:spcBef>
              <a:buClr>
                <a:srgbClr val="F39200"/>
              </a:buClr>
              <a:buBlip>
                <a:blip r:embed="rId2"/>
              </a:buBlip>
            </a:pPr>
            <a:r>
              <a:rPr lang="en-US" sz="1400" dirty="0" smtClean="0"/>
              <a:t>In principle operational:</a:t>
            </a:r>
            <a:endParaRPr lang="en-US" dirty="0"/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All hardware is installed in tunnel.</a:t>
            </a:r>
            <a:endParaRPr lang="en-GB" sz="1400" dirty="0">
              <a:solidFill>
                <a:srgbClr val="000000"/>
              </a:solidFill>
            </a:endParaRP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Software enables us to acquire and analyse data.</a:t>
            </a: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Spectrometer has been calibrated:</a:t>
            </a:r>
            <a:br>
              <a:rPr lang="en-GB" sz="1400" dirty="0" smtClean="0">
                <a:solidFill>
                  <a:srgbClr val="000000"/>
                </a:solidFill>
              </a:rPr>
            </a:br>
            <a:r>
              <a:rPr lang="en-GB" sz="1400" dirty="0" smtClean="0">
                <a:solidFill>
                  <a:srgbClr val="000000"/>
                </a:solidFill>
              </a:rPr>
              <a:t> TOF can be converted to Photon-energy.</a:t>
            </a:r>
            <a:br>
              <a:rPr lang="en-GB" sz="1400" dirty="0" smtClean="0">
                <a:solidFill>
                  <a:srgbClr val="000000"/>
                </a:solidFill>
              </a:rPr>
            </a:br>
            <a:r>
              <a:rPr lang="en-GB" sz="1400" dirty="0" smtClean="0">
                <a:solidFill>
                  <a:srgbClr val="000000"/>
                </a:solidFill>
              </a:rPr>
              <a:t>Angular distribution can be converted to Polarization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74620"/>
            <a:ext cx="8915400" cy="30768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2000"/>
              </a:lnSpc>
            </a:pPr>
            <a:r>
              <a:rPr lang="en-US" sz="1600" b="1" dirty="0" smtClean="0"/>
              <a:t>Ongoing work and outlook</a:t>
            </a:r>
            <a:r>
              <a:rPr lang="en-US" sz="1600" b="1" dirty="0" smtClean="0"/>
              <a:t>:</a:t>
            </a:r>
            <a:endParaRPr lang="en-GB" sz="1400" dirty="0">
              <a:solidFill>
                <a:srgbClr val="000000"/>
              </a:solidFill>
            </a:endParaRPr>
          </a:p>
          <a:p>
            <a:pPr>
              <a:lnSpc>
                <a:spcPct val="112000"/>
              </a:lnSpc>
            </a:pPr>
            <a:endParaRPr lang="en-US" sz="1400" dirty="0" smtClean="0"/>
          </a:p>
          <a:p>
            <a:pPr marL="269875" indent="-269875">
              <a:lnSpc>
                <a:spcPct val="112000"/>
              </a:lnSpc>
              <a:buBlip>
                <a:blip r:embed="rId2"/>
              </a:buBlip>
            </a:pPr>
            <a:r>
              <a:rPr lang="en-US" sz="1400" dirty="0" smtClean="0"/>
              <a:t>Only collect raw data trace which is storage consuming and requires post-analysis.</a:t>
            </a:r>
          </a:p>
          <a:p>
            <a:pPr marL="269875" indent="-269875">
              <a:lnSpc>
                <a:spcPct val="112000"/>
              </a:lnSpc>
              <a:buBlip>
                <a:blip r:embed="rId2"/>
              </a:buBlip>
            </a:pPr>
            <a:r>
              <a:rPr lang="en-US" sz="1400" dirty="0" smtClean="0"/>
              <a:t>PES data source cannot be included in experimental end-stations.</a:t>
            </a:r>
            <a:endParaRPr lang="en-US" sz="1400" dirty="0"/>
          </a:p>
          <a:p>
            <a:pPr marL="269875" indent="-269875">
              <a:lnSpc>
                <a:spcPct val="112000"/>
              </a:lnSpc>
              <a:buBlip>
                <a:blip r:embed="rId2"/>
              </a:buBlip>
            </a:pPr>
            <a:r>
              <a:rPr lang="en-US" sz="1400" dirty="0" smtClean="0"/>
              <a:t>In collaboration with </a:t>
            </a:r>
            <a:r>
              <a:rPr lang="en-US" sz="1400" dirty="0" smtClean="0"/>
              <a:t>CAS and AE </a:t>
            </a:r>
            <a:r>
              <a:rPr lang="en-US" sz="1400" dirty="0" smtClean="0"/>
              <a:t>we are developing MDL-Device to convert huge data trace to</a:t>
            </a:r>
            <a:br>
              <a:rPr lang="en-US" sz="1400" dirty="0" smtClean="0"/>
            </a:br>
            <a:r>
              <a:rPr lang="en-US" sz="1400" dirty="0" smtClean="0"/>
              <a:t>relevant parameters in real time:</a:t>
            </a:r>
            <a:endParaRPr lang="en-US" dirty="0"/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Spectral distribution</a:t>
            </a:r>
            <a:endParaRPr lang="en-GB" sz="1400" dirty="0">
              <a:solidFill>
                <a:srgbClr val="000000"/>
              </a:solidFill>
            </a:endParaRP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Polarization</a:t>
            </a:r>
            <a:br>
              <a:rPr lang="en-GB" sz="1400" dirty="0" smtClean="0">
                <a:solidFill>
                  <a:srgbClr val="000000"/>
                </a:solidFill>
              </a:rPr>
            </a:br>
            <a:endParaRPr lang="en-GB" sz="1400" dirty="0" smtClean="0">
              <a:solidFill>
                <a:srgbClr val="000000"/>
              </a:solidFill>
            </a:endParaRPr>
          </a:p>
          <a:p>
            <a:pPr marL="269875" indent="-269875">
              <a:lnSpc>
                <a:spcPct val="112000"/>
              </a:lnSpc>
              <a:buBlip>
                <a:blip r:embed="rId2"/>
              </a:buBlip>
            </a:pPr>
            <a:r>
              <a:rPr lang="en-US" sz="1400" dirty="0" smtClean="0"/>
              <a:t>Purpose of data:</a:t>
            </a:r>
            <a:endParaRPr lang="en-US" dirty="0"/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Data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must be stored in .h5 files together </a:t>
            </a:r>
            <a:r>
              <a:rPr lang="en-US" sz="1400" dirty="0" smtClean="0">
                <a:solidFill>
                  <a:srgbClr val="000000"/>
                </a:solidFill>
              </a:rPr>
              <a:t>with user experiments.</a:t>
            </a: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US" sz="1400" dirty="0" smtClean="0">
                <a:solidFill>
                  <a:srgbClr val="000000"/>
                </a:solidFill>
              </a:rPr>
              <a:t>Continuously available to operators for tuning </a:t>
            </a:r>
            <a:r>
              <a:rPr lang="en-US" sz="1400" dirty="0" err="1" smtClean="0">
                <a:solidFill>
                  <a:srgbClr val="000000"/>
                </a:solidFill>
              </a:rPr>
              <a:t>undulator</a:t>
            </a:r>
            <a:r>
              <a:rPr lang="en-US" sz="1400" dirty="0" smtClean="0">
                <a:solidFill>
                  <a:srgbClr val="000000"/>
                </a:solidFill>
              </a:rPr>
              <a:t> gap and variable polarization.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70871"/>
            <a:ext cx="5196840" cy="210374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2000"/>
              </a:lnSpc>
            </a:pPr>
            <a:r>
              <a:rPr lang="en-US" sz="1600" b="1" dirty="0" smtClean="0"/>
              <a:t>Status:</a:t>
            </a:r>
            <a:endParaRPr lang="en-US" sz="1600" b="1" dirty="0"/>
          </a:p>
          <a:p>
            <a:pPr marL="267884" indent="-267884" defTabSz="685783">
              <a:lnSpc>
                <a:spcPct val="114000"/>
              </a:lnSpc>
              <a:spcBef>
                <a:spcPts val="1350"/>
              </a:spcBef>
              <a:buClr>
                <a:srgbClr val="F39200"/>
              </a:buClr>
              <a:buBlip>
                <a:blip r:embed="rId2"/>
              </a:buBlip>
            </a:pPr>
            <a:r>
              <a:rPr lang="en-US" sz="1400" dirty="0" smtClean="0"/>
              <a:t>In principle operational:</a:t>
            </a:r>
            <a:endParaRPr lang="en-US" dirty="0"/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All hardware is installed in tunnel.</a:t>
            </a:r>
            <a:endParaRPr lang="en-GB" sz="1400" dirty="0">
              <a:solidFill>
                <a:srgbClr val="000000"/>
              </a:solidFill>
            </a:endParaRP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Software enables us to acquire and analyse data.</a:t>
            </a: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Spectrometer has been calibrated:</a:t>
            </a:r>
            <a:br>
              <a:rPr lang="en-GB" sz="1400" dirty="0" smtClean="0">
                <a:solidFill>
                  <a:srgbClr val="000000"/>
                </a:solidFill>
              </a:rPr>
            </a:br>
            <a:r>
              <a:rPr lang="en-GB" sz="1400" dirty="0" smtClean="0">
                <a:solidFill>
                  <a:srgbClr val="000000"/>
                </a:solidFill>
              </a:rPr>
              <a:t> TOF can be converted to Photon-energy.</a:t>
            </a:r>
            <a:br>
              <a:rPr lang="en-GB" sz="1400" dirty="0" smtClean="0">
                <a:solidFill>
                  <a:srgbClr val="000000"/>
                </a:solidFill>
              </a:rPr>
            </a:br>
            <a:r>
              <a:rPr lang="en-GB" sz="1400" dirty="0" smtClean="0">
                <a:solidFill>
                  <a:srgbClr val="000000"/>
                </a:solidFill>
              </a:rPr>
              <a:t>Angular distribution can be converted to Polarization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5876925"/>
            <a:ext cx="7181850" cy="73554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2000"/>
              </a:lnSpc>
            </a:pPr>
            <a:r>
              <a:rPr lang="en-US" sz="2800" b="1" dirty="0" smtClean="0">
                <a:solidFill>
                  <a:schemeClr val="bg2"/>
                </a:solidFill>
              </a:rPr>
              <a:t>Thank you very much for your attention!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674620"/>
            <a:ext cx="8915400" cy="30768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2000"/>
              </a:lnSpc>
            </a:pPr>
            <a:r>
              <a:rPr lang="en-US" sz="1600" b="1" dirty="0" smtClean="0"/>
              <a:t>Ongoing work and outlook</a:t>
            </a:r>
            <a:r>
              <a:rPr lang="en-US" sz="1600" b="1" dirty="0" smtClean="0"/>
              <a:t>:</a:t>
            </a:r>
            <a:endParaRPr lang="en-GB" sz="1400" dirty="0">
              <a:solidFill>
                <a:srgbClr val="000000"/>
              </a:solidFill>
            </a:endParaRPr>
          </a:p>
          <a:p>
            <a:pPr>
              <a:lnSpc>
                <a:spcPct val="112000"/>
              </a:lnSpc>
            </a:pPr>
            <a:endParaRPr lang="en-US" sz="1400" dirty="0" smtClean="0"/>
          </a:p>
          <a:p>
            <a:pPr marL="269875" indent="-269875">
              <a:lnSpc>
                <a:spcPct val="112000"/>
              </a:lnSpc>
              <a:buBlip>
                <a:blip r:embed="rId2"/>
              </a:buBlip>
            </a:pPr>
            <a:r>
              <a:rPr lang="en-US" sz="1400" dirty="0" smtClean="0"/>
              <a:t>Only collect raw data trace which is storage consuming and requires post-analysis.</a:t>
            </a:r>
          </a:p>
          <a:p>
            <a:pPr marL="269875" indent="-269875">
              <a:lnSpc>
                <a:spcPct val="112000"/>
              </a:lnSpc>
              <a:buBlip>
                <a:blip r:embed="rId2"/>
              </a:buBlip>
            </a:pPr>
            <a:r>
              <a:rPr lang="en-US" sz="1400" dirty="0" smtClean="0"/>
              <a:t>PES data source cannot be included in experimental end-stations.</a:t>
            </a:r>
            <a:endParaRPr lang="en-US" sz="1400" dirty="0"/>
          </a:p>
          <a:p>
            <a:pPr marL="269875" indent="-269875">
              <a:lnSpc>
                <a:spcPct val="112000"/>
              </a:lnSpc>
              <a:buBlip>
                <a:blip r:embed="rId2"/>
              </a:buBlip>
            </a:pPr>
            <a:r>
              <a:rPr lang="en-US" sz="1400" dirty="0" smtClean="0"/>
              <a:t>In collaboration with </a:t>
            </a:r>
            <a:r>
              <a:rPr lang="en-US" sz="1400" dirty="0" smtClean="0"/>
              <a:t>CAS and AE </a:t>
            </a:r>
            <a:r>
              <a:rPr lang="en-US" sz="1400" dirty="0" smtClean="0"/>
              <a:t>we are developing MDL-Device to convert huge data trace to</a:t>
            </a:r>
            <a:br>
              <a:rPr lang="en-US" sz="1400" dirty="0" smtClean="0"/>
            </a:br>
            <a:r>
              <a:rPr lang="en-US" sz="1400" dirty="0" smtClean="0"/>
              <a:t>relevant parameters in real time:</a:t>
            </a:r>
            <a:endParaRPr lang="en-US" dirty="0"/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Spectral distribution</a:t>
            </a:r>
            <a:endParaRPr lang="en-GB" sz="1400" dirty="0">
              <a:solidFill>
                <a:srgbClr val="000000"/>
              </a:solidFill>
            </a:endParaRP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Polarization</a:t>
            </a:r>
            <a:br>
              <a:rPr lang="en-GB" sz="1400" dirty="0" smtClean="0">
                <a:solidFill>
                  <a:srgbClr val="000000"/>
                </a:solidFill>
              </a:rPr>
            </a:br>
            <a:endParaRPr lang="en-GB" sz="1400" dirty="0" smtClean="0">
              <a:solidFill>
                <a:srgbClr val="000000"/>
              </a:solidFill>
            </a:endParaRPr>
          </a:p>
          <a:p>
            <a:pPr marL="269875" indent="-269875">
              <a:lnSpc>
                <a:spcPct val="112000"/>
              </a:lnSpc>
              <a:buBlip>
                <a:blip r:embed="rId2"/>
              </a:buBlip>
            </a:pPr>
            <a:r>
              <a:rPr lang="en-US" sz="1400" dirty="0" smtClean="0"/>
              <a:t>Purpose of data:</a:t>
            </a:r>
            <a:endParaRPr lang="en-US" dirty="0"/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Data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must be stored in .h5 files together </a:t>
            </a:r>
            <a:r>
              <a:rPr lang="en-US" sz="1400" dirty="0" smtClean="0">
                <a:solidFill>
                  <a:srgbClr val="000000"/>
                </a:solidFill>
              </a:rPr>
              <a:t>with user experiments.</a:t>
            </a: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US" sz="1400" dirty="0" smtClean="0">
                <a:solidFill>
                  <a:srgbClr val="000000"/>
                </a:solidFill>
              </a:rPr>
              <a:t>Continuously available to operators for tuning </a:t>
            </a:r>
            <a:r>
              <a:rPr lang="en-US" sz="1400" dirty="0" err="1" smtClean="0">
                <a:solidFill>
                  <a:srgbClr val="000000"/>
                </a:solidFill>
              </a:rPr>
              <a:t>undulator</a:t>
            </a:r>
            <a:r>
              <a:rPr lang="en-US" sz="1400" dirty="0" smtClean="0">
                <a:solidFill>
                  <a:srgbClr val="000000"/>
                </a:solidFill>
              </a:rPr>
              <a:t> gap and variable polarization.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6092"/>
            <a:ext cx="9144000" cy="374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367" y="2514600"/>
            <a:ext cx="2823632" cy="434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377249" y="713264"/>
            <a:ext cx="5766751" cy="780540"/>
          </a:xfrm>
          <a:prstGeom prst="rect">
            <a:avLst/>
          </a:prstGeo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4638" y="840914"/>
            <a:ext cx="7300605" cy="5476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84" lvl="0" indent="-267884" defTabSz="685783">
              <a:lnSpc>
                <a:spcPct val="114000"/>
              </a:lnSpc>
              <a:spcBef>
                <a:spcPts val="1350"/>
              </a:spcBef>
              <a:buClr>
                <a:srgbClr val="F39200"/>
              </a:buClr>
              <a:buBlip>
                <a:blip r:embed="rId3"/>
              </a:buBlip>
            </a:pPr>
            <a:r>
              <a:rPr lang="en-US" sz="1400" dirty="0" smtClean="0"/>
              <a:t>European XFEL: XPD</a:t>
            </a:r>
            <a:endParaRPr lang="en-GB" sz="1400" dirty="0" smtClean="0">
              <a:solidFill>
                <a:srgbClr val="000000"/>
              </a:solidFill>
            </a:endParaRP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GB" sz="1400" dirty="0">
                <a:solidFill>
                  <a:srgbClr val="000000"/>
                </a:solidFill>
              </a:rPr>
              <a:t>Jan </a:t>
            </a:r>
            <a:r>
              <a:rPr lang="en-GB" sz="1400" dirty="0" err="1">
                <a:solidFill>
                  <a:srgbClr val="000000"/>
                </a:solidFill>
              </a:rPr>
              <a:t>Grünert</a:t>
            </a:r>
            <a:endParaRPr lang="en-GB" sz="1400" dirty="0">
              <a:solidFill>
                <a:srgbClr val="000000"/>
              </a:solidFill>
            </a:endParaRP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GB" sz="1400" dirty="0">
                <a:solidFill>
                  <a:srgbClr val="000000"/>
                </a:solidFill>
              </a:rPr>
              <a:t>Marc Planas</a:t>
            </a: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GB" sz="1400" dirty="0">
                <a:solidFill>
                  <a:srgbClr val="000000"/>
                </a:solidFill>
              </a:rPr>
              <a:t>Florian Dietrich</a:t>
            </a: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GB" sz="1400" dirty="0">
                <a:solidFill>
                  <a:srgbClr val="000000"/>
                </a:solidFill>
              </a:rPr>
              <a:t>Jia </a:t>
            </a:r>
            <a:r>
              <a:rPr lang="en-GB" sz="1400" dirty="0" smtClean="0">
                <a:solidFill>
                  <a:srgbClr val="000000"/>
                </a:solidFill>
              </a:rPr>
              <a:t>Liu</a:t>
            </a: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US" sz="1400" dirty="0" smtClean="0"/>
              <a:t>Theophilos Maltezopoulos</a:t>
            </a: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US" sz="1400" dirty="0" smtClean="0"/>
              <a:t>Wolfgang Freund </a:t>
            </a:r>
            <a:endParaRPr lang="en-GB" sz="1400" dirty="0">
              <a:solidFill>
                <a:srgbClr val="000000"/>
              </a:solidFill>
            </a:endParaRP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Torben </a:t>
            </a:r>
            <a:r>
              <a:rPr lang="en-GB" sz="1400" dirty="0">
                <a:solidFill>
                  <a:srgbClr val="000000"/>
                </a:solidFill>
              </a:rPr>
              <a:t>Falk</a:t>
            </a: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GB" sz="1400" dirty="0">
                <a:solidFill>
                  <a:srgbClr val="000000"/>
                </a:solidFill>
              </a:rPr>
              <a:t>Sonay </a:t>
            </a:r>
            <a:r>
              <a:rPr lang="en-GB" sz="1400" dirty="0" smtClean="0">
                <a:solidFill>
                  <a:srgbClr val="000000"/>
                </a:solidFill>
              </a:rPr>
              <a:t>Sayar</a:t>
            </a:r>
            <a:endParaRPr lang="en-GB" sz="1400" dirty="0">
              <a:solidFill>
                <a:srgbClr val="000000"/>
              </a:solidFill>
            </a:endParaRPr>
          </a:p>
          <a:p>
            <a:pPr marL="267884" lvl="0" indent="-267884" defTabSz="685783">
              <a:lnSpc>
                <a:spcPct val="114000"/>
              </a:lnSpc>
              <a:spcBef>
                <a:spcPts val="1350"/>
              </a:spcBef>
              <a:buClr>
                <a:srgbClr val="F39200"/>
              </a:buClr>
              <a:buBlip>
                <a:blip r:embed="rId3"/>
              </a:buBlip>
            </a:pPr>
            <a:r>
              <a:rPr lang="en-US" sz="1400" dirty="0"/>
              <a:t>European XFEL: </a:t>
            </a:r>
            <a:r>
              <a:rPr lang="en-US" sz="1400" dirty="0" smtClean="0"/>
              <a:t>SQS</a:t>
            </a:r>
            <a:endParaRPr lang="en-GB" sz="1400" dirty="0">
              <a:solidFill>
                <a:srgbClr val="000000"/>
              </a:solidFill>
            </a:endParaRP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Marcus Ilchen</a:t>
            </a:r>
          </a:p>
          <a:p>
            <a:pPr marL="267884" lvl="0" indent="-267884" defTabSz="685783">
              <a:lnSpc>
                <a:spcPct val="114000"/>
              </a:lnSpc>
              <a:spcBef>
                <a:spcPts val="1350"/>
              </a:spcBef>
              <a:buClr>
                <a:srgbClr val="F39200"/>
              </a:buClr>
              <a:buBlip>
                <a:blip r:embed="rId3"/>
              </a:buBlip>
            </a:pPr>
            <a:r>
              <a:rPr lang="en-US" sz="1400" dirty="0"/>
              <a:t>DESY: PETRA III: P04</a:t>
            </a:r>
            <a:endParaRPr lang="en-GB" sz="1400" dirty="0">
              <a:solidFill>
                <a:srgbClr val="000000"/>
              </a:solidFill>
            </a:endParaRP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GB" sz="1400" dirty="0">
                <a:solidFill>
                  <a:srgbClr val="000000"/>
                </a:solidFill>
              </a:rPr>
              <a:t>Jens </a:t>
            </a:r>
            <a:r>
              <a:rPr lang="en-GB" sz="1400" dirty="0" err="1">
                <a:solidFill>
                  <a:srgbClr val="000000"/>
                </a:solidFill>
              </a:rPr>
              <a:t>Viefhaus</a:t>
            </a:r>
            <a:endParaRPr lang="en-GB" sz="1400" dirty="0">
              <a:solidFill>
                <a:srgbClr val="000000"/>
              </a:solidFill>
            </a:endParaRP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GB" sz="1400" dirty="0">
                <a:solidFill>
                  <a:srgbClr val="000000"/>
                </a:solidFill>
              </a:rPr>
              <a:t>Jens </a:t>
            </a:r>
            <a:r>
              <a:rPr lang="en-GB" sz="1400" dirty="0" smtClean="0">
                <a:solidFill>
                  <a:srgbClr val="000000"/>
                </a:solidFill>
              </a:rPr>
              <a:t>Buck</a:t>
            </a: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Leif Glaser</a:t>
            </a: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Frank </a:t>
            </a:r>
            <a:r>
              <a:rPr lang="en-GB" sz="1400" dirty="0" err="1" smtClean="0">
                <a:solidFill>
                  <a:srgbClr val="000000"/>
                </a:solidFill>
              </a:rPr>
              <a:t>Scholz</a:t>
            </a:r>
            <a:endParaRPr lang="en-GB" sz="1400" dirty="0" smtClean="0">
              <a:solidFill>
                <a:srgbClr val="000000"/>
              </a:solidFill>
            </a:endParaRP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Gregor Hartmann</a:t>
            </a:r>
          </a:p>
          <a:p>
            <a:pPr marL="267884" lvl="0" indent="-267884" defTabSz="685783">
              <a:lnSpc>
                <a:spcPct val="114000"/>
              </a:lnSpc>
              <a:spcBef>
                <a:spcPts val="1350"/>
              </a:spcBef>
              <a:buClr>
                <a:srgbClr val="F39200"/>
              </a:buClr>
              <a:buBlip>
                <a:blip r:embed="rId3"/>
              </a:buBlip>
            </a:pPr>
            <a:r>
              <a:rPr lang="en-US" sz="1400" dirty="0" smtClean="0"/>
              <a:t>European XFEL science support groups : VAC, CAS, AE, ITDM, EET</a:t>
            </a:r>
            <a:endParaRPr lang="en-GB" sz="1400" dirty="0">
              <a:solidFill>
                <a:srgbClr val="000000"/>
              </a:solidFill>
            </a:endParaRPr>
          </a:p>
          <a:p>
            <a:pPr marL="267884" lvl="0" indent="-267884" defTabSz="685783">
              <a:lnSpc>
                <a:spcPct val="114000"/>
              </a:lnSpc>
              <a:spcBef>
                <a:spcPts val="1350"/>
              </a:spcBef>
              <a:buClr>
                <a:srgbClr val="F39200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DESY : Transport, </a:t>
            </a:r>
            <a:r>
              <a:rPr lang="en-GB" sz="1400" dirty="0" err="1" smtClean="0">
                <a:solidFill>
                  <a:srgbClr val="000000"/>
                </a:solidFill>
              </a:rPr>
              <a:t>Survey&amp;Alignment</a:t>
            </a:r>
            <a:endParaRPr lang="en-GB" sz="1400" dirty="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9574" y="1971675"/>
            <a:ext cx="4924425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2000"/>
              </a:lnSpc>
            </a:pPr>
            <a:r>
              <a:rPr lang="en-US" sz="1200" dirty="0" smtClean="0"/>
              <a:t>Laksman et al., J. Synchrotron </a:t>
            </a:r>
            <a:r>
              <a:rPr lang="en-US" sz="1200" dirty="0"/>
              <a:t>R</a:t>
            </a:r>
            <a:r>
              <a:rPr lang="en-US" sz="1200" dirty="0" smtClean="0"/>
              <a:t>ad., Accepted Manuscript, (2019)</a:t>
            </a:r>
          </a:p>
        </p:txBody>
      </p:sp>
    </p:spTree>
    <p:extLst>
      <p:ext uri="{BB962C8B-B14F-4D97-AF65-F5344CB8AC3E}">
        <p14:creationId xmlns:p14="http://schemas.microsoft.com/office/powerpoint/2010/main" val="41724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050" y="559832"/>
            <a:ext cx="6265863" cy="440293"/>
          </a:xfrm>
        </p:spPr>
        <p:txBody>
          <a:bodyPr/>
          <a:lstStyle/>
          <a:p>
            <a:r>
              <a:rPr lang="en-US" sz="1600" dirty="0" smtClean="0"/>
              <a:t>Photo-Electron Spectrometer Overview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61924" y="1048464"/>
            <a:ext cx="6840009" cy="4428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84" lvl="0" indent="-267884" defTabSz="685783">
              <a:lnSpc>
                <a:spcPct val="114000"/>
              </a:lnSpc>
              <a:spcBef>
                <a:spcPts val="1350"/>
              </a:spcBef>
              <a:buClr>
                <a:srgbClr val="F39200"/>
              </a:buClr>
              <a:buBlip>
                <a:blip r:embed="rId2"/>
              </a:buBlip>
            </a:pPr>
            <a:r>
              <a:rPr lang="en-US" sz="1400" dirty="0" smtClean="0"/>
              <a:t>16 </a:t>
            </a:r>
            <a:r>
              <a:rPr lang="en-US" sz="1400" dirty="0" err="1" smtClean="0"/>
              <a:t>eTOF</a:t>
            </a:r>
            <a:r>
              <a:rPr lang="en-US" sz="1400" dirty="0" smtClean="0"/>
              <a:t> spectrometers perpendicular to</a:t>
            </a:r>
            <a:br>
              <a:rPr lang="en-US" sz="1400" dirty="0" smtClean="0"/>
            </a:br>
            <a:r>
              <a:rPr lang="en-US" sz="1400" dirty="0" smtClean="0"/>
              <a:t>X-ray beam.</a:t>
            </a:r>
            <a:endParaRPr lang="en-GB" sz="1400" dirty="0">
              <a:solidFill>
                <a:srgbClr val="000000"/>
              </a:solidFill>
            </a:endParaRP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TOF spectra </a:t>
            </a:r>
            <a:r>
              <a:rPr lang="en-GB" sz="1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GB" sz="1400" dirty="0" smtClean="0">
                <a:solidFill>
                  <a:srgbClr val="000000"/>
                </a:solidFill>
              </a:rPr>
              <a:t>Photon energy</a:t>
            </a: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Angular distribution </a:t>
            </a:r>
            <a:r>
              <a:rPr lang="en-GB" sz="1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Polarization</a:t>
            </a:r>
            <a:endParaRPr lang="en-GB" sz="1400" dirty="0">
              <a:solidFill>
                <a:srgbClr val="000000"/>
              </a:solidFill>
            </a:endParaRPr>
          </a:p>
          <a:p>
            <a:pPr marL="267884" indent="-267884" defTabSz="685783">
              <a:lnSpc>
                <a:spcPct val="114000"/>
              </a:lnSpc>
              <a:spcBef>
                <a:spcPts val="1350"/>
              </a:spcBef>
              <a:buClr>
                <a:srgbClr val="F39200"/>
              </a:buClr>
              <a:buBlip>
                <a:blip r:embed="rId2"/>
              </a:buBlip>
            </a:pPr>
            <a:r>
              <a:rPr lang="en-US" sz="1400" dirty="0" smtClean="0"/>
              <a:t>Gas targets</a:t>
            </a: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N</a:t>
            </a:r>
            <a:r>
              <a:rPr lang="en-GB" sz="1400" baseline="-25000" dirty="0" smtClean="0">
                <a:solidFill>
                  <a:srgbClr val="000000"/>
                </a:solidFill>
              </a:rPr>
              <a:t>2</a:t>
            </a:r>
            <a:endParaRPr lang="en-GB" sz="1400" baseline="-25000" dirty="0">
              <a:solidFill>
                <a:srgbClr val="000000"/>
              </a:solidFill>
            </a:endParaRP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Ne</a:t>
            </a: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Kr</a:t>
            </a: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3"/>
              </a:buBlip>
            </a:pPr>
            <a:r>
              <a:rPr lang="en-GB" sz="1400" dirty="0" err="1" smtClean="0">
                <a:solidFill>
                  <a:srgbClr val="000000"/>
                </a:solidFill>
              </a:rPr>
              <a:t>Xe</a:t>
            </a:r>
            <a:endParaRPr lang="en-US" sz="1400" dirty="0" smtClean="0"/>
          </a:p>
          <a:p>
            <a:pPr marL="267884" lvl="0" indent="-267884" defTabSz="685783">
              <a:lnSpc>
                <a:spcPct val="114000"/>
              </a:lnSpc>
              <a:spcBef>
                <a:spcPts val="1350"/>
              </a:spcBef>
              <a:buClr>
                <a:srgbClr val="F39200"/>
              </a:buClr>
              <a:buBlip>
                <a:blip r:embed="rId2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X-ray pulse ionizes gas in extraction region.</a:t>
            </a:r>
          </a:p>
          <a:p>
            <a:pPr marL="267884" lvl="0" indent="-267884" defTabSz="685783">
              <a:lnSpc>
                <a:spcPct val="114000"/>
              </a:lnSpc>
              <a:spcBef>
                <a:spcPts val="1350"/>
              </a:spcBef>
              <a:buClr>
                <a:srgbClr val="F39200"/>
              </a:buClr>
              <a:buBlip>
                <a:blip r:embed="rId2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Photo electrons hit the 16 MCP based detectors which gives time-of-flight spectra on digitizers</a:t>
            </a:r>
          </a:p>
          <a:p>
            <a:pPr marL="267884" lvl="0" indent="-267884" defTabSz="685783">
              <a:lnSpc>
                <a:spcPct val="114000"/>
              </a:lnSpc>
              <a:spcBef>
                <a:spcPts val="1350"/>
              </a:spcBef>
              <a:buClr>
                <a:srgbClr val="F39200"/>
              </a:buClr>
              <a:buBlip>
                <a:blip r:embed="rId2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Helmholtz-coil &amp; Magnetometer</a:t>
            </a:r>
          </a:p>
          <a:p>
            <a:pPr marL="267884" lvl="0" indent="-267884" defTabSz="685783">
              <a:lnSpc>
                <a:spcPct val="114000"/>
              </a:lnSpc>
              <a:spcBef>
                <a:spcPts val="1350"/>
              </a:spcBef>
              <a:buClr>
                <a:srgbClr val="F39200"/>
              </a:buClr>
              <a:buBlip>
                <a:blip r:embed="rId2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Movement of entire system with six degrees of freedom.</a:t>
            </a:r>
            <a:endParaRPr lang="en-GB" sz="14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426" y="1269519"/>
            <a:ext cx="5281574" cy="226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5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71950" y="1905000"/>
            <a:ext cx="1533525" cy="1333500"/>
          </a:xfrm>
          <a:prstGeom prst="rect">
            <a:avLst/>
          </a:prstGeom>
          <a:solidFill>
            <a:schemeClr val="bg1"/>
          </a:solidFill>
        </p:spPr>
        <p:txBody>
          <a:bodyPr rtlCol="0" anchor="ctr">
            <a:noAutofit/>
          </a:bodyPr>
          <a:lstStyle/>
          <a:p>
            <a:pPr algn="ctr">
              <a:lnSpc>
                <a:spcPct val="113000"/>
              </a:lnSpc>
            </a:pPr>
            <a:endParaRPr lang="en-US" sz="1400" dirty="0" err="1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188" y="712232"/>
            <a:ext cx="7921625" cy="419882"/>
          </a:xfrm>
          <a:prstGeom prst="rect">
            <a:avLst/>
          </a:prstGeo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Measurements at SASE3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05" y="787782"/>
            <a:ext cx="3054350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53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895"/>
            <a:ext cx="7857702" cy="37989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53025" y="709834"/>
            <a:ext cx="3228975" cy="4513281"/>
          </a:xfrm>
          <a:prstGeom prst="rect">
            <a:avLst/>
          </a:prstGeom>
          <a:solidFill>
            <a:schemeClr val="bg1"/>
          </a:solidFill>
        </p:spPr>
        <p:txBody>
          <a:bodyPr rtlCol="0" anchor="ctr">
            <a:noAutofit/>
          </a:bodyPr>
          <a:lstStyle/>
          <a:p>
            <a:pPr algn="ctr">
              <a:lnSpc>
                <a:spcPct val="113000"/>
              </a:lnSpc>
            </a:pPr>
            <a:endParaRPr lang="en-US" sz="1400" dirty="0" err="1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49" y="901486"/>
            <a:ext cx="2531802" cy="252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35" y="901486"/>
            <a:ext cx="1737559" cy="74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4972049"/>
            <a:ext cx="4678680" cy="13391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2000"/>
              </a:lnSpc>
            </a:pPr>
            <a:r>
              <a:rPr lang="en-US" sz="1400" b="1" dirty="0" smtClean="0"/>
              <a:t>Spectra provides two types of information</a:t>
            </a:r>
          </a:p>
          <a:p>
            <a:pPr marL="269875" indent="-269875">
              <a:lnSpc>
                <a:spcPct val="112000"/>
              </a:lnSpc>
              <a:buBlip>
                <a:blip r:embed="rId5"/>
              </a:buBlip>
            </a:pPr>
            <a:r>
              <a:rPr lang="en-US" sz="1400" dirty="0" smtClean="0"/>
              <a:t>TOF </a:t>
            </a:r>
            <a:r>
              <a:rPr lang="en-US" sz="1400" dirty="0" smtClean="0">
                <a:sym typeface="Wingdings" panose="05000000000000000000" pitchFamily="2" charset="2"/>
              </a:rPr>
              <a:t> Kinetic energy  Photon energy</a:t>
            </a:r>
            <a:endParaRPr lang="en-US" sz="1400" dirty="0" smtClean="0"/>
          </a:p>
          <a:p>
            <a:pPr marL="269875" indent="-269875">
              <a:lnSpc>
                <a:spcPct val="112000"/>
              </a:lnSpc>
              <a:buBlip>
                <a:blip r:embed="rId5"/>
              </a:buBlip>
            </a:pPr>
            <a:r>
              <a:rPr lang="en-US" sz="1400" dirty="0" smtClean="0"/>
              <a:t>Angular distribution </a:t>
            </a:r>
            <a:r>
              <a:rPr lang="en-US" sz="1400" dirty="0" smtClean="0">
                <a:sym typeface="Wingdings" panose="05000000000000000000" pitchFamily="2" charset="2"/>
              </a:rPr>
              <a:t> Polarization</a:t>
            </a:r>
            <a:endParaRPr lang="en-US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422400" y="897252"/>
            <a:ext cx="7658100" cy="2607948"/>
          </a:xfrm>
          <a:prstGeom prst="rect">
            <a:avLst/>
          </a:prstGeom>
          <a:solidFill>
            <a:schemeClr val="bg1"/>
          </a:solidFill>
        </p:spPr>
        <p:txBody>
          <a:bodyPr rtlCol="0" anchor="ctr">
            <a:noAutofit/>
          </a:bodyPr>
          <a:lstStyle/>
          <a:p>
            <a:pPr algn="ctr">
              <a:lnSpc>
                <a:spcPct val="113000"/>
              </a:lnSpc>
            </a:pPr>
            <a:endParaRPr lang="en-US" sz="1400" dirty="0" err="1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835" y="1053886"/>
            <a:ext cx="1737559" cy="74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2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895"/>
            <a:ext cx="7857702" cy="37989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53025" y="709834"/>
            <a:ext cx="3228975" cy="4513281"/>
          </a:xfrm>
          <a:prstGeom prst="rect">
            <a:avLst/>
          </a:prstGeom>
          <a:solidFill>
            <a:schemeClr val="bg1"/>
          </a:solidFill>
        </p:spPr>
        <p:txBody>
          <a:bodyPr rtlCol="0" anchor="ctr">
            <a:noAutofit/>
          </a:bodyPr>
          <a:lstStyle/>
          <a:p>
            <a:pPr algn="ctr">
              <a:lnSpc>
                <a:spcPct val="113000"/>
              </a:lnSpc>
            </a:pPr>
            <a:endParaRPr lang="en-US" sz="1400" dirty="0" err="1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49" y="901486"/>
            <a:ext cx="2531802" cy="252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54732" y="2822405"/>
            <a:ext cx="2171700" cy="12639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2000"/>
              </a:lnSpc>
            </a:pPr>
            <a:r>
              <a:rPr lang="en-US" sz="1400" dirty="0" smtClean="0"/>
              <a:t>Polarization</a:t>
            </a:r>
          </a:p>
          <a:p>
            <a:pPr marL="269875" indent="-269875">
              <a:lnSpc>
                <a:spcPct val="112000"/>
              </a:lnSpc>
              <a:buBlip>
                <a:blip r:embed="rId4"/>
              </a:buBlip>
            </a:pPr>
            <a:r>
              <a:rPr lang="en-US" sz="1400" dirty="0" err="1" smtClean="0"/>
              <a:t>P</a:t>
            </a:r>
            <a:r>
              <a:rPr lang="en-US" sz="1400" baseline="-25000" dirty="0" err="1" smtClean="0"/>
              <a:t>Lin</a:t>
            </a:r>
            <a:r>
              <a:rPr lang="en-US" sz="1400" dirty="0" smtClean="0"/>
              <a:t> = 0.96 ± 0.03</a:t>
            </a:r>
          </a:p>
          <a:p>
            <a:pPr marL="269875" indent="-269875">
              <a:lnSpc>
                <a:spcPct val="112000"/>
              </a:lnSpc>
              <a:buBlip>
                <a:blip r:embed="rId4"/>
              </a:buBlip>
            </a:pPr>
            <a:r>
              <a:rPr lang="en-US" sz="1400" dirty="0" smtClean="0">
                <a:latin typeface="Symbol" panose="05050102010706020507" pitchFamily="18" charset="2"/>
              </a:rPr>
              <a:t>y</a:t>
            </a:r>
            <a:r>
              <a:rPr lang="en-US" sz="1400" dirty="0" smtClean="0"/>
              <a:t> = 0.02 </a:t>
            </a:r>
            <a:r>
              <a:rPr lang="en-US" sz="1400" dirty="0"/>
              <a:t>±</a:t>
            </a:r>
            <a:r>
              <a:rPr lang="en-US" sz="1400" dirty="0" smtClean="0"/>
              <a:t> 0.03 [rad]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70" y="4930564"/>
            <a:ext cx="4213860" cy="58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35" y="901486"/>
            <a:ext cx="1737559" cy="74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4254315"/>
            <a:ext cx="4678680" cy="95588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69875" indent="-269875">
              <a:lnSpc>
                <a:spcPct val="112000"/>
              </a:lnSpc>
              <a:buBlip>
                <a:blip r:embed="rId4"/>
              </a:buBlip>
            </a:pPr>
            <a:r>
              <a:rPr lang="en-US" sz="1400" dirty="0" smtClean="0"/>
              <a:t>For every pulse we collect 16 TOF spectrums </a:t>
            </a:r>
            <a:br>
              <a:rPr lang="en-US" sz="1400" dirty="0" smtClean="0"/>
            </a:br>
            <a:r>
              <a:rPr lang="en-US" sz="1400" dirty="0" smtClean="0"/>
              <a:t>in all directions.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972049"/>
            <a:ext cx="4678680" cy="13391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2000"/>
              </a:lnSpc>
            </a:pPr>
            <a:r>
              <a:rPr lang="en-US" sz="1400" b="1" dirty="0" smtClean="0"/>
              <a:t>Spectra provides two types of information</a:t>
            </a:r>
          </a:p>
          <a:p>
            <a:pPr marL="269875" indent="-269875">
              <a:lnSpc>
                <a:spcPct val="112000"/>
              </a:lnSpc>
              <a:buBlip>
                <a:blip r:embed="rId4"/>
              </a:buBlip>
            </a:pPr>
            <a:r>
              <a:rPr lang="en-US" sz="1400" dirty="0" smtClean="0"/>
              <a:t>TOF </a:t>
            </a:r>
            <a:r>
              <a:rPr lang="en-US" sz="1400" dirty="0" smtClean="0">
                <a:sym typeface="Wingdings" panose="05000000000000000000" pitchFamily="2" charset="2"/>
              </a:rPr>
              <a:t> Kinetic energy  Photon energy</a:t>
            </a:r>
            <a:endParaRPr lang="en-US" sz="1400" dirty="0" smtClean="0"/>
          </a:p>
          <a:p>
            <a:pPr marL="269875" indent="-269875">
              <a:lnSpc>
                <a:spcPct val="112000"/>
              </a:lnSpc>
              <a:buBlip>
                <a:blip r:embed="rId4"/>
              </a:buBlip>
            </a:pPr>
            <a:r>
              <a:rPr lang="en-US" sz="1400" dirty="0" smtClean="0"/>
              <a:t>Angular distribution </a:t>
            </a:r>
            <a:r>
              <a:rPr lang="en-US" sz="1400" dirty="0" smtClean="0">
                <a:sym typeface="Wingdings" panose="05000000000000000000" pitchFamily="2" charset="2"/>
              </a:rPr>
              <a:t> Polarization</a:t>
            </a:r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02100" y="3924087"/>
            <a:ext cx="5041900" cy="12098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69875" indent="-269875">
              <a:lnSpc>
                <a:spcPct val="112000"/>
              </a:lnSpc>
              <a:buBlip>
                <a:blip r:embed="rId4"/>
              </a:buBlip>
            </a:pPr>
            <a:r>
              <a:rPr lang="en-US" sz="1400" dirty="0" smtClean="0"/>
              <a:t>Fitting procedure provides us with polarization.</a:t>
            </a:r>
          </a:p>
          <a:p>
            <a:pPr marL="269875" indent="-269875">
              <a:lnSpc>
                <a:spcPct val="112000"/>
              </a:lnSpc>
              <a:buBlip>
                <a:blip r:embed="rId4"/>
              </a:buBlip>
            </a:pPr>
            <a:r>
              <a:rPr lang="en-US" sz="1400" dirty="0" smtClean="0"/>
              <a:t>Future afterburner will produce circular polarization</a:t>
            </a:r>
          </a:p>
          <a:p>
            <a:pPr marL="269875" indent="-269875">
              <a:lnSpc>
                <a:spcPct val="112000"/>
              </a:lnSpc>
              <a:buBlip>
                <a:blip r:embed="rId4"/>
              </a:buBlip>
            </a:pPr>
            <a:r>
              <a:rPr lang="en-US" sz="1400" dirty="0" smtClean="0"/>
              <a:t>Polarization important for many experiments at end-station</a:t>
            </a:r>
          </a:p>
        </p:txBody>
      </p:sp>
    </p:spTree>
    <p:extLst>
      <p:ext uri="{BB962C8B-B14F-4D97-AF65-F5344CB8AC3E}">
        <p14:creationId xmlns:p14="http://schemas.microsoft.com/office/powerpoint/2010/main" val="17151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52" y="819151"/>
            <a:ext cx="3165922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790333" y="586321"/>
            <a:ext cx="2640502" cy="465659"/>
          </a:xfrm>
          <a:prstGeom prst="rect">
            <a:avLst/>
          </a:prstGeo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Polarization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2759" y="4589677"/>
            <a:ext cx="4180115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69875" indent="-269875">
              <a:lnSpc>
                <a:spcPct val="112000"/>
              </a:lnSpc>
              <a:buBlip>
                <a:blip r:embed="rId3"/>
              </a:buBlip>
            </a:pPr>
            <a:r>
              <a:rPr lang="en-US" sz="1400" dirty="0" smtClean="0"/>
              <a:t>Unreliable pulse triggers Veto-signal</a:t>
            </a:r>
          </a:p>
          <a:p>
            <a:pPr marL="269875" indent="-269875">
              <a:lnSpc>
                <a:spcPct val="112000"/>
              </a:lnSpc>
              <a:buBlip>
                <a:blip r:embed="rId3"/>
              </a:buBlip>
            </a:pPr>
            <a:r>
              <a:rPr lang="en-US" sz="1400" dirty="0" smtClean="0"/>
              <a:t>Instrument does not store data for that pulse</a:t>
            </a:r>
          </a:p>
          <a:p>
            <a:pPr marL="269875" indent="-269875">
              <a:lnSpc>
                <a:spcPct val="112000"/>
              </a:lnSpc>
              <a:buBlip>
                <a:blip r:embed="rId3"/>
              </a:buBlip>
            </a:pPr>
            <a:r>
              <a:rPr lang="en-US" sz="1400" dirty="0" smtClean="0"/>
              <a:t>Saves storage space on server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98195" y="1137669"/>
            <a:ext cx="5917967" cy="21904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2000"/>
              </a:lnSpc>
            </a:pPr>
            <a:r>
              <a:rPr lang="en-US" b="1" dirty="0" smtClean="0"/>
              <a:t>Compare to multilayer based </a:t>
            </a:r>
            <a:r>
              <a:rPr lang="en-US" b="1" dirty="0" err="1" smtClean="0"/>
              <a:t>polarimeter</a:t>
            </a:r>
            <a:endParaRPr lang="en-US" b="1" dirty="0" smtClean="0"/>
          </a:p>
          <a:p>
            <a:pPr marL="269875" indent="-269875">
              <a:lnSpc>
                <a:spcPct val="112000"/>
              </a:lnSpc>
              <a:buBlip>
                <a:blip r:embed="rId3"/>
              </a:buBlip>
            </a:pPr>
            <a:r>
              <a:rPr lang="en-US" dirty="0" smtClean="0"/>
              <a:t>Advantages</a:t>
            </a:r>
            <a:endParaRPr lang="en-GB" sz="1400" dirty="0">
              <a:solidFill>
                <a:srgbClr val="000000"/>
              </a:solidFill>
            </a:endParaRP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Pulse resolved</a:t>
            </a:r>
            <a:endParaRPr lang="en-GB" sz="1400" dirty="0">
              <a:solidFill>
                <a:srgbClr val="000000"/>
              </a:solidFill>
            </a:endParaRP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Non-invasive</a:t>
            </a:r>
            <a:endParaRPr lang="en-GB" sz="1400" dirty="0">
              <a:solidFill>
                <a:srgbClr val="000000"/>
              </a:solidFill>
            </a:endParaRPr>
          </a:p>
          <a:p>
            <a:pPr marL="267884" indent="-267884" defTabSz="685783">
              <a:lnSpc>
                <a:spcPct val="114000"/>
              </a:lnSpc>
              <a:spcBef>
                <a:spcPts val="1350"/>
              </a:spcBef>
              <a:buClr>
                <a:srgbClr val="F39200"/>
              </a:buClr>
              <a:buBlip>
                <a:blip r:embed="rId3"/>
              </a:buBlip>
            </a:pPr>
            <a:r>
              <a:rPr lang="en-US" dirty="0" smtClean="0"/>
              <a:t>Dis-advantages</a:t>
            </a:r>
            <a:endParaRPr lang="en-US" dirty="0"/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Only linear information</a:t>
            </a:r>
            <a:endParaRPr lang="en-GB" sz="1400" dirty="0">
              <a:solidFill>
                <a:srgbClr val="000000"/>
              </a:solidFill>
            </a:endParaRPr>
          </a:p>
          <a:p>
            <a:pPr marL="535768" lvl="1" indent="-267884" defTabSz="685783">
              <a:lnSpc>
                <a:spcPct val="114000"/>
              </a:lnSpc>
              <a:buClr>
                <a:srgbClr val="559DBB"/>
              </a:buClr>
              <a:buBlip>
                <a:blip r:embed="rId4"/>
              </a:buBlip>
            </a:pPr>
            <a:r>
              <a:rPr lang="en-GB" sz="1400" dirty="0" smtClean="0">
                <a:solidFill>
                  <a:srgbClr val="000000"/>
                </a:solidFill>
              </a:rPr>
              <a:t>Cannot distinguish between un-polarized or right / left polarization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60730"/>
            <a:ext cx="4826310" cy="339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0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0610"/>
            <a:ext cx="9144000" cy="356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5250" y="542926"/>
            <a:ext cx="8982075" cy="650156"/>
          </a:xfrm>
          <a:prstGeom prst="rect">
            <a:avLst/>
          </a:prstGeo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KVV </a:t>
            </a:r>
            <a:r>
              <a:rPr lang="en-US" dirty="0" smtClean="0"/>
              <a:t>Auger line for normalizing detector efficiency.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366281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88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14350" y="6548617"/>
            <a:ext cx="4876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J. J. YEH and I. </a:t>
            </a:r>
            <a:r>
              <a:rPr lang="en-US" sz="1200" dirty="0" smtClean="0"/>
              <a:t>LINDAU, AT. </a:t>
            </a:r>
            <a:r>
              <a:rPr lang="en-US" sz="1200" dirty="0"/>
              <a:t>DATA </a:t>
            </a:r>
            <a:r>
              <a:rPr lang="en-US" sz="1200" dirty="0" smtClean="0"/>
              <a:t> NUCL. </a:t>
            </a:r>
            <a:r>
              <a:rPr lang="en-US" sz="1200" dirty="0"/>
              <a:t>DATA </a:t>
            </a:r>
            <a:r>
              <a:rPr lang="en-US" sz="1200" dirty="0" smtClean="0"/>
              <a:t> </a:t>
            </a:r>
            <a:r>
              <a:rPr lang="en-US" sz="1200" b="1" dirty="0" smtClean="0"/>
              <a:t>32</a:t>
            </a:r>
            <a:r>
              <a:rPr lang="en-US" sz="1200" dirty="0" smtClean="0"/>
              <a:t>  </a:t>
            </a:r>
            <a:r>
              <a:rPr lang="en-US" sz="1200" dirty="0"/>
              <a:t>(1985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19" y="2743369"/>
            <a:ext cx="8763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94" y="2743369"/>
            <a:ext cx="10477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957153" y="2124244"/>
            <a:ext cx="2010666" cy="64770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Autofit/>
          </a:bodyPr>
          <a:lstStyle/>
          <a:p>
            <a:pPr>
              <a:lnSpc>
                <a:spcPct val="112000"/>
              </a:lnSpc>
            </a:pPr>
            <a:r>
              <a:rPr lang="en-US" sz="1400" b="1" dirty="0" smtClean="0"/>
              <a:t>            </a:t>
            </a:r>
            <a:r>
              <a:rPr lang="en-US" b="1" dirty="0" smtClean="0">
                <a:solidFill>
                  <a:schemeClr val="bg2"/>
                </a:solidFill>
              </a:rPr>
              <a:t>Neon</a:t>
            </a:r>
          </a:p>
          <a:p>
            <a:pPr>
              <a:lnSpc>
                <a:spcPct val="112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Orbital             BE [eV]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9619" y="1777999"/>
            <a:ext cx="2108200" cy="2917825"/>
          </a:xfrm>
          <a:prstGeom prst="rect">
            <a:avLst/>
          </a:prstGeom>
          <a:solidFill>
            <a:schemeClr val="bg1"/>
          </a:solidFill>
        </p:spPr>
        <p:txBody>
          <a:bodyPr rtlCol="0" anchor="ctr">
            <a:noAutofit/>
          </a:bodyPr>
          <a:lstStyle/>
          <a:p>
            <a:pPr algn="ctr">
              <a:lnSpc>
                <a:spcPct val="113000"/>
              </a:lnSpc>
            </a:pPr>
            <a:endParaRPr lang="en-US" sz="1400" dirty="0" err="1" smtClean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59619" y="800782"/>
            <a:ext cx="2436781" cy="1647312"/>
          </a:xfrm>
          <a:prstGeom prst="rect">
            <a:avLst/>
          </a:prstGeo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Select suitable</a:t>
            </a:r>
          </a:p>
          <a:p>
            <a:r>
              <a:rPr lang="en-US" dirty="0" smtClean="0"/>
              <a:t>target gas:</a:t>
            </a:r>
          </a:p>
          <a:p>
            <a:r>
              <a:rPr lang="en-US" dirty="0" smtClean="0"/>
              <a:t>Cross Section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44553" y="2608941"/>
            <a:ext cx="2284381" cy="34692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2000"/>
              </a:lnSpc>
            </a:pPr>
            <a:r>
              <a:rPr lang="en-US" sz="1400" b="1" dirty="0" smtClean="0"/>
              <a:t>Criteria</a:t>
            </a:r>
          </a:p>
          <a:p>
            <a:pPr marL="269875" indent="-269875">
              <a:lnSpc>
                <a:spcPct val="112000"/>
              </a:lnSpc>
              <a:buBlip>
                <a:blip r:embed="rId4"/>
              </a:buBlip>
            </a:pPr>
            <a:r>
              <a:rPr lang="en-US" sz="1400" dirty="0" smtClean="0"/>
              <a:t>High cross section</a:t>
            </a:r>
            <a:br>
              <a:rPr lang="en-US" sz="1400" dirty="0" smtClean="0"/>
            </a:br>
            <a:r>
              <a:rPr lang="en-US" sz="1400" dirty="0" smtClean="0"/>
              <a:t>(but still avoid space</a:t>
            </a:r>
            <a:br>
              <a:rPr lang="en-US" sz="1400" dirty="0" smtClean="0"/>
            </a:br>
            <a:r>
              <a:rPr lang="en-US" sz="1400" dirty="0" smtClean="0"/>
              <a:t>charge)</a:t>
            </a:r>
            <a:br>
              <a:rPr lang="en-US" sz="1400" dirty="0" smtClean="0"/>
            </a:br>
            <a:endParaRPr lang="en-US" sz="1400" baseline="-25000" dirty="0" smtClean="0"/>
          </a:p>
          <a:p>
            <a:pPr marL="269875" indent="-269875">
              <a:lnSpc>
                <a:spcPct val="112000"/>
              </a:lnSpc>
              <a:buBlip>
                <a:blip r:embed="rId4"/>
              </a:buBlip>
            </a:pPr>
            <a:r>
              <a:rPr lang="en-US" sz="1400" dirty="0" err="1" smtClean="0"/>
              <a:t>Anisotroy</a:t>
            </a:r>
            <a:r>
              <a:rPr lang="en-US" sz="1400" dirty="0" smtClean="0"/>
              <a:t> parameter </a:t>
            </a:r>
            <a:br>
              <a:rPr lang="en-US" sz="1400" dirty="0" smtClean="0"/>
            </a:br>
            <a:r>
              <a:rPr lang="en-US" sz="1400" dirty="0" smtClean="0">
                <a:latin typeface="Symbol" panose="05050102010706020507" pitchFamily="18" charset="2"/>
              </a:rPr>
              <a:t>b</a:t>
            </a:r>
            <a:r>
              <a:rPr lang="en-US" sz="1400" dirty="0" smtClean="0"/>
              <a:t> far from 0</a:t>
            </a:r>
            <a:br>
              <a:rPr lang="en-US" sz="1400" dirty="0" smtClean="0"/>
            </a:br>
            <a:endParaRPr lang="en-US" sz="1400" dirty="0" smtClean="0"/>
          </a:p>
          <a:p>
            <a:pPr marL="269875" indent="-269875">
              <a:lnSpc>
                <a:spcPct val="112000"/>
              </a:lnSpc>
              <a:buBlip>
                <a:blip r:embed="rId4"/>
              </a:buBlip>
            </a:pPr>
            <a:r>
              <a:rPr lang="en-US" sz="1400" dirty="0" smtClean="0"/>
              <a:t>Kinetic energy as low </a:t>
            </a:r>
            <a:br>
              <a:rPr lang="en-US" sz="1400" dirty="0" smtClean="0"/>
            </a:br>
            <a:r>
              <a:rPr lang="en-US" sz="1400" dirty="0" smtClean="0"/>
              <a:t>as possible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94047"/>
            <a:ext cx="6444503" cy="2942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555370"/>
            <a:ext cx="5944245" cy="34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8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European_XFEL_Template_Presentation_4x3 (1)">
  <a:themeElements>
    <a:clrScheme name="Benutzerdefiniert 59">
      <a:dk1>
        <a:srgbClr val="000000"/>
      </a:dk1>
      <a:lt1>
        <a:sysClr val="window" lastClr="FFFFFF"/>
      </a:lt1>
      <a:dk2>
        <a:srgbClr val="B2B2B2"/>
      </a:dk2>
      <a:lt2>
        <a:srgbClr val="F39200"/>
      </a:lt2>
      <a:accent1>
        <a:srgbClr val="0D1546"/>
      </a:accent1>
      <a:accent2>
        <a:srgbClr val="559DBB"/>
      </a:accent2>
      <a:accent3>
        <a:srgbClr val="81B0C8"/>
      </a:accent3>
      <a:accent4>
        <a:srgbClr val="A4C3D6"/>
      </a:accent4>
      <a:accent5>
        <a:srgbClr val="C5D6E4"/>
      </a:accent5>
      <a:accent6>
        <a:srgbClr val="E3EBF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</a:spPr>
      <a:bodyPr rtlCol="0" anchor="ctr">
        <a:noAutofit/>
      </a:bodyPr>
      <a:lstStyle>
        <a:defPPr algn="ctr">
          <a:lnSpc>
            <a:spcPct val="113000"/>
          </a:lnSpc>
          <a:defRPr sz="1400" dirty="0" err="1" smtClean="0"/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marL="269875" indent="-269875">
          <a:lnSpc>
            <a:spcPct val="112000"/>
          </a:lnSpc>
          <a:buBlip>
            <a:blip xmlns:r="http://schemas.openxmlformats.org/officeDocument/2006/relationships" r:embed="rId1"/>
          </a:buBlip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XFEL_PowerPoint_4x3.potx" id="{BC191F8A-93AC-4D54-B0A3-61F02C6C23C2}" vid="{3786C33C-45D4-4C30-B0CA-267E7E457705}"/>
    </a:ext>
  </a:extLst>
</a:theme>
</file>

<file path=ppt/theme/theme2.xml><?xml version="1.0" encoding="utf-8"?>
<a:theme xmlns:a="http://schemas.openxmlformats.org/drawingml/2006/main" name="Office">
  <a:themeElements>
    <a:clrScheme name="Benutzerdefiniert 59">
      <a:dk1>
        <a:srgbClr val="000000"/>
      </a:dk1>
      <a:lt1>
        <a:sysClr val="window" lastClr="FFFFFF"/>
      </a:lt1>
      <a:dk2>
        <a:srgbClr val="B2B2B2"/>
      </a:dk2>
      <a:lt2>
        <a:srgbClr val="F39200"/>
      </a:lt2>
      <a:accent1>
        <a:srgbClr val="0D1546"/>
      </a:accent1>
      <a:accent2>
        <a:srgbClr val="559DBB"/>
      </a:accent2>
      <a:accent3>
        <a:srgbClr val="81B0C8"/>
      </a:accent3>
      <a:accent4>
        <a:srgbClr val="A4C3D6"/>
      </a:accent4>
      <a:accent5>
        <a:srgbClr val="C5D6E4"/>
      </a:accent5>
      <a:accent6>
        <a:srgbClr val="E3EBF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59">
      <a:dk1>
        <a:srgbClr val="000000"/>
      </a:dk1>
      <a:lt1>
        <a:sysClr val="window" lastClr="FFFFFF"/>
      </a:lt1>
      <a:dk2>
        <a:srgbClr val="B2B2B2"/>
      </a:dk2>
      <a:lt2>
        <a:srgbClr val="F39200"/>
      </a:lt2>
      <a:accent1>
        <a:srgbClr val="0D1546"/>
      </a:accent1>
      <a:accent2>
        <a:srgbClr val="559DBB"/>
      </a:accent2>
      <a:accent3>
        <a:srgbClr val="81B0C8"/>
      </a:accent3>
      <a:accent4>
        <a:srgbClr val="A4C3D6"/>
      </a:accent4>
      <a:accent5>
        <a:srgbClr val="C5D6E4"/>
      </a:accent5>
      <a:accent6>
        <a:srgbClr val="E3EBF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European_XFEL_Template_Presentation_4x3 (1)</Template>
  <TotalTime>0</TotalTime>
  <Words>417</Words>
  <Application>Microsoft Office PowerPoint</Application>
  <PresentationFormat>On-screen Show (4:3)</PresentationFormat>
  <Paragraphs>106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European_XFEL_Template_Presentation_4x3 (1)</vt:lpstr>
      <vt:lpstr>Non-invasive and pulse-resolved polarization diagnostics </vt:lpstr>
      <vt:lpstr>PowerPoint Presentation</vt:lpstr>
      <vt:lpstr>Photo-Electron Spectrometer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design of Hard X-ray Photo-Electron Spectrometer</dc:title>
  <dc:creator>Laksman, Joakim</dc:creator>
  <cp:lastModifiedBy>Laksman, Joakim</cp:lastModifiedBy>
  <cp:revision>204</cp:revision>
  <cp:lastPrinted>2018-09-16T13:05:03Z</cp:lastPrinted>
  <dcterms:created xsi:type="dcterms:W3CDTF">2018-06-04T08:27:07Z</dcterms:created>
  <dcterms:modified xsi:type="dcterms:W3CDTF">2019-04-10T11:50:49Z</dcterms:modified>
</cp:coreProperties>
</file>