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
  </p:notesMasterIdLst>
  <p:handoutMasterIdLst>
    <p:handoutMasterId r:id="rId5"/>
  </p:handoutMasterIdLst>
  <p:sldIdLst>
    <p:sldId id="276" r:id="rId2"/>
    <p:sldId id="277"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6636"/>
    <a:srgbClr val="A19C9B"/>
    <a:srgbClr val="008000"/>
    <a:srgbClr val="106600"/>
    <a:srgbClr val="F0F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681" autoAdjust="0"/>
    <p:restoredTop sz="75610" autoAdjust="0"/>
  </p:normalViewPr>
  <p:slideViewPr>
    <p:cSldViewPr snapToGrid="0">
      <p:cViewPr varScale="1">
        <p:scale>
          <a:sx n="71" d="100"/>
          <a:sy n="71" d="100"/>
        </p:scale>
        <p:origin x="972" y="54"/>
      </p:cViewPr>
      <p:guideLst>
        <p:guide orient="horz" pos="2160"/>
        <p:guide pos="2880"/>
      </p:guideLst>
    </p:cSldViewPr>
  </p:slideViewPr>
  <p:outlineViewPr>
    <p:cViewPr>
      <p:scale>
        <a:sx n="33" d="100"/>
        <a:sy n="33" d="100"/>
      </p:scale>
      <p:origin x="0" y="192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82" d="100"/>
          <a:sy n="82" d="100"/>
        </p:scale>
        <p:origin x="-303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474" cy="465139"/>
          </a:xfrm>
          <a:prstGeom prst="rect">
            <a:avLst/>
          </a:prstGeom>
        </p:spPr>
        <p:txBody>
          <a:bodyPr vert="horz" lIns="92226" tIns="46113" rIns="92226" bIns="46113" rtlCol="0"/>
          <a:lstStyle>
            <a:lvl1pPr algn="l">
              <a:defRPr sz="1200"/>
            </a:lvl1pPr>
          </a:lstStyle>
          <a:p>
            <a:endParaRPr lang="en-US" dirty="0"/>
          </a:p>
        </p:txBody>
      </p:sp>
      <p:sp>
        <p:nvSpPr>
          <p:cNvPr id="3" name="Date Placeholder 2"/>
          <p:cNvSpPr>
            <a:spLocks noGrp="1"/>
          </p:cNvSpPr>
          <p:nvPr>
            <p:ph type="dt" sz="quarter" idx="1"/>
          </p:nvPr>
        </p:nvSpPr>
        <p:spPr>
          <a:xfrm>
            <a:off x="3970340" y="0"/>
            <a:ext cx="3038474" cy="465139"/>
          </a:xfrm>
          <a:prstGeom prst="rect">
            <a:avLst/>
          </a:prstGeom>
        </p:spPr>
        <p:txBody>
          <a:bodyPr vert="horz" lIns="92226" tIns="46113" rIns="92226" bIns="46113" rtlCol="0"/>
          <a:lstStyle>
            <a:lvl1pPr algn="r">
              <a:defRPr sz="1200"/>
            </a:lvl1pPr>
          </a:lstStyle>
          <a:p>
            <a:fld id="{C5E23E8C-FA44-4993-A678-63B7AC20CC23}" type="datetimeFigureOut">
              <a:rPr lang="en-US" smtClean="0"/>
              <a:pPr/>
              <a:t>4/3/2018</a:t>
            </a:fld>
            <a:endParaRPr lang="en-US" dirty="0"/>
          </a:p>
        </p:txBody>
      </p:sp>
      <p:sp>
        <p:nvSpPr>
          <p:cNvPr id="4" name="Footer Placeholder 3"/>
          <p:cNvSpPr>
            <a:spLocks noGrp="1"/>
          </p:cNvSpPr>
          <p:nvPr>
            <p:ph type="ftr" sz="quarter" idx="2"/>
          </p:nvPr>
        </p:nvSpPr>
        <p:spPr>
          <a:xfrm>
            <a:off x="3" y="8829674"/>
            <a:ext cx="3038474" cy="465139"/>
          </a:xfrm>
          <a:prstGeom prst="rect">
            <a:avLst/>
          </a:prstGeom>
        </p:spPr>
        <p:txBody>
          <a:bodyPr vert="horz" lIns="92226" tIns="46113" rIns="92226" bIns="461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0" y="8829674"/>
            <a:ext cx="3038474" cy="465139"/>
          </a:xfrm>
          <a:prstGeom prst="rect">
            <a:avLst/>
          </a:prstGeom>
        </p:spPr>
        <p:txBody>
          <a:bodyPr vert="horz" lIns="92226" tIns="46113" rIns="92226" bIns="46113" rtlCol="0" anchor="b"/>
          <a:lstStyle>
            <a:lvl1pPr algn="r">
              <a:defRPr sz="1200"/>
            </a:lvl1pPr>
          </a:lstStyle>
          <a:p>
            <a:fld id="{9D2747C0-E24C-47AA-B529-C34075BA0400}" type="slidenum">
              <a:rPr lang="en-US" smtClean="0"/>
              <a:pPr/>
              <a:t>‹#›</a:t>
            </a:fld>
            <a:endParaRPr lang="en-US" dirty="0"/>
          </a:p>
        </p:txBody>
      </p:sp>
    </p:spTree>
    <p:extLst>
      <p:ext uri="{BB962C8B-B14F-4D97-AF65-F5344CB8AC3E}">
        <p14:creationId xmlns:p14="http://schemas.microsoft.com/office/powerpoint/2010/main" val="716259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978" tIns="46990" rIns="93978" bIns="4699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978" tIns="46990" rIns="93978" bIns="46990" rtlCol="0"/>
          <a:lstStyle>
            <a:lvl1pPr algn="r">
              <a:defRPr sz="1200"/>
            </a:lvl1pPr>
          </a:lstStyle>
          <a:p>
            <a:fld id="{2F98BB69-19D5-425C-B33D-FC77D5A6EC32}" type="datetimeFigureOut">
              <a:rPr lang="en-US" smtClean="0"/>
              <a:pPr/>
              <a:t>4/3/2018</a:t>
            </a:fld>
            <a:endParaRPr lang="en-US" dirty="0"/>
          </a:p>
        </p:txBody>
      </p:sp>
      <p:sp>
        <p:nvSpPr>
          <p:cNvPr id="4" name="Slide Image Placeholder 3"/>
          <p:cNvSpPr>
            <a:spLocks noGrp="1" noRot="1" noChangeAspect="1"/>
          </p:cNvSpPr>
          <p:nvPr>
            <p:ph type="sldImg" idx="2"/>
          </p:nvPr>
        </p:nvSpPr>
        <p:spPr>
          <a:xfrm>
            <a:off x="1179513" y="696913"/>
            <a:ext cx="4651375" cy="3487737"/>
          </a:xfrm>
          <a:prstGeom prst="rect">
            <a:avLst/>
          </a:prstGeom>
          <a:noFill/>
          <a:ln w="12700">
            <a:solidFill>
              <a:prstClr val="black"/>
            </a:solidFill>
          </a:ln>
        </p:spPr>
        <p:txBody>
          <a:bodyPr vert="horz" lIns="93978" tIns="46990" rIns="93978" bIns="46990"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978" tIns="46990" rIns="93978" bIns="469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3037840" cy="464820"/>
          </a:xfrm>
          <a:prstGeom prst="rect">
            <a:avLst/>
          </a:prstGeom>
        </p:spPr>
        <p:txBody>
          <a:bodyPr vert="horz" lIns="93978" tIns="46990" rIns="93978" bIns="4699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978" tIns="46990" rIns="93978" bIns="46990" rtlCol="0" anchor="b"/>
          <a:lstStyle>
            <a:lvl1pPr algn="r">
              <a:defRPr sz="1200"/>
            </a:lvl1pPr>
          </a:lstStyle>
          <a:p>
            <a:fld id="{16210A8A-16C0-4562-AD3A-B1BC2569C64A}" type="slidenum">
              <a:rPr lang="en-US" smtClean="0"/>
              <a:pPr/>
              <a:t>‹#›</a:t>
            </a:fld>
            <a:endParaRPr lang="en-US" dirty="0"/>
          </a:p>
        </p:txBody>
      </p:sp>
    </p:spTree>
    <p:extLst>
      <p:ext uri="{BB962C8B-B14F-4D97-AF65-F5344CB8AC3E}">
        <p14:creationId xmlns:p14="http://schemas.microsoft.com/office/powerpoint/2010/main" val="60449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2938" y="203200"/>
            <a:ext cx="5721350" cy="4291013"/>
          </a:xfrm>
        </p:spPr>
      </p:sp>
      <p:sp>
        <p:nvSpPr>
          <p:cNvPr id="3" name="Notes Placeholder 2"/>
          <p:cNvSpPr>
            <a:spLocks noGrp="1"/>
          </p:cNvSpPr>
          <p:nvPr>
            <p:ph type="body" idx="1"/>
          </p:nvPr>
        </p:nvSpPr>
        <p:spPr>
          <a:xfrm>
            <a:off x="147006" y="4586184"/>
            <a:ext cx="6817225" cy="4217953"/>
          </a:xfrm>
        </p:spPr>
        <p:txBody>
          <a:bodyPr>
            <a:normAutofit fontScale="85000" lnSpcReduction="20000"/>
          </a:bodyPr>
          <a:lstStyle/>
          <a:p>
            <a:pPr marL="0" marR="0" lvl="0" indent="0" algn="l" defTabSz="922264" rtl="0" eaLnBrk="1" fontAlgn="auto" latinLnBrk="0" hangingPunct="1">
              <a:lnSpc>
                <a:spcPct val="100000"/>
              </a:lnSpc>
              <a:spcBef>
                <a:spcPts val="0"/>
              </a:spcBef>
              <a:spcAft>
                <a:spcPts val="0"/>
              </a:spcAft>
              <a:buClrTx/>
              <a:buSzTx/>
              <a:buFontTx/>
              <a:buNone/>
              <a:tabLst/>
              <a:defRPr/>
            </a:pPr>
            <a:r>
              <a:rPr lang="en-US" u="sng" dirty="0" smtClean="0">
                <a:solidFill>
                  <a:srgbClr val="0D0D0D"/>
                </a:solidFill>
                <a:latin typeface="Arial"/>
                <a:cs typeface="Arial"/>
              </a:rPr>
              <a:t>HL Type:</a:t>
            </a:r>
            <a:r>
              <a:rPr lang="en-US" dirty="0" smtClean="0">
                <a:solidFill>
                  <a:srgbClr val="0D0D0D"/>
                </a:solidFill>
                <a:latin typeface="Arial"/>
                <a:cs typeface="Arial"/>
              </a:rPr>
              <a:t> User___, Staff___, User</a:t>
            </a:r>
            <a:r>
              <a:rPr lang="en-US" baseline="0" dirty="0" smtClean="0">
                <a:solidFill>
                  <a:srgbClr val="0D0D0D"/>
                </a:solidFill>
                <a:latin typeface="Arial"/>
                <a:cs typeface="Arial"/>
              </a:rPr>
              <a:t> </a:t>
            </a:r>
            <a:r>
              <a:rPr lang="en-US" dirty="0" smtClean="0">
                <a:solidFill>
                  <a:srgbClr val="0D0D0D"/>
                </a:solidFill>
                <a:latin typeface="Arial"/>
                <a:cs typeface="Arial"/>
              </a:rPr>
              <a:t>&amp; Staff___</a:t>
            </a:r>
          </a:p>
          <a:p>
            <a:pPr marL="0" marR="0" lvl="0" indent="0" algn="l" defTabSz="922264" rtl="0" eaLnBrk="1" fontAlgn="auto" latinLnBrk="0" hangingPunct="1">
              <a:lnSpc>
                <a:spcPct val="100000"/>
              </a:lnSpc>
              <a:spcBef>
                <a:spcPts val="0"/>
              </a:spcBef>
              <a:spcAft>
                <a:spcPts val="0"/>
              </a:spcAft>
              <a:buClrTx/>
              <a:buSzTx/>
              <a:buFontTx/>
              <a:buNone/>
              <a:tabLst/>
              <a:defRPr/>
            </a:pPr>
            <a:endParaRPr lang="en-US" dirty="0" smtClean="0">
              <a:solidFill>
                <a:srgbClr val="0D0D0D"/>
              </a:solidFill>
              <a:latin typeface="Arial"/>
              <a:cs typeface="Arial"/>
            </a:endParaRPr>
          </a:p>
          <a:p>
            <a:pPr defTabSz="922264">
              <a:defRPr/>
            </a:pPr>
            <a:r>
              <a:rPr lang="en-US" u="sng" dirty="0" smtClean="0">
                <a:latin typeface="Arial"/>
                <a:cs typeface="Arial"/>
              </a:rPr>
              <a:t>1-2 </a:t>
            </a:r>
            <a:r>
              <a:rPr lang="en-US" u="sng" dirty="0">
                <a:latin typeface="Arial"/>
                <a:cs typeface="Arial"/>
              </a:rPr>
              <a:t>paragraph description of highlight</a:t>
            </a:r>
            <a:r>
              <a:rPr lang="en-US" dirty="0">
                <a:latin typeface="Arial"/>
                <a:cs typeface="Arial"/>
              </a:rPr>
              <a:t> </a:t>
            </a:r>
            <a:endParaRPr lang="en-US" dirty="0">
              <a:solidFill>
                <a:srgbClr val="0D0D0D"/>
              </a:solidFill>
              <a:latin typeface="Arial"/>
              <a:cs typeface="Arial"/>
            </a:endParaRPr>
          </a:p>
          <a:p>
            <a:r>
              <a:rPr lang="en-US" dirty="0" smtClean="0">
                <a:solidFill>
                  <a:srgbClr val="0D0D0D"/>
                </a:solidFill>
                <a:latin typeface="Arial"/>
                <a:cs typeface="Arial"/>
              </a:rPr>
              <a:t>Insert a ~ 200 word description of the highlight here.</a:t>
            </a:r>
            <a:endParaRPr lang="en-US" dirty="0">
              <a:solidFill>
                <a:srgbClr val="0D0D0D"/>
              </a:solidFill>
              <a:latin typeface="Arial"/>
              <a:cs typeface="Arial"/>
            </a:endParaRPr>
          </a:p>
          <a:p>
            <a:endParaRPr lang="en-US" dirty="0" smtClean="0">
              <a:solidFill>
                <a:srgbClr val="0D0D0D"/>
              </a:solidFill>
              <a:latin typeface="Arial"/>
              <a:cs typeface="Arial"/>
            </a:endParaRPr>
          </a:p>
          <a:p>
            <a:r>
              <a:rPr lang="en-US" u="sng" dirty="0" smtClean="0">
                <a:solidFill>
                  <a:srgbClr val="0D0D0D"/>
                </a:solidFill>
                <a:latin typeface="Arial"/>
                <a:cs typeface="Arial"/>
              </a:rPr>
              <a:t>Collaborating Institutions</a:t>
            </a:r>
            <a:endParaRPr lang="en-US" u="sng" dirty="0">
              <a:solidFill>
                <a:srgbClr val="0D0D0D"/>
              </a:solidFill>
              <a:latin typeface="Arial"/>
              <a:cs typeface="Arial"/>
            </a:endParaRPr>
          </a:p>
          <a:p>
            <a:endParaRPr lang="en-US" dirty="0" smtClean="0">
              <a:solidFill>
                <a:srgbClr val="0D0D0D"/>
              </a:solidFill>
              <a:latin typeface="Arial"/>
              <a:cs typeface="Arial"/>
            </a:endParaRPr>
          </a:p>
          <a:p>
            <a:endParaRPr lang="en-US" dirty="0">
              <a:solidFill>
                <a:srgbClr val="0D0D0D"/>
              </a:solidFill>
              <a:latin typeface="Arial"/>
              <a:cs typeface="Arial"/>
            </a:endParaRPr>
          </a:p>
          <a:p>
            <a:pPr defTabSz="922264">
              <a:defRPr/>
            </a:pPr>
            <a:r>
              <a:rPr lang="en-US" u="sng" dirty="0">
                <a:latin typeface="Arial"/>
                <a:cs typeface="Arial"/>
              </a:rPr>
              <a:t>Funding Overview Section (check all relevant sources)</a:t>
            </a:r>
          </a:p>
          <a:p>
            <a:pPr defTabSz="922264">
              <a:defRPr/>
            </a:pPr>
            <a:r>
              <a:rPr lang="en-US" dirty="0">
                <a:latin typeface="Arial"/>
                <a:cs typeface="Arial"/>
              </a:rPr>
              <a:t>BES Funding: MSED___, CSGB___, EFRC___, SUFD___</a:t>
            </a:r>
          </a:p>
          <a:p>
            <a:pPr defTabSz="922264">
              <a:defRPr/>
            </a:pPr>
            <a:r>
              <a:rPr lang="en-US" dirty="0">
                <a:latin typeface="Arial"/>
                <a:cs typeface="Arial"/>
              </a:rPr>
              <a:t>SC Funding: ASCR___, BES___, BER___, FES___, HEP___, NP___, WDTS___, SBIR___, etc.</a:t>
            </a:r>
          </a:p>
          <a:p>
            <a:pPr defTabSz="922264">
              <a:defRPr/>
            </a:pPr>
            <a:r>
              <a:rPr lang="en-US" dirty="0">
                <a:latin typeface="Arial"/>
                <a:cs typeface="Arial"/>
              </a:rPr>
              <a:t>Other Funding: DOD___, DOE___, NIH___, NSF___, etc</a:t>
            </a:r>
            <a:r>
              <a:rPr lang="en-US" dirty="0" smtClean="0">
                <a:latin typeface="Arial"/>
                <a:cs typeface="Arial"/>
              </a:rPr>
              <a:t>.</a:t>
            </a:r>
            <a:endParaRPr lang="en-US" dirty="0">
              <a:latin typeface="Arial"/>
              <a:cs typeface="Arial"/>
            </a:endParaRPr>
          </a:p>
          <a:p>
            <a:endParaRPr lang="en-US" dirty="0">
              <a:solidFill>
                <a:srgbClr val="0D0D0D"/>
              </a:solidFill>
              <a:latin typeface="Arial"/>
              <a:cs typeface="Arial"/>
            </a:endParaRPr>
          </a:p>
          <a:p>
            <a:r>
              <a:rPr lang="en-US" u="sng" dirty="0">
                <a:solidFill>
                  <a:srgbClr val="0D0D0D"/>
                </a:solidFill>
                <a:latin typeface="Arial"/>
                <a:cs typeface="Arial"/>
              </a:rPr>
              <a:t>Funding details for all sources:</a:t>
            </a:r>
          </a:p>
          <a:p>
            <a:pPr defTabSz="922264">
              <a:defRPr/>
            </a:pPr>
            <a:r>
              <a:rPr lang="en-US" dirty="0" smtClean="0">
                <a:latin typeface="Arial"/>
                <a:cs typeface="Arial"/>
              </a:rPr>
              <a:t>The authors gratefully acknowledge the support of the National Science Foundation, grant numbers: CMMI-0900377, DMR-1206745, EEC-0914790, DMR-0820414, the U.S. Army Research Office under Contract W911NF-14-1-0289, the Ohio State University Nanoscale Science and Engineering Center for Affordable </a:t>
            </a:r>
            <a:r>
              <a:rPr lang="en-US" dirty="0" err="1" smtClean="0">
                <a:latin typeface="Arial"/>
                <a:cs typeface="Arial"/>
              </a:rPr>
              <a:t>Nanoengineering</a:t>
            </a:r>
            <a:r>
              <a:rPr lang="en-US" dirty="0" smtClean="0">
                <a:latin typeface="Arial"/>
                <a:cs typeface="Arial"/>
              </a:rPr>
              <a:t> of Polymeric Biomedical Devices EEC-0914790, Materials Science and Engineering Research Center for Emergent Materials DMR-0820414, and the Institute for Materials Research, a “Thousand Young Global Talents” award from the Chinese Central Government, Priority Academic Program Development Fund of Jiangsu Higher Education Institutions (PAPD), Nanjing University and the “Tian- Di” Foundation, College of Engineering and Sciences, Nanjing University, China. This work was performed, in part, at the Center for Integrated Nanotechnologies, an Office of Science User Facility operated for the U.S. Department of Energy (DOE) Office of Science, project number C2011B21. Sandia National Laboratories is a multi-program laboratory managed and operated by Sandia Corporation, a wholly owned subsidiary of Lockheed Martin Corporation, for the U.S. Department of Energy’s National Nuclear Security Administration under contract DE-AC04-94AL85000.</a:t>
            </a:r>
          </a:p>
          <a:p>
            <a:pPr defTabSz="922264">
              <a:defRPr/>
            </a:pPr>
            <a:r>
              <a:rPr lang="en-US" dirty="0" smtClean="0">
                <a:latin typeface="Arial"/>
                <a:cs typeface="Arial"/>
              </a:rPr>
              <a:t> </a:t>
            </a:r>
            <a:endParaRPr lang="en-US" dirty="0">
              <a:latin typeface="Arial"/>
              <a:cs typeface="Arial"/>
            </a:endParaRPr>
          </a:p>
          <a:p>
            <a:pPr defTabSz="922264">
              <a:defRPr/>
            </a:pPr>
            <a:endParaRPr lang="en-US" dirty="0">
              <a:latin typeface="Arial"/>
              <a:cs typeface="Arial"/>
            </a:endParaRPr>
          </a:p>
          <a:p>
            <a:pPr defTabSz="922264">
              <a:defRPr/>
            </a:pPr>
            <a:r>
              <a:rPr lang="en-US" u="sng" dirty="0">
                <a:latin typeface="Arial"/>
                <a:cs typeface="Arial"/>
              </a:rPr>
              <a:t>Publication/ press releases/ related links</a:t>
            </a:r>
            <a:r>
              <a:rPr lang="en-US" u="sng" dirty="0" smtClean="0">
                <a:latin typeface="Arial"/>
                <a:cs typeface="Arial"/>
              </a:rPr>
              <a:t>:</a:t>
            </a:r>
            <a:endParaRPr lang="en-US" dirty="0">
              <a:latin typeface="Arial"/>
              <a:cs typeface="Arial"/>
            </a:endParaRPr>
          </a:p>
          <a:p>
            <a:pPr defTabSz="922264">
              <a:defRPr/>
            </a:pPr>
            <a:r>
              <a:rPr lang="en-US" dirty="0" smtClean="0">
                <a:latin typeface="Arial"/>
                <a:cs typeface="Arial"/>
              </a:rPr>
              <a:t>K.D. Mahajan, G. Ruan, C.J. </a:t>
            </a:r>
            <a:r>
              <a:rPr lang="en-US" dirty="0" err="1" smtClean="0">
                <a:latin typeface="Arial"/>
                <a:cs typeface="Arial"/>
              </a:rPr>
              <a:t>Dorcéna</a:t>
            </a:r>
            <a:r>
              <a:rPr lang="en-US" dirty="0" smtClean="0">
                <a:latin typeface="Arial"/>
                <a:cs typeface="Arial"/>
              </a:rPr>
              <a:t>, G. </a:t>
            </a:r>
            <a:r>
              <a:rPr lang="en-US" dirty="0" err="1" smtClean="0">
                <a:latin typeface="Arial"/>
                <a:cs typeface="Arial"/>
              </a:rPr>
              <a:t>Vieira,G</a:t>
            </a:r>
            <a:r>
              <a:rPr lang="en-US" dirty="0" smtClean="0">
                <a:latin typeface="Arial"/>
                <a:cs typeface="Arial"/>
              </a:rPr>
              <a:t>. </a:t>
            </a:r>
            <a:r>
              <a:rPr lang="en-US" dirty="0" err="1" smtClean="0">
                <a:latin typeface="Arial"/>
                <a:cs typeface="Arial"/>
              </a:rPr>
              <a:t>Nabar</a:t>
            </a:r>
            <a:r>
              <a:rPr lang="en-US" dirty="0" smtClean="0">
                <a:latin typeface="Arial"/>
                <a:cs typeface="Arial"/>
              </a:rPr>
              <a:t>, N.F. </a:t>
            </a:r>
            <a:r>
              <a:rPr lang="en-US" dirty="0" err="1" smtClean="0">
                <a:latin typeface="Arial"/>
                <a:cs typeface="Arial"/>
              </a:rPr>
              <a:t>Bouxsein</a:t>
            </a:r>
            <a:r>
              <a:rPr lang="en-US" dirty="0" smtClean="0">
                <a:latin typeface="Arial"/>
                <a:cs typeface="Arial"/>
              </a:rPr>
              <a:t>, J.J. Chalmers, G.D. </a:t>
            </a:r>
            <a:r>
              <a:rPr lang="en-US" dirty="0" err="1" smtClean="0">
                <a:latin typeface="Arial"/>
                <a:cs typeface="Arial"/>
              </a:rPr>
              <a:t>Bachand</a:t>
            </a:r>
            <a:r>
              <a:rPr lang="en-US" dirty="0" smtClean="0">
                <a:latin typeface="Arial"/>
                <a:cs typeface="Arial"/>
              </a:rPr>
              <a:t>, R. </a:t>
            </a:r>
            <a:r>
              <a:rPr lang="en-US" dirty="0" err="1" smtClean="0">
                <a:latin typeface="Arial"/>
                <a:cs typeface="Arial"/>
              </a:rPr>
              <a:t>Sooyakumar</a:t>
            </a:r>
            <a:r>
              <a:rPr lang="en-US" dirty="0" smtClean="0">
                <a:latin typeface="Arial"/>
                <a:cs typeface="Arial"/>
              </a:rPr>
              <a:t>, and J.O. Winter, Nanoscale, 2016, 8, 8641.</a:t>
            </a:r>
          </a:p>
          <a:p>
            <a:pPr defTabSz="922264">
              <a:defRPr/>
            </a:pPr>
            <a:endParaRPr lang="en-US" dirty="0">
              <a:latin typeface="Arial"/>
              <a:cs typeface="Arial"/>
            </a:endParaRPr>
          </a:p>
          <a:p>
            <a:pPr defTabSz="922264">
              <a:defRPr/>
            </a:pPr>
            <a:endParaRPr lang="en-US" dirty="0">
              <a:latin typeface="Arial"/>
              <a:cs typeface="Arial"/>
            </a:endParaRPr>
          </a:p>
          <a:p>
            <a:pPr defTabSz="922264">
              <a:defRPr/>
            </a:pPr>
            <a:endParaRPr lang="en-US" dirty="0">
              <a:latin typeface="Helvetica"/>
              <a:cs typeface="Helvetica"/>
            </a:endParaRPr>
          </a:p>
        </p:txBody>
      </p:sp>
      <p:sp>
        <p:nvSpPr>
          <p:cNvPr id="4" name="Slide Number Placeholder 3"/>
          <p:cNvSpPr>
            <a:spLocks noGrp="1"/>
          </p:cNvSpPr>
          <p:nvPr>
            <p:ph type="sldNum" sz="quarter" idx="10"/>
          </p:nvPr>
        </p:nvSpPr>
        <p:spPr/>
        <p:txBody>
          <a:bodyPr/>
          <a:lstStyle/>
          <a:p>
            <a:fld id="{EC0D24A8-AE1B-4D0B-BB6A-3E9A569E283D}" type="slidenum">
              <a:rPr lang="en-US" smtClean="0"/>
              <a:pPr/>
              <a:t>1</a:t>
            </a:fld>
            <a:endParaRPr lang="en-US"/>
          </a:p>
        </p:txBody>
      </p:sp>
    </p:spTree>
    <p:extLst>
      <p:ext uri="{BB962C8B-B14F-4D97-AF65-F5344CB8AC3E}">
        <p14:creationId xmlns:p14="http://schemas.microsoft.com/office/powerpoint/2010/main" val="252316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22264" rtl="0" eaLnBrk="1" fontAlgn="auto" latinLnBrk="0" hangingPunct="1">
              <a:lnSpc>
                <a:spcPct val="100000"/>
              </a:lnSpc>
              <a:spcBef>
                <a:spcPts val="0"/>
              </a:spcBef>
              <a:spcAft>
                <a:spcPts val="0"/>
              </a:spcAft>
              <a:buClrTx/>
              <a:buSzTx/>
              <a:buFontTx/>
              <a:buNone/>
              <a:tabLst/>
              <a:defRPr/>
            </a:pPr>
            <a:r>
              <a:rPr lang="en-US" u="sng" dirty="0" smtClean="0">
                <a:solidFill>
                  <a:srgbClr val="0D0D0D"/>
                </a:solidFill>
                <a:latin typeface="Arial"/>
                <a:cs typeface="Arial"/>
              </a:rPr>
              <a:t>HL Type:</a:t>
            </a:r>
            <a:r>
              <a:rPr lang="en-US" dirty="0" smtClean="0">
                <a:solidFill>
                  <a:srgbClr val="0D0D0D"/>
                </a:solidFill>
                <a:latin typeface="Arial"/>
                <a:cs typeface="Arial"/>
              </a:rPr>
              <a:t> User___, Staff___, User</a:t>
            </a:r>
            <a:r>
              <a:rPr lang="en-US" baseline="0" dirty="0" smtClean="0">
                <a:solidFill>
                  <a:srgbClr val="0D0D0D"/>
                </a:solidFill>
                <a:latin typeface="Arial"/>
                <a:cs typeface="Arial"/>
              </a:rPr>
              <a:t> </a:t>
            </a:r>
            <a:r>
              <a:rPr lang="en-US" dirty="0" smtClean="0">
                <a:solidFill>
                  <a:srgbClr val="0D0D0D"/>
                </a:solidFill>
                <a:latin typeface="Arial"/>
                <a:cs typeface="Arial"/>
              </a:rPr>
              <a:t>&amp; Staff___</a:t>
            </a:r>
          </a:p>
          <a:p>
            <a:pPr marL="0" marR="0" lvl="0" indent="0" algn="l" defTabSz="922264" rtl="0" eaLnBrk="1" fontAlgn="auto" latinLnBrk="0" hangingPunct="1">
              <a:lnSpc>
                <a:spcPct val="100000"/>
              </a:lnSpc>
              <a:spcBef>
                <a:spcPts val="0"/>
              </a:spcBef>
              <a:spcAft>
                <a:spcPts val="0"/>
              </a:spcAft>
              <a:buClrTx/>
              <a:buSzTx/>
              <a:buFontTx/>
              <a:buNone/>
              <a:tabLst/>
              <a:defRPr/>
            </a:pPr>
            <a:endParaRPr lang="en-US" dirty="0" smtClean="0">
              <a:solidFill>
                <a:srgbClr val="0D0D0D"/>
              </a:solidFill>
              <a:latin typeface="Arial"/>
              <a:cs typeface="Arial"/>
            </a:endParaRPr>
          </a:p>
          <a:p>
            <a:pPr defTabSz="922264">
              <a:defRPr/>
            </a:pPr>
            <a:r>
              <a:rPr lang="en-US" u="sng" dirty="0" smtClean="0">
                <a:latin typeface="Arial"/>
                <a:cs typeface="Arial"/>
              </a:rPr>
              <a:t>1-2 paragraph description of highlight</a:t>
            </a:r>
            <a:r>
              <a:rPr lang="en-US" dirty="0" smtClean="0">
                <a:latin typeface="Arial"/>
                <a:cs typeface="Arial"/>
              </a:rPr>
              <a:t> </a:t>
            </a:r>
            <a:endParaRPr lang="en-US" dirty="0" smtClean="0">
              <a:solidFill>
                <a:srgbClr val="0D0D0D"/>
              </a:solidFill>
              <a:latin typeface="Arial"/>
              <a:cs typeface="Arial"/>
            </a:endParaRPr>
          </a:p>
          <a:p>
            <a:r>
              <a:rPr lang="en-US" dirty="0" smtClean="0">
                <a:solidFill>
                  <a:srgbClr val="0D0D0D"/>
                </a:solidFill>
                <a:latin typeface="Arial"/>
                <a:cs typeface="Arial"/>
              </a:rPr>
              <a:t>Insert a ~ 200 word description of the highlight here.</a:t>
            </a:r>
          </a:p>
          <a:p>
            <a:endParaRPr lang="en-US" dirty="0" smtClean="0">
              <a:solidFill>
                <a:srgbClr val="0D0D0D"/>
              </a:solidFill>
              <a:latin typeface="Arial"/>
              <a:cs typeface="Arial"/>
            </a:endParaRPr>
          </a:p>
          <a:p>
            <a:r>
              <a:rPr lang="en-US" u="sng" dirty="0" smtClean="0">
                <a:solidFill>
                  <a:srgbClr val="0D0D0D"/>
                </a:solidFill>
                <a:latin typeface="Arial"/>
                <a:cs typeface="Arial"/>
              </a:rPr>
              <a:t>Collaborating Institutions</a:t>
            </a:r>
          </a:p>
          <a:p>
            <a:endParaRPr lang="en-US" dirty="0" smtClean="0">
              <a:solidFill>
                <a:srgbClr val="0D0D0D"/>
              </a:solidFill>
              <a:latin typeface="Arial"/>
              <a:cs typeface="Arial"/>
            </a:endParaRPr>
          </a:p>
          <a:p>
            <a:endParaRPr lang="en-US" dirty="0" smtClean="0">
              <a:solidFill>
                <a:srgbClr val="0D0D0D"/>
              </a:solidFill>
              <a:latin typeface="Arial"/>
              <a:cs typeface="Arial"/>
            </a:endParaRPr>
          </a:p>
          <a:p>
            <a:pPr defTabSz="922264">
              <a:defRPr/>
            </a:pPr>
            <a:r>
              <a:rPr lang="en-US" u="sng" dirty="0" smtClean="0">
                <a:latin typeface="Arial"/>
                <a:cs typeface="Arial"/>
              </a:rPr>
              <a:t>Funding Overview Section (check all relevant sources)</a:t>
            </a:r>
          </a:p>
          <a:p>
            <a:pPr defTabSz="922264">
              <a:defRPr/>
            </a:pPr>
            <a:r>
              <a:rPr lang="en-US" dirty="0" smtClean="0">
                <a:latin typeface="Arial"/>
                <a:cs typeface="Arial"/>
              </a:rPr>
              <a:t>BES Funding: MSED___, CSGB___, EFRC___, SUFD___</a:t>
            </a:r>
          </a:p>
          <a:p>
            <a:pPr defTabSz="922264">
              <a:defRPr/>
            </a:pPr>
            <a:r>
              <a:rPr lang="en-US" dirty="0" smtClean="0">
                <a:latin typeface="Arial"/>
                <a:cs typeface="Arial"/>
              </a:rPr>
              <a:t>SC Funding: ASCR___, BES___, BER___, FES___, HEP___, NP___, WDTS___, SBIR___, etc.</a:t>
            </a:r>
          </a:p>
          <a:p>
            <a:pPr defTabSz="922264">
              <a:defRPr/>
            </a:pPr>
            <a:r>
              <a:rPr lang="en-US" dirty="0" smtClean="0">
                <a:latin typeface="Arial"/>
                <a:cs typeface="Arial"/>
              </a:rPr>
              <a:t>Other Funding: DOD___, DOE___, NIH___, NSF___, etc.</a:t>
            </a:r>
          </a:p>
          <a:p>
            <a:endParaRPr lang="en-US" dirty="0" smtClean="0">
              <a:solidFill>
                <a:srgbClr val="0D0D0D"/>
              </a:solidFill>
              <a:latin typeface="Arial"/>
              <a:cs typeface="Arial"/>
            </a:endParaRPr>
          </a:p>
          <a:p>
            <a:r>
              <a:rPr lang="en-US" u="sng" dirty="0" smtClean="0">
                <a:solidFill>
                  <a:srgbClr val="0D0D0D"/>
                </a:solidFill>
                <a:latin typeface="Arial"/>
                <a:cs typeface="Arial"/>
              </a:rPr>
              <a:t>Funding details for all sources:</a:t>
            </a:r>
          </a:p>
          <a:p>
            <a:pPr defTabSz="922264">
              <a:defRPr/>
            </a:pPr>
            <a:r>
              <a:rPr lang="en-US" dirty="0" smtClean="0">
                <a:latin typeface="Arial"/>
                <a:cs typeface="Arial"/>
              </a:rPr>
              <a:t> </a:t>
            </a:r>
          </a:p>
          <a:p>
            <a:pPr defTabSz="922264">
              <a:defRPr/>
            </a:pPr>
            <a:endParaRPr lang="en-US" dirty="0" smtClean="0">
              <a:latin typeface="Arial"/>
              <a:cs typeface="Arial"/>
            </a:endParaRPr>
          </a:p>
          <a:p>
            <a:pPr defTabSz="922264">
              <a:defRPr/>
            </a:pPr>
            <a:r>
              <a:rPr lang="en-US" u="sng" dirty="0" smtClean="0">
                <a:latin typeface="Arial"/>
                <a:cs typeface="Arial"/>
              </a:rPr>
              <a:t>Publication/ press releases/ related links:</a:t>
            </a:r>
            <a:endParaRPr lang="en-US" dirty="0" smtClean="0">
              <a:latin typeface="Arial"/>
              <a:cs typeface="Arial"/>
            </a:endParaRPr>
          </a:p>
          <a:p>
            <a:pPr defTabSz="922264">
              <a:defRPr/>
            </a:pP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6210A8A-16C0-4562-AD3A-B1BC2569C64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07450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69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3"/>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bwMode="auto">
          <a:xfrm>
            <a:off x="353962" y="0"/>
            <a:ext cx="8412480" cy="731520"/>
          </a:xfrm>
          <a:prstGeom prst="rect">
            <a:avLst/>
          </a:prstGeom>
          <a:noFill/>
          <a:ln w="9525">
            <a:noFill/>
            <a:miter lim="800000"/>
            <a:headEnd/>
            <a:tailEnd/>
          </a:ln>
        </p:spPr>
        <p:txBody>
          <a:bodyPr/>
          <a:lstStyle>
            <a:lvl1pPr>
              <a:defRPr sz="2600" b="1">
                <a:solidFill>
                  <a:schemeClr val="accent3"/>
                </a:solidFill>
              </a:defRPr>
            </a:lvl1pPr>
          </a:lstStyle>
          <a:p>
            <a:pPr lvl="0"/>
            <a:r>
              <a:rPr lang="en-US" dirty="0" smtClean="0"/>
              <a:t>Click to edit Master title style</a:t>
            </a:r>
          </a:p>
        </p:txBody>
      </p:sp>
      <p:sp>
        <p:nvSpPr>
          <p:cNvPr id="4" name="Footer Placeholder 10"/>
          <p:cNvSpPr>
            <a:spLocks noGrp="1"/>
          </p:cNvSpPr>
          <p:nvPr>
            <p:ph type="ftr" sz="quarter" idx="10"/>
          </p:nvPr>
        </p:nvSpPr>
        <p:spPr>
          <a:xfrm>
            <a:off x="3200400" y="6356350"/>
            <a:ext cx="5257800" cy="365125"/>
          </a:xfrm>
          <a:prstGeom prst="rect">
            <a:avLst/>
          </a:prstGeom>
        </p:spPr>
        <p:txBody>
          <a:bodyPr lIns="91365" tIns="45683" rIns="91365" bIns="45683"/>
          <a:lstStyle>
            <a:lvl1pPr algn="r">
              <a:defRPr b="0">
                <a:solidFill>
                  <a:srgbClr val="146737"/>
                </a:solidFill>
              </a:defRPr>
            </a:lvl1pPr>
          </a:lstStyle>
          <a:p>
            <a:pPr>
              <a:defRPr/>
            </a:pPr>
            <a:endParaRPr lang="en-US"/>
          </a:p>
        </p:txBody>
      </p:sp>
      <p:sp>
        <p:nvSpPr>
          <p:cNvPr id="5" name="Slide Number Placeholder 11"/>
          <p:cNvSpPr>
            <a:spLocks noGrp="1"/>
          </p:cNvSpPr>
          <p:nvPr>
            <p:ph type="sldNum" sz="quarter" idx="11"/>
          </p:nvPr>
        </p:nvSpPr>
        <p:spPr>
          <a:xfrm>
            <a:off x="8382000" y="6351588"/>
            <a:ext cx="457200" cy="365125"/>
          </a:xfrm>
          <a:prstGeom prst="rect">
            <a:avLst/>
          </a:prstGeom>
        </p:spPr>
        <p:txBody>
          <a:bodyPr/>
          <a:lstStyle>
            <a:lvl1pPr algn="ctr">
              <a:defRPr/>
            </a:lvl1pPr>
          </a:lstStyle>
          <a:p>
            <a:pPr>
              <a:defRPr/>
            </a:pPr>
            <a:fld id="{371BFFFE-0D05-4D66-940B-5D906D67495C}" type="slidenum">
              <a:rPr lang="en-US"/>
              <a:pPr>
                <a:defRPr/>
              </a:pPr>
              <a:t>‹#›</a:t>
            </a:fld>
            <a:endParaRPr lang="en-US" dirty="0"/>
          </a:p>
        </p:txBody>
      </p:sp>
    </p:spTree>
    <p:extLst>
      <p:ext uri="{BB962C8B-B14F-4D97-AF65-F5344CB8AC3E}">
        <p14:creationId xmlns:p14="http://schemas.microsoft.com/office/powerpoint/2010/main" val="4147322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19075"/>
            <a:ext cx="9144000" cy="1143000"/>
          </a:xfrm>
          <a:prstGeom prst="rect">
            <a:avLst/>
          </a:prstGeom>
          <a:noFill/>
          <a:ln w="9525">
            <a:noFill/>
            <a:miter lim="800000"/>
            <a:headEnd/>
            <a:tailEnd/>
          </a:ln>
        </p:spPr>
        <p:txBody>
          <a:bodyPr vert="horz" wrap="square" lIns="91258" tIns="45630" rIns="91258" bIns="4563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52442" y="866775"/>
            <a:ext cx="8410575" cy="5259388"/>
          </a:xfrm>
          <a:prstGeom prst="rect">
            <a:avLst/>
          </a:prstGeom>
          <a:noFill/>
          <a:ln w="9525">
            <a:noFill/>
            <a:miter lim="800000"/>
            <a:headEnd/>
            <a:tailEnd/>
          </a:ln>
        </p:spPr>
        <p:txBody>
          <a:bodyPr vert="horz" wrap="square" lIns="91258" tIns="45630" rIns="91258" bIns="456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9" descr="horizontal-logo-green-text.jpg"/>
          <p:cNvPicPr>
            <a:picLocks noChangeAspect="1"/>
          </p:cNvPicPr>
          <p:nvPr/>
        </p:nvPicPr>
        <p:blipFill>
          <a:blip r:embed="rId5" cstate="print"/>
          <a:srcRect/>
          <a:stretch>
            <a:fillRect/>
          </a:stretch>
        </p:blipFill>
        <p:spPr bwMode="auto">
          <a:xfrm>
            <a:off x="457200" y="6354780"/>
            <a:ext cx="2438400"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9" r:id="rId1"/>
    <p:sldLayoutId id="2147483730" r:id="rId2"/>
  </p:sldLayoutIdLst>
  <p:hf hdr="0" dt="0"/>
  <p:txStyles>
    <p:titleStyle>
      <a:lvl1pPr algn="ctr" rtl="0" eaLnBrk="1" fontAlgn="base" hangingPunct="1">
        <a:spcBef>
          <a:spcPct val="0"/>
        </a:spcBef>
        <a:spcAft>
          <a:spcPct val="0"/>
        </a:spcAft>
        <a:defRPr sz="2400" kern="1200">
          <a:solidFill>
            <a:srgbClr val="106636"/>
          </a:solidFill>
          <a:latin typeface="Arial" pitchFamily="34" charset="0"/>
          <a:ea typeface="+mj-ea"/>
          <a:cs typeface="Arial" pitchFamily="34" charset="0"/>
        </a:defRPr>
      </a:lvl1pPr>
      <a:lvl2pPr algn="ctr" rtl="0" eaLnBrk="1" fontAlgn="base" hangingPunct="1">
        <a:spcBef>
          <a:spcPct val="0"/>
        </a:spcBef>
        <a:spcAft>
          <a:spcPct val="0"/>
        </a:spcAft>
        <a:defRPr sz="2400">
          <a:solidFill>
            <a:srgbClr val="106636"/>
          </a:solidFill>
          <a:latin typeface="Arial" charset="0"/>
          <a:cs typeface="Arial" charset="0"/>
        </a:defRPr>
      </a:lvl2pPr>
      <a:lvl3pPr algn="ctr" rtl="0" eaLnBrk="1" fontAlgn="base" hangingPunct="1">
        <a:spcBef>
          <a:spcPct val="0"/>
        </a:spcBef>
        <a:spcAft>
          <a:spcPct val="0"/>
        </a:spcAft>
        <a:defRPr sz="2400">
          <a:solidFill>
            <a:srgbClr val="106636"/>
          </a:solidFill>
          <a:latin typeface="Arial" charset="0"/>
          <a:cs typeface="Arial" charset="0"/>
        </a:defRPr>
      </a:lvl3pPr>
      <a:lvl4pPr algn="ctr" rtl="0" eaLnBrk="1" fontAlgn="base" hangingPunct="1">
        <a:spcBef>
          <a:spcPct val="0"/>
        </a:spcBef>
        <a:spcAft>
          <a:spcPct val="0"/>
        </a:spcAft>
        <a:defRPr sz="2400">
          <a:solidFill>
            <a:srgbClr val="106636"/>
          </a:solidFill>
          <a:latin typeface="Arial" charset="0"/>
          <a:cs typeface="Arial" charset="0"/>
        </a:defRPr>
      </a:lvl4pPr>
      <a:lvl5pPr algn="ctr" rtl="0" eaLnBrk="1" fontAlgn="base" hangingPunct="1">
        <a:spcBef>
          <a:spcPct val="0"/>
        </a:spcBef>
        <a:spcAft>
          <a:spcPct val="0"/>
        </a:spcAft>
        <a:defRPr sz="2400">
          <a:solidFill>
            <a:srgbClr val="106636"/>
          </a:solidFill>
          <a:latin typeface="Arial" charset="0"/>
          <a:cs typeface="Arial" charset="0"/>
        </a:defRPr>
      </a:lvl5pPr>
      <a:lvl6pPr marL="456294" algn="ctr" rtl="0" eaLnBrk="1" fontAlgn="base" hangingPunct="1">
        <a:spcBef>
          <a:spcPct val="0"/>
        </a:spcBef>
        <a:spcAft>
          <a:spcPct val="0"/>
        </a:spcAft>
        <a:defRPr sz="2400">
          <a:solidFill>
            <a:srgbClr val="106636"/>
          </a:solidFill>
          <a:latin typeface="Arial" charset="0"/>
          <a:cs typeface="Arial" charset="0"/>
        </a:defRPr>
      </a:lvl6pPr>
      <a:lvl7pPr marL="912583" algn="ctr" rtl="0" eaLnBrk="1" fontAlgn="base" hangingPunct="1">
        <a:spcBef>
          <a:spcPct val="0"/>
        </a:spcBef>
        <a:spcAft>
          <a:spcPct val="0"/>
        </a:spcAft>
        <a:defRPr sz="2400">
          <a:solidFill>
            <a:srgbClr val="106636"/>
          </a:solidFill>
          <a:latin typeface="Arial" charset="0"/>
          <a:cs typeface="Arial" charset="0"/>
        </a:defRPr>
      </a:lvl7pPr>
      <a:lvl8pPr marL="1368877" algn="ctr" rtl="0" eaLnBrk="1" fontAlgn="base" hangingPunct="1">
        <a:spcBef>
          <a:spcPct val="0"/>
        </a:spcBef>
        <a:spcAft>
          <a:spcPct val="0"/>
        </a:spcAft>
        <a:defRPr sz="2400">
          <a:solidFill>
            <a:srgbClr val="106636"/>
          </a:solidFill>
          <a:latin typeface="Arial" charset="0"/>
          <a:cs typeface="Arial" charset="0"/>
        </a:defRPr>
      </a:lvl8pPr>
      <a:lvl9pPr marL="1825168" algn="ctr" rtl="0" eaLnBrk="1" fontAlgn="base" hangingPunct="1">
        <a:spcBef>
          <a:spcPct val="0"/>
        </a:spcBef>
        <a:spcAft>
          <a:spcPct val="0"/>
        </a:spcAft>
        <a:defRPr sz="2400">
          <a:solidFill>
            <a:srgbClr val="106636"/>
          </a:solidFill>
          <a:latin typeface="Arial" charset="0"/>
          <a:cs typeface="Arial" charset="0"/>
        </a:defRPr>
      </a:lvl9pPr>
    </p:titleStyle>
    <p:bodyStyle>
      <a:lvl1pPr marL="342219" indent="-342219" algn="l" rtl="0" eaLnBrk="1" fontAlgn="base" hangingPunct="1">
        <a:spcBef>
          <a:spcPct val="20000"/>
        </a:spcBef>
        <a:spcAft>
          <a:spcPct val="0"/>
        </a:spcAft>
        <a:buFont typeface="Arial" pitchFamily="34" charset="0"/>
        <a:buChar char="•"/>
        <a:defRPr sz="2400" b="1" kern="1200">
          <a:solidFill>
            <a:srgbClr val="146737"/>
          </a:solidFill>
          <a:latin typeface="Arial" pitchFamily="34" charset="0"/>
          <a:ea typeface="+mn-ea"/>
          <a:cs typeface="Arial" pitchFamily="34" charset="0"/>
        </a:defRPr>
      </a:lvl1pPr>
      <a:lvl2pPr marL="741473" indent="-285180" algn="l" rtl="0" eaLnBrk="1" fontAlgn="base" hangingPunct="1">
        <a:spcBef>
          <a:spcPct val="20000"/>
        </a:spcBef>
        <a:spcAft>
          <a:spcPct val="0"/>
        </a:spcAft>
        <a:buFont typeface="Arial" pitchFamily="34" charset="0"/>
        <a:buChar char="–"/>
        <a:defRPr sz="2200" kern="1200">
          <a:solidFill>
            <a:srgbClr val="404040"/>
          </a:solidFill>
          <a:latin typeface="Arial" pitchFamily="34" charset="0"/>
          <a:ea typeface="+mn-ea"/>
          <a:cs typeface="Arial" pitchFamily="34" charset="0"/>
        </a:defRPr>
      </a:lvl2pPr>
      <a:lvl3pPr marL="1140731"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59702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3313" indent="-2281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09607"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90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191"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480" indent="-228150" algn="l" defTabSz="912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583" rtl="0" eaLnBrk="1" latinLnBrk="0" hangingPunct="1">
        <a:defRPr sz="1800" kern="1200">
          <a:solidFill>
            <a:schemeClr val="tx1"/>
          </a:solidFill>
          <a:latin typeface="+mn-lt"/>
          <a:ea typeface="+mn-ea"/>
          <a:cs typeface="+mn-cs"/>
        </a:defRPr>
      </a:lvl1pPr>
      <a:lvl2pPr marL="456294" algn="l" defTabSz="912583" rtl="0" eaLnBrk="1" latinLnBrk="0" hangingPunct="1">
        <a:defRPr sz="1800" kern="1200">
          <a:solidFill>
            <a:schemeClr val="tx1"/>
          </a:solidFill>
          <a:latin typeface="+mn-lt"/>
          <a:ea typeface="+mn-ea"/>
          <a:cs typeface="+mn-cs"/>
        </a:defRPr>
      </a:lvl2pPr>
      <a:lvl3pPr marL="912583" algn="l" defTabSz="912583" rtl="0" eaLnBrk="1" latinLnBrk="0" hangingPunct="1">
        <a:defRPr sz="1800" kern="1200">
          <a:solidFill>
            <a:schemeClr val="tx1"/>
          </a:solidFill>
          <a:latin typeface="+mn-lt"/>
          <a:ea typeface="+mn-ea"/>
          <a:cs typeface="+mn-cs"/>
        </a:defRPr>
      </a:lvl3pPr>
      <a:lvl4pPr marL="1368877" algn="l" defTabSz="912583" rtl="0" eaLnBrk="1" latinLnBrk="0" hangingPunct="1">
        <a:defRPr sz="1800" kern="1200">
          <a:solidFill>
            <a:schemeClr val="tx1"/>
          </a:solidFill>
          <a:latin typeface="+mn-lt"/>
          <a:ea typeface="+mn-ea"/>
          <a:cs typeface="+mn-cs"/>
        </a:defRPr>
      </a:lvl4pPr>
      <a:lvl5pPr marL="1825168" algn="l" defTabSz="912583" rtl="0" eaLnBrk="1" latinLnBrk="0" hangingPunct="1">
        <a:defRPr sz="1800" kern="1200">
          <a:solidFill>
            <a:schemeClr val="tx1"/>
          </a:solidFill>
          <a:latin typeface="+mn-lt"/>
          <a:ea typeface="+mn-ea"/>
          <a:cs typeface="+mn-cs"/>
        </a:defRPr>
      </a:lvl5pPr>
      <a:lvl6pPr marL="2281461" algn="l" defTabSz="912583" rtl="0" eaLnBrk="1" latinLnBrk="0" hangingPunct="1">
        <a:defRPr sz="1800" kern="1200">
          <a:solidFill>
            <a:schemeClr val="tx1"/>
          </a:solidFill>
          <a:latin typeface="+mn-lt"/>
          <a:ea typeface="+mn-ea"/>
          <a:cs typeface="+mn-cs"/>
        </a:defRPr>
      </a:lvl6pPr>
      <a:lvl7pPr marL="2737751" algn="l" defTabSz="912583" rtl="0" eaLnBrk="1" latinLnBrk="0" hangingPunct="1">
        <a:defRPr sz="1800" kern="1200">
          <a:solidFill>
            <a:schemeClr val="tx1"/>
          </a:solidFill>
          <a:latin typeface="+mn-lt"/>
          <a:ea typeface="+mn-ea"/>
          <a:cs typeface="+mn-cs"/>
        </a:defRPr>
      </a:lvl7pPr>
      <a:lvl8pPr marL="3194045" algn="l" defTabSz="912583" rtl="0" eaLnBrk="1" latinLnBrk="0" hangingPunct="1">
        <a:defRPr sz="1800" kern="1200">
          <a:solidFill>
            <a:schemeClr val="tx1"/>
          </a:solidFill>
          <a:latin typeface="+mn-lt"/>
          <a:ea typeface="+mn-ea"/>
          <a:cs typeface="+mn-cs"/>
        </a:defRPr>
      </a:lvl8pPr>
      <a:lvl9pPr marL="3650335" algn="l" defTabSz="912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6"/>
          <p:cNvSpPr txBox="1">
            <a:spLocks noChangeArrowheads="1"/>
          </p:cNvSpPr>
          <p:nvPr/>
        </p:nvSpPr>
        <p:spPr bwMode="auto">
          <a:xfrm>
            <a:off x="321733" y="242359"/>
            <a:ext cx="8635999" cy="461665"/>
          </a:xfrm>
          <a:prstGeom prst="rect">
            <a:avLst/>
          </a:prstGeom>
          <a:noFill/>
          <a:ln w="9525">
            <a:noFill/>
            <a:miter lim="800000"/>
            <a:headEnd/>
            <a:tailEnd/>
          </a:ln>
          <a:effectLst/>
        </p:spPr>
        <p:txBody>
          <a:bodyPr wrap="square">
            <a:spAutoFit/>
          </a:bodyPr>
          <a:lstStyle>
            <a:lvl1pPr eaLnBrk="0" hangingPunct="0">
              <a:defRPr sz="2800" b="1">
                <a:solidFill>
                  <a:schemeClr val="tx1"/>
                </a:solidFill>
                <a:latin typeface="Arial" charset="0"/>
                <a:ea typeface="ＭＳ Ｐゴシック" charset="0"/>
                <a:cs typeface="Arial Unicode MS" charset="0"/>
              </a:defRPr>
            </a:lvl1pPr>
            <a:lvl2pPr marL="37931725" indent="-37474525" eaLnBrk="0" hangingPunct="0">
              <a:defRPr sz="2800" b="1">
                <a:solidFill>
                  <a:schemeClr val="tx1"/>
                </a:solidFill>
                <a:latin typeface="Arial" charset="0"/>
                <a:ea typeface="Arial Unicode MS" charset="0"/>
                <a:cs typeface="Arial Unicode MS" charset="0"/>
              </a:defRPr>
            </a:lvl2pPr>
            <a:lvl3pPr eaLnBrk="0" hangingPunct="0">
              <a:defRPr sz="2800" b="1">
                <a:solidFill>
                  <a:schemeClr val="tx1"/>
                </a:solidFill>
                <a:latin typeface="Arial" charset="0"/>
                <a:ea typeface="Arial Unicode MS" charset="0"/>
                <a:cs typeface="Arial Unicode MS" charset="0"/>
              </a:defRPr>
            </a:lvl3pPr>
            <a:lvl4pPr eaLnBrk="0" hangingPunct="0">
              <a:defRPr sz="2800" b="1">
                <a:solidFill>
                  <a:schemeClr val="tx1"/>
                </a:solidFill>
                <a:latin typeface="Arial" charset="0"/>
                <a:ea typeface="Arial Unicode MS" charset="0"/>
                <a:cs typeface="Arial Unicode MS" charset="0"/>
              </a:defRPr>
            </a:lvl4pPr>
            <a:lvl5pPr eaLnBrk="0" hangingPunct="0">
              <a:defRPr sz="2800" b="1">
                <a:solidFill>
                  <a:schemeClr val="tx1"/>
                </a:solidFill>
                <a:latin typeface="Arial" charset="0"/>
                <a:ea typeface="Arial Unicode MS" charset="0"/>
                <a:cs typeface="Arial Unicode MS" charset="0"/>
              </a:defRPr>
            </a:lvl5pPr>
            <a:lvl6pPr marL="457200" eaLnBrk="0" fontAlgn="base" hangingPunct="0">
              <a:spcBef>
                <a:spcPct val="0"/>
              </a:spcBef>
              <a:spcAft>
                <a:spcPct val="0"/>
              </a:spcAft>
              <a:defRPr sz="2800" b="1">
                <a:solidFill>
                  <a:schemeClr val="tx1"/>
                </a:solidFill>
                <a:latin typeface="Arial" charset="0"/>
                <a:ea typeface="Arial Unicode MS" charset="0"/>
                <a:cs typeface="Arial Unicode MS" charset="0"/>
              </a:defRPr>
            </a:lvl6pPr>
            <a:lvl7pPr marL="914400" eaLnBrk="0" fontAlgn="base" hangingPunct="0">
              <a:spcBef>
                <a:spcPct val="0"/>
              </a:spcBef>
              <a:spcAft>
                <a:spcPct val="0"/>
              </a:spcAft>
              <a:defRPr sz="2800" b="1">
                <a:solidFill>
                  <a:schemeClr val="tx1"/>
                </a:solidFill>
                <a:latin typeface="Arial" charset="0"/>
                <a:ea typeface="Arial Unicode MS" charset="0"/>
                <a:cs typeface="Arial Unicode MS" charset="0"/>
              </a:defRPr>
            </a:lvl7pPr>
            <a:lvl8pPr marL="1371600" eaLnBrk="0" fontAlgn="base" hangingPunct="0">
              <a:spcBef>
                <a:spcPct val="0"/>
              </a:spcBef>
              <a:spcAft>
                <a:spcPct val="0"/>
              </a:spcAft>
              <a:defRPr sz="2800" b="1">
                <a:solidFill>
                  <a:schemeClr val="tx1"/>
                </a:solidFill>
                <a:latin typeface="Arial" charset="0"/>
                <a:ea typeface="Arial Unicode MS" charset="0"/>
                <a:cs typeface="Arial Unicode MS" charset="0"/>
              </a:defRPr>
            </a:lvl8pPr>
            <a:lvl9pPr marL="1828800" eaLnBrk="0" fontAlgn="base" hangingPunct="0">
              <a:spcBef>
                <a:spcPct val="0"/>
              </a:spcBef>
              <a:spcAft>
                <a:spcPct val="0"/>
              </a:spcAft>
              <a:defRPr sz="2800" b="1">
                <a:solidFill>
                  <a:schemeClr val="tx1"/>
                </a:solidFill>
                <a:latin typeface="Arial" charset="0"/>
                <a:ea typeface="Arial Unicode MS" charset="0"/>
                <a:cs typeface="Arial Unicode MS" charset="0"/>
              </a:defRPr>
            </a:lvl9pPr>
          </a:lstStyle>
          <a:p>
            <a:pPr algn="ctr">
              <a:defRPr/>
            </a:pPr>
            <a:r>
              <a:rPr lang="en-US" sz="2400" dirty="0" smtClean="0">
                <a:solidFill>
                  <a:srgbClr val="106636"/>
                </a:solidFill>
                <a:latin typeface="Arial"/>
                <a:ea typeface="Calibri" pitchFamily="34" charset="0"/>
                <a:cs typeface="Arial"/>
              </a:rPr>
              <a:t>Catchy Title</a:t>
            </a:r>
            <a:endParaRPr lang="en-US" sz="2000" i="1" dirty="0" smtClean="0">
              <a:solidFill>
                <a:schemeClr val="tx2"/>
              </a:solidFill>
              <a:effectLst>
                <a:outerShdw blurRad="38100" dist="38100" dir="2700000" algn="tl">
                  <a:srgbClr val="DDDDDD"/>
                </a:outerShdw>
              </a:effectLst>
              <a:latin typeface="Arial"/>
              <a:cs typeface="Arial"/>
            </a:endParaRPr>
          </a:p>
        </p:txBody>
      </p:sp>
      <p:sp>
        <p:nvSpPr>
          <p:cNvPr id="4" name="Rectangle 35"/>
          <p:cNvSpPr>
            <a:spLocks noChangeArrowheads="1"/>
          </p:cNvSpPr>
          <p:nvPr/>
        </p:nvSpPr>
        <p:spPr bwMode="auto">
          <a:xfrm>
            <a:off x="3554653" y="1044907"/>
            <a:ext cx="5401371" cy="435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b="1" dirty="0" smtClean="0">
                <a:solidFill>
                  <a:srgbClr val="106636"/>
                </a:solidFill>
                <a:latin typeface="Calibri"/>
                <a:ea typeface="Calibri" pitchFamily="34" charset="0"/>
                <a:cs typeface="Calibri"/>
              </a:rPr>
              <a:t>Scientific Achievement</a:t>
            </a:r>
          </a:p>
          <a:p>
            <a:pPr marL="114300"/>
            <a:r>
              <a:rPr lang="en-US" sz="1600" b="1" dirty="0"/>
              <a:t>Dynamic magnetic fields generated by surface-patterned </a:t>
            </a:r>
            <a:r>
              <a:rPr lang="en-US" sz="1600" b="1" dirty="0" err="1"/>
              <a:t>FeCo</a:t>
            </a:r>
            <a:r>
              <a:rPr lang="en-US" sz="1600" b="1" dirty="0"/>
              <a:t> nanowires enabled active steering of molecular shuttles during transport. </a:t>
            </a:r>
          </a:p>
          <a:p>
            <a:pPr marL="114300"/>
            <a:endParaRPr lang="en-US" sz="800" b="1" dirty="0" smtClean="0">
              <a:solidFill>
                <a:srgbClr val="1E1C11"/>
              </a:solidFill>
              <a:latin typeface="Calibri"/>
              <a:cs typeface="Calibri"/>
            </a:endParaRPr>
          </a:p>
          <a:p>
            <a:r>
              <a:rPr lang="en-US" altLang="ja-JP" sz="2000" b="1" dirty="0" smtClean="0">
                <a:solidFill>
                  <a:srgbClr val="106636"/>
                </a:solidFill>
                <a:latin typeface="Calibri"/>
                <a:ea typeface="Calibri" pitchFamily="34" charset="0"/>
                <a:cs typeface="Calibri"/>
              </a:rPr>
              <a:t>Significance and Impact</a:t>
            </a:r>
          </a:p>
          <a:p>
            <a:pPr marL="114300"/>
            <a:r>
              <a:rPr lang="en-US" altLang="ja-JP" sz="1600" b="1" dirty="0">
                <a:solidFill>
                  <a:srgbClr val="000000"/>
                </a:solidFill>
                <a:cs typeface="Calibri"/>
              </a:rPr>
              <a:t>Actively controlled and programmed molecular shuttles that are induced non-invasively, enabling parallel processing and regulation of biomolecular transport in active material assembly processes and lab-on-a-chip diagnostic assays</a:t>
            </a:r>
            <a:r>
              <a:rPr lang="en-US" altLang="ja-JP" sz="1600" b="1" dirty="0" smtClean="0">
                <a:solidFill>
                  <a:srgbClr val="000000"/>
                </a:solidFill>
                <a:cs typeface="Calibri"/>
              </a:rPr>
              <a:t>.</a:t>
            </a:r>
          </a:p>
          <a:p>
            <a:pPr marL="114300"/>
            <a:endParaRPr lang="en-US" sz="800" dirty="0" smtClean="0">
              <a:solidFill>
                <a:srgbClr val="1E1C11"/>
              </a:solidFill>
              <a:latin typeface="Calibri"/>
              <a:cs typeface="Calibri"/>
            </a:endParaRPr>
          </a:p>
          <a:p>
            <a:r>
              <a:rPr lang="en-US" altLang="ja-JP" sz="2000" b="1" dirty="0" smtClean="0">
                <a:solidFill>
                  <a:srgbClr val="106636"/>
                </a:solidFill>
                <a:latin typeface="Calibri"/>
                <a:ea typeface="Calibri" pitchFamily="34" charset="0"/>
                <a:cs typeface="Calibri"/>
              </a:rPr>
              <a:t>Research Details</a:t>
            </a:r>
          </a:p>
          <a:p>
            <a:pPr marL="341313" indent="-225425">
              <a:spcBef>
                <a:spcPts val="0"/>
              </a:spcBef>
            </a:pPr>
            <a:r>
              <a:rPr lang="en-US" sz="1400" dirty="0">
                <a:solidFill>
                  <a:prstClr val="black"/>
                </a:solidFill>
              </a:rPr>
              <a:t>Molecular shuttles were assembled from microtubule filaments and </a:t>
            </a:r>
            <a:r>
              <a:rPr lang="en-US" sz="1400" dirty="0" err="1">
                <a:solidFill>
                  <a:prstClr val="black"/>
                </a:solidFill>
              </a:rPr>
              <a:t>MagDots</a:t>
            </a:r>
            <a:r>
              <a:rPr lang="en-US" sz="1400" dirty="0">
                <a:solidFill>
                  <a:prstClr val="black"/>
                </a:solidFill>
              </a:rPr>
              <a:t> (composites of quantum dots and magnetic nanoparticles)</a:t>
            </a:r>
          </a:p>
          <a:p>
            <a:pPr marL="341313" indent="-225425">
              <a:spcBef>
                <a:spcPts val="300"/>
              </a:spcBef>
            </a:pPr>
            <a:r>
              <a:rPr lang="en-US" sz="1400" dirty="0">
                <a:solidFill>
                  <a:prstClr val="black"/>
                </a:solidFill>
              </a:rPr>
              <a:t>Molecular shuttles retain transport characteristics on biomolecular motor surfaces</a:t>
            </a:r>
            <a:endParaRPr lang="en-US" sz="1400" dirty="0">
              <a:solidFill>
                <a:srgbClr val="106636"/>
              </a:solidFill>
            </a:endParaRPr>
          </a:p>
          <a:p>
            <a:pPr marL="341313" indent="-225425">
              <a:spcBef>
                <a:spcPts val="300"/>
              </a:spcBef>
            </a:pPr>
            <a:r>
              <a:rPr lang="en-US" sz="1400" dirty="0">
                <a:solidFill>
                  <a:prstClr val="black"/>
                </a:solidFill>
              </a:rPr>
              <a:t>Magnetic nanowires were used to steer and trap molecular shuttles</a:t>
            </a:r>
            <a:endParaRPr lang="en-US" sz="1400" dirty="0" smtClean="0">
              <a:latin typeface="Calibri"/>
              <a:cs typeface="Calibri"/>
            </a:endParaRPr>
          </a:p>
        </p:txBody>
      </p:sp>
      <p:sp>
        <p:nvSpPr>
          <p:cNvPr id="9" name="Rectangle 8"/>
          <p:cNvSpPr/>
          <p:nvPr/>
        </p:nvSpPr>
        <p:spPr>
          <a:xfrm>
            <a:off x="47033" y="5455629"/>
            <a:ext cx="3542309" cy="461665"/>
          </a:xfrm>
          <a:prstGeom prst="rect">
            <a:avLst/>
          </a:prstGeom>
          <a:noFill/>
        </p:spPr>
        <p:txBody>
          <a:bodyPr wrap="square">
            <a:spAutoFit/>
          </a:bodyPr>
          <a:lstStyle/>
          <a:p>
            <a:pPr algn="just"/>
            <a:r>
              <a:rPr lang="en-US" sz="1200" dirty="0" smtClean="0">
                <a:solidFill>
                  <a:srgbClr val="FF0000"/>
                </a:solidFill>
                <a:latin typeface="Calibri"/>
                <a:cs typeface="Calibri"/>
              </a:rPr>
              <a:t>Caption: Top: Conceptual image or computer model. Bottom: Some sort of data if available..</a:t>
            </a:r>
            <a:endParaRPr lang="en-US" sz="1200" b="0" dirty="0">
              <a:solidFill>
                <a:srgbClr val="FF0000"/>
              </a:solidFill>
              <a:latin typeface="Calibri"/>
              <a:cs typeface="Calibri"/>
            </a:endParaRPr>
          </a:p>
        </p:txBody>
      </p:sp>
      <p:sp>
        <p:nvSpPr>
          <p:cNvPr id="13" name="TextBox 133"/>
          <p:cNvSpPr txBox="1"/>
          <p:nvPr/>
        </p:nvSpPr>
        <p:spPr>
          <a:xfrm>
            <a:off x="147699" y="5924097"/>
            <a:ext cx="4051768" cy="253916"/>
          </a:xfrm>
          <a:prstGeom prst="rect">
            <a:avLst/>
          </a:prstGeom>
          <a:noFill/>
        </p:spPr>
        <p:txBody>
          <a:bodyPr wrap="square" rtlCol="0">
            <a:spAutoFit/>
          </a:bodyPr>
          <a:lstStyle/>
          <a:p>
            <a:r>
              <a:rPr lang="en-US" sz="1050" dirty="0" smtClean="0">
                <a:solidFill>
                  <a:srgbClr val="106600"/>
                </a:solidFill>
              </a:rPr>
              <a:t>This work was performed in part at ??????</a:t>
            </a:r>
            <a:r>
              <a:rPr lang="en-US" sz="1050" dirty="0" smtClean="0">
                <a:solidFill>
                  <a:srgbClr val="FF0000"/>
                </a:solidFill>
              </a:rPr>
              <a:t>.</a:t>
            </a:r>
            <a:r>
              <a:rPr lang="en-US" sz="1050" dirty="0" smtClean="0">
                <a:solidFill>
                  <a:srgbClr val="106600"/>
                </a:solidFill>
              </a:rPr>
              <a:t> </a:t>
            </a:r>
            <a:endParaRPr lang="en-US" sz="1050" dirty="0">
              <a:solidFill>
                <a:srgbClr val="106600"/>
              </a:solidFill>
            </a:endParaRPr>
          </a:p>
        </p:txBody>
      </p:sp>
      <p:sp>
        <p:nvSpPr>
          <p:cNvPr id="7" name="TextBox 6"/>
          <p:cNvSpPr txBox="1"/>
          <p:nvPr/>
        </p:nvSpPr>
        <p:spPr>
          <a:xfrm>
            <a:off x="3088789" y="6233872"/>
            <a:ext cx="1350563" cy="646331"/>
          </a:xfrm>
          <a:prstGeom prst="rect">
            <a:avLst/>
          </a:prstGeom>
          <a:noFill/>
        </p:spPr>
        <p:txBody>
          <a:bodyPr wrap="none" rtlCol="0">
            <a:spAutoFit/>
          </a:bodyPr>
          <a:lstStyle/>
          <a:p>
            <a:r>
              <a:rPr lang="en-US" dirty="0" smtClean="0">
                <a:solidFill>
                  <a:srgbClr val="FF0000"/>
                </a:solidFill>
              </a:rPr>
              <a:t>Collaborator</a:t>
            </a:r>
          </a:p>
          <a:p>
            <a:r>
              <a:rPr lang="en-US" dirty="0" smtClean="0">
                <a:solidFill>
                  <a:srgbClr val="FF0000"/>
                </a:solidFill>
              </a:rPr>
              <a:t>Logos </a:t>
            </a:r>
            <a:r>
              <a:rPr lang="en-US" dirty="0" smtClean="0">
                <a:solidFill>
                  <a:srgbClr val="FF0000"/>
                </a:solidFill>
                <a:sym typeface="Wingdings" panose="05000000000000000000" pitchFamily="2" charset="2"/>
              </a:rPr>
              <a:t> </a:t>
            </a:r>
            <a:endParaRPr lang="en-US" dirty="0">
              <a:solidFill>
                <a:srgbClr val="FF0000"/>
              </a:solidFill>
            </a:endParaRPr>
          </a:p>
        </p:txBody>
      </p:sp>
      <p:sp>
        <p:nvSpPr>
          <p:cNvPr id="15" name="TextBox 14"/>
          <p:cNvSpPr txBox="1"/>
          <p:nvPr/>
        </p:nvSpPr>
        <p:spPr>
          <a:xfrm rot="2169129">
            <a:off x="6863804" y="770523"/>
            <a:ext cx="2263248" cy="369332"/>
          </a:xfrm>
          <a:prstGeom prst="rect">
            <a:avLst/>
          </a:prstGeom>
          <a:solidFill>
            <a:schemeClr val="bg1"/>
          </a:solidFill>
        </p:spPr>
        <p:txBody>
          <a:bodyPr wrap="none" rtlCol="0">
            <a:spAutoFit/>
          </a:bodyPr>
          <a:lstStyle/>
          <a:p>
            <a:r>
              <a:rPr lang="en-US" dirty="0" smtClean="0">
                <a:solidFill>
                  <a:srgbClr val="FF0000"/>
                </a:solidFill>
              </a:rPr>
              <a:t>BES Highlight Example</a:t>
            </a:r>
            <a:endParaRPr lang="en-US" dirty="0">
              <a:solidFill>
                <a:srgbClr val="FF0000"/>
              </a:solidFill>
            </a:endParaRPr>
          </a:p>
        </p:txBody>
      </p:sp>
      <p:sp>
        <p:nvSpPr>
          <p:cNvPr id="16" name="Rectangle 15"/>
          <p:cNvSpPr/>
          <p:nvPr/>
        </p:nvSpPr>
        <p:spPr>
          <a:xfrm>
            <a:off x="3679917" y="5523189"/>
            <a:ext cx="5361836" cy="615553"/>
          </a:xfrm>
          <a:prstGeom prst="rect">
            <a:avLst/>
          </a:prstGeom>
        </p:spPr>
        <p:txBody>
          <a:bodyPr wrap="square">
            <a:spAutoFit/>
          </a:bodyPr>
          <a:lstStyle/>
          <a:p>
            <a:r>
              <a:rPr lang="en-US" sz="1100" dirty="0">
                <a:solidFill>
                  <a:srgbClr val="FF0000"/>
                </a:solidFill>
              </a:rPr>
              <a:t>INCLUDE FULL AUTHOR LIST </a:t>
            </a:r>
            <a:r>
              <a:rPr lang="en-US" sz="1100" dirty="0" smtClean="0">
                <a:solidFill>
                  <a:srgbClr val="FF0000"/>
                </a:solidFill>
              </a:rPr>
              <a:t> </a:t>
            </a:r>
            <a:r>
              <a:rPr lang="en-US" sz="1100" dirty="0" smtClean="0">
                <a:solidFill>
                  <a:srgbClr val="106636"/>
                </a:solidFill>
              </a:rPr>
              <a:t>K.D. Mahajan, G. </a:t>
            </a:r>
            <a:r>
              <a:rPr lang="en-US" sz="1100" dirty="0" err="1" smtClean="0">
                <a:solidFill>
                  <a:srgbClr val="106636"/>
                </a:solidFill>
              </a:rPr>
              <a:t>Ruan</a:t>
            </a:r>
            <a:r>
              <a:rPr lang="en-US" sz="1100" dirty="0" smtClean="0">
                <a:solidFill>
                  <a:srgbClr val="106636"/>
                </a:solidFill>
              </a:rPr>
              <a:t>, C.J. </a:t>
            </a:r>
            <a:r>
              <a:rPr lang="en-US" sz="1100" dirty="0" err="1" smtClean="0">
                <a:solidFill>
                  <a:srgbClr val="106636"/>
                </a:solidFill>
              </a:rPr>
              <a:t>Dorcéna</a:t>
            </a:r>
            <a:r>
              <a:rPr lang="en-US" sz="1100" dirty="0">
                <a:solidFill>
                  <a:srgbClr val="106636"/>
                </a:solidFill>
              </a:rPr>
              <a:t>, </a:t>
            </a:r>
            <a:r>
              <a:rPr lang="en-US" sz="1100" dirty="0" smtClean="0">
                <a:solidFill>
                  <a:srgbClr val="106636"/>
                </a:solidFill>
              </a:rPr>
              <a:t>G. </a:t>
            </a:r>
            <a:r>
              <a:rPr lang="en-US" sz="1100" dirty="0" err="1" smtClean="0">
                <a:solidFill>
                  <a:srgbClr val="106636"/>
                </a:solidFill>
              </a:rPr>
              <a:t>Vieira,G</a:t>
            </a:r>
            <a:r>
              <a:rPr lang="en-US" sz="1100" dirty="0" smtClean="0">
                <a:solidFill>
                  <a:srgbClr val="106636"/>
                </a:solidFill>
              </a:rPr>
              <a:t>. </a:t>
            </a:r>
            <a:r>
              <a:rPr lang="en-US" sz="1100" dirty="0" err="1" smtClean="0">
                <a:solidFill>
                  <a:srgbClr val="106636"/>
                </a:solidFill>
              </a:rPr>
              <a:t>Nabar</a:t>
            </a:r>
            <a:r>
              <a:rPr lang="en-US" sz="1100" dirty="0" smtClean="0">
                <a:solidFill>
                  <a:srgbClr val="106636"/>
                </a:solidFill>
              </a:rPr>
              <a:t>, N.F. </a:t>
            </a:r>
            <a:r>
              <a:rPr lang="en-US" sz="1100" dirty="0" err="1" smtClean="0">
                <a:solidFill>
                  <a:srgbClr val="106636"/>
                </a:solidFill>
              </a:rPr>
              <a:t>Bouxsein</a:t>
            </a:r>
            <a:r>
              <a:rPr lang="en-US" sz="1100" dirty="0" smtClean="0">
                <a:solidFill>
                  <a:srgbClr val="106636"/>
                </a:solidFill>
              </a:rPr>
              <a:t>, J.J. Chalmers, G.D. </a:t>
            </a:r>
            <a:r>
              <a:rPr lang="en-US" sz="1100" dirty="0" err="1" smtClean="0">
                <a:solidFill>
                  <a:srgbClr val="106636"/>
                </a:solidFill>
              </a:rPr>
              <a:t>Bachand</a:t>
            </a:r>
            <a:r>
              <a:rPr lang="en-US" sz="1100" dirty="0" smtClean="0">
                <a:solidFill>
                  <a:srgbClr val="106636"/>
                </a:solidFill>
              </a:rPr>
              <a:t>, R. </a:t>
            </a:r>
            <a:r>
              <a:rPr lang="en-US" sz="1100" dirty="0" err="1" smtClean="0">
                <a:solidFill>
                  <a:srgbClr val="106636"/>
                </a:solidFill>
              </a:rPr>
              <a:t>Sooyakumar</a:t>
            </a:r>
            <a:r>
              <a:rPr lang="en-US" sz="1100" dirty="0" smtClean="0">
                <a:solidFill>
                  <a:srgbClr val="106636"/>
                </a:solidFill>
              </a:rPr>
              <a:t>, </a:t>
            </a:r>
            <a:r>
              <a:rPr lang="en-US" sz="1100" dirty="0">
                <a:solidFill>
                  <a:srgbClr val="106636"/>
                </a:solidFill>
              </a:rPr>
              <a:t>and </a:t>
            </a:r>
            <a:r>
              <a:rPr lang="en-US" sz="1100" dirty="0" smtClean="0">
                <a:solidFill>
                  <a:srgbClr val="106636"/>
                </a:solidFill>
              </a:rPr>
              <a:t>J.O. Winter, </a:t>
            </a:r>
            <a:r>
              <a:rPr lang="en-US" sz="1100" i="1" dirty="0" smtClean="0">
                <a:solidFill>
                  <a:srgbClr val="106636"/>
                </a:solidFill>
              </a:rPr>
              <a:t>Nanoscale</a:t>
            </a:r>
            <a:r>
              <a:rPr lang="en-US" sz="1100" dirty="0" smtClean="0">
                <a:solidFill>
                  <a:srgbClr val="106636"/>
                </a:solidFill>
              </a:rPr>
              <a:t>, </a:t>
            </a:r>
            <a:r>
              <a:rPr lang="en-US" sz="1100" b="1" dirty="0" smtClean="0">
                <a:solidFill>
                  <a:srgbClr val="106636"/>
                </a:solidFill>
              </a:rPr>
              <a:t>2016</a:t>
            </a:r>
            <a:r>
              <a:rPr lang="en-US" sz="1100" dirty="0" smtClean="0">
                <a:solidFill>
                  <a:srgbClr val="106636"/>
                </a:solidFill>
              </a:rPr>
              <a:t>, </a:t>
            </a:r>
            <a:r>
              <a:rPr lang="en-US" sz="1100" i="1" dirty="0" smtClean="0">
                <a:solidFill>
                  <a:srgbClr val="106636"/>
                </a:solidFill>
              </a:rPr>
              <a:t>8</a:t>
            </a:r>
            <a:r>
              <a:rPr lang="en-US" sz="1100" dirty="0" smtClean="0">
                <a:solidFill>
                  <a:srgbClr val="106636"/>
                </a:solidFill>
              </a:rPr>
              <a:t>, 8641.</a:t>
            </a:r>
            <a:endParaRPr lang="en-US" sz="1100" dirty="0">
              <a:solidFill>
                <a:srgbClr val="106636"/>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1202" y="6248255"/>
            <a:ext cx="5969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845" y="6295248"/>
            <a:ext cx="1330150" cy="50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p:cNvPicPr>
          <p:nvPr/>
        </p:nvPicPr>
        <p:blipFill rotWithShape="1">
          <a:blip r:embed="rId5"/>
          <a:srcRect l="16430" t="7313" r="17210" b="6076"/>
          <a:stretch/>
        </p:blipFill>
        <p:spPr>
          <a:xfrm>
            <a:off x="5657275" y="6269413"/>
            <a:ext cx="817363" cy="560935"/>
          </a:xfrm>
          <a:prstGeom prst="rect">
            <a:avLst/>
          </a:prstGeom>
        </p:spPr>
      </p:pic>
      <p:pic>
        <p:nvPicPr>
          <p:cNvPr id="20" name="Picture 19"/>
          <p:cNvPicPr>
            <a:picLocks noChangeAspect="1"/>
          </p:cNvPicPr>
          <p:nvPr/>
        </p:nvPicPr>
        <p:blipFill>
          <a:blip r:embed="rId6"/>
          <a:stretch>
            <a:fillRect/>
          </a:stretch>
        </p:blipFill>
        <p:spPr>
          <a:xfrm>
            <a:off x="4907149" y="6273956"/>
            <a:ext cx="441919" cy="551849"/>
          </a:xfrm>
          <a:prstGeom prst="rect">
            <a:avLst/>
          </a:prstGeom>
        </p:spPr>
      </p:pic>
      <p:sp>
        <p:nvSpPr>
          <p:cNvPr id="21" name="TextBox 20"/>
          <p:cNvSpPr txBox="1"/>
          <p:nvPr/>
        </p:nvSpPr>
        <p:spPr>
          <a:xfrm>
            <a:off x="235876" y="1966203"/>
            <a:ext cx="3070102" cy="646331"/>
          </a:xfrm>
          <a:prstGeom prst="rect">
            <a:avLst/>
          </a:prstGeom>
          <a:noFill/>
        </p:spPr>
        <p:txBody>
          <a:bodyPr wrap="square" rtlCol="0">
            <a:spAutoFit/>
          </a:bodyPr>
          <a:lstStyle/>
          <a:p>
            <a:r>
              <a:rPr lang="en-US" sz="1200" dirty="0" smtClean="0"/>
              <a:t>Microtubules functionalized with </a:t>
            </a:r>
            <a:r>
              <a:rPr lang="en-US" sz="1200" dirty="0" err="1" smtClean="0"/>
              <a:t>MagDots</a:t>
            </a:r>
            <a:r>
              <a:rPr lang="en-US" sz="1200" dirty="0" smtClean="0"/>
              <a:t> (magnetic/fluorescent nanocomposites) to create molecular shuttles</a:t>
            </a:r>
            <a:endParaRPr lang="en-US" sz="1200" dirty="0"/>
          </a:p>
        </p:txBody>
      </p:sp>
      <p:sp>
        <p:nvSpPr>
          <p:cNvPr id="22" name="TextBox 21"/>
          <p:cNvSpPr txBox="1"/>
          <p:nvPr/>
        </p:nvSpPr>
        <p:spPr>
          <a:xfrm>
            <a:off x="239715" y="4792630"/>
            <a:ext cx="3062425" cy="830997"/>
          </a:xfrm>
          <a:prstGeom prst="rect">
            <a:avLst/>
          </a:prstGeom>
          <a:noFill/>
        </p:spPr>
        <p:txBody>
          <a:bodyPr wrap="square" rtlCol="0">
            <a:spAutoFit/>
          </a:bodyPr>
          <a:lstStyle/>
          <a:p>
            <a:r>
              <a:rPr lang="en-US" sz="1200" dirty="0" smtClean="0"/>
              <a:t>Example of transiently trapping a molecular shuttle </a:t>
            </a:r>
            <a:r>
              <a:rPr lang="en-US" sz="1200" dirty="0"/>
              <a:t>(</a:t>
            </a:r>
            <a:r>
              <a:rPr lang="en-US" sz="1200" dirty="0">
                <a:solidFill>
                  <a:srgbClr val="00B050"/>
                </a:solidFill>
              </a:rPr>
              <a:t>green</a:t>
            </a:r>
            <a:r>
              <a:rPr lang="en-US" sz="1200" dirty="0" smtClean="0"/>
              <a:t>) using surface-patterned magnetic nanowires and fluorescence imaging</a:t>
            </a:r>
            <a:endParaRPr lang="en-US" sz="1200" dirty="0"/>
          </a:p>
          <a:p>
            <a:endParaRPr lang="en-US" sz="1200" dirty="0"/>
          </a:p>
        </p:txBody>
      </p:sp>
      <p:pic>
        <p:nvPicPr>
          <p:cNvPr id="23" name="Picture 22"/>
          <p:cNvPicPr>
            <a:picLocks noChangeAspect="1"/>
          </p:cNvPicPr>
          <p:nvPr/>
        </p:nvPicPr>
        <p:blipFill rotWithShape="1">
          <a:blip r:embed="rId7"/>
          <a:srcRect l="2117"/>
          <a:stretch/>
        </p:blipFill>
        <p:spPr>
          <a:xfrm>
            <a:off x="868468" y="2688836"/>
            <a:ext cx="1804918" cy="2044553"/>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0067" y="1187422"/>
            <a:ext cx="952043" cy="451185"/>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0272" y="817557"/>
            <a:ext cx="1794385" cy="1190916"/>
          </a:xfrm>
          <a:prstGeom prst="rect">
            <a:avLst/>
          </a:prstGeom>
        </p:spPr>
      </p:pic>
    </p:spTree>
    <p:extLst>
      <p:ext uri="{BB962C8B-B14F-4D97-AF65-F5344CB8AC3E}">
        <p14:creationId xmlns:p14="http://schemas.microsoft.com/office/powerpoint/2010/main" val="225677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857067" y="6265333"/>
            <a:ext cx="1083733" cy="592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logo</a:t>
            </a:r>
            <a:endParaRPr lang="en-US" dirty="0">
              <a:solidFill>
                <a:sysClr val="windowText" lastClr="000000"/>
              </a:solidFill>
            </a:endParaRPr>
          </a:p>
        </p:txBody>
      </p:sp>
      <p:sp>
        <p:nvSpPr>
          <p:cNvPr id="2" name="Content Placeholder 1"/>
          <p:cNvSpPr>
            <a:spLocks noGrp="1"/>
          </p:cNvSpPr>
          <p:nvPr>
            <p:ph idx="1"/>
          </p:nvPr>
        </p:nvSpPr>
        <p:spPr>
          <a:xfrm>
            <a:off x="3276600" y="762000"/>
            <a:ext cx="5867400" cy="5259388"/>
          </a:xfrm>
        </p:spPr>
        <p:txBody>
          <a:bodyPr/>
          <a:lstStyle/>
          <a:p>
            <a:pPr marL="0">
              <a:spcBef>
                <a:spcPts val="0"/>
              </a:spcBef>
              <a:buNone/>
            </a:pPr>
            <a:r>
              <a:rPr lang="en-US" sz="2000" dirty="0" smtClean="0">
                <a:solidFill>
                  <a:srgbClr val="106636"/>
                </a:solidFill>
              </a:rPr>
              <a:t>Scientific Achievement (20 pt Arial, bold)</a:t>
            </a:r>
          </a:p>
          <a:p>
            <a:pPr marL="238125" lvl="1" indent="0">
              <a:spcBef>
                <a:spcPts val="0"/>
              </a:spcBef>
              <a:buNone/>
            </a:pPr>
            <a:r>
              <a:rPr lang="en-US" sz="1800" b="1" dirty="0" smtClean="0">
                <a:solidFill>
                  <a:schemeClr val="tx1"/>
                </a:solidFill>
                <a:latin typeface="+mn-lt"/>
              </a:rPr>
              <a:t>One sentence (18 pt Calibri, bold)</a:t>
            </a:r>
          </a:p>
          <a:p>
            <a:pPr marL="238125" lvl="1" indent="0">
              <a:spcBef>
                <a:spcPts val="0"/>
              </a:spcBef>
              <a:buNone/>
            </a:pPr>
            <a:endParaRPr lang="en-US" sz="800" b="1" i="1" dirty="0" smtClean="0">
              <a:solidFill>
                <a:srgbClr val="106636"/>
              </a:solidFill>
            </a:endParaRPr>
          </a:p>
          <a:p>
            <a:pPr marL="0" lvl="0" indent="0">
              <a:spcBef>
                <a:spcPts val="0"/>
              </a:spcBef>
              <a:buNone/>
            </a:pPr>
            <a:r>
              <a:rPr lang="en-US" sz="2000" dirty="0" smtClean="0">
                <a:solidFill>
                  <a:srgbClr val="106636"/>
                </a:solidFill>
              </a:rPr>
              <a:t>Significance and Impact</a:t>
            </a:r>
          </a:p>
          <a:p>
            <a:pPr marL="238125" lvl="1" indent="0">
              <a:spcBef>
                <a:spcPts val="0"/>
              </a:spcBef>
              <a:buNone/>
            </a:pPr>
            <a:r>
              <a:rPr lang="en-US" sz="1800" b="1" dirty="0" smtClean="0">
                <a:solidFill>
                  <a:schemeClr val="tx1"/>
                </a:solidFill>
                <a:latin typeface="+mn-lt"/>
              </a:rPr>
              <a:t>One sentence</a:t>
            </a:r>
          </a:p>
          <a:p>
            <a:pPr marL="0" indent="0">
              <a:buNone/>
            </a:pPr>
            <a:endParaRPr lang="en-US" sz="600" dirty="0" smtClean="0"/>
          </a:p>
          <a:p>
            <a:pPr marL="0" indent="0">
              <a:spcBef>
                <a:spcPts val="0"/>
              </a:spcBef>
              <a:buNone/>
            </a:pPr>
            <a:r>
              <a:rPr lang="en-US" sz="2000" dirty="0" smtClean="0">
                <a:solidFill>
                  <a:srgbClr val="106636"/>
                </a:solidFill>
              </a:rPr>
              <a:t>Research Details</a:t>
            </a:r>
          </a:p>
          <a:p>
            <a:pPr marL="406400" lvl="1" indent="-180975">
              <a:spcBef>
                <a:spcPts val="0"/>
              </a:spcBef>
            </a:pPr>
            <a:r>
              <a:rPr lang="en-US" sz="1800" dirty="0" smtClean="0">
                <a:solidFill>
                  <a:schemeClr val="tx1"/>
                </a:solidFill>
                <a:latin typeface="+mn-lt"/>
              </a:rPr>
              <a:t>Detail #1 – can be smaller font than the text above if required, but try to stay at 16 pts or greater. </a:t>
            </a:r>
            <a:endParaRPr lang="en-US" sz="1800" i="1" dirty="0" smtClean="0">
              <a:solidFill>
                <a:schemeClr val="tx1"/>
              </a:solidFill>
              <a:latin typeface="+mn-lt"/>
            </a:endParaRPr>
          </a:p>
          <a:p>
            <a:pPr marL="406400" lvl="1" indent="-180975">
              <a:spcBef>
                <a:spcPts val="400"/>
              </a:spcBef>
            </a:pPr>
            <a:r>
              <a:rPr lang="en-US" sz="1800" dirty="0" smtClean="0">
                <a:solidFill>
                  <a:schemeClr val="tx1"/>
                </a:solidFill>
                <a:latin typeface="+mn-lt"/>
              </a:rPr>
              <a:t>Detail #2</a:t>
            </a:r>
          </a:p>
        </p:txBody>
      </p:sp>
      <p:sp>
        <p:nvSpPr>
          <p:cNvPr id="3" name="Title 2"/>
          <p:cNvSpPr>
            <a:spLocks noGrp="1"/>
          </p:cNvSpPr>
          <p:nvPr>
            <p:ph type="title"/>
          </p:nvPr>
        </p:nvSpPr>
        <p:spPr>
          <a:xfrm>
            <a:off x="0" y="0"/>
            <a:ext cx="9144000" cy="728133"/>
          </a:xfrm>
        </p:spPr>
        <p:txBody>
          <a:bodyPr/>
          <a:lstStyle/>
          <a:p>
            <a:r>
              <a:rPr lang="en-US" sz="2400" dirty="0" smtClean="0">
                <a:solidFill>
                  <a:srgbClr val="106636"/>
                </a:solidFill>
              </a:rPr>
              <a:t>Format Template – </a:t>
            </a:r>
            <a:r>
              <a:rPr lang="en-US" sz="2400" b="1" dirty="0" smtClean="0">
                <a:solidFill>
                  <a:srgbClr val="106636"/>
                </a:solidFill>
              </a:rPr>
              <a:t>Title (Arial 24 pt, bold)</a:t>
            </a:r>
            <a:br>
              <a:rPr lang="en-US" sz="2400" b="1" dirty="0" smtClean="0">
                <a:solidFill>
                  <a:srgbClr val="106636"/>
                </a:solidFill>
              </a:rPr>
            </a:br>
            <a:r>
              <a:rPr lang="en-US" sz="2400" b="0" dirty="0" smtClean="0">
                <a:solidFill>
                  <a:srgbClr val="106636"/>
                </a:solidFill>
              </a:rPr>
              <a:t>(try not to use fonts smaller than those in the template)</a:t>
            </a:r>
            <a:endParaRPr lang="en-US" sz="2400" b="0" dirty="0">
              <a:solidFill>
                <a:srgbClr val="106636"/>
              </a:solidFill>
            </a:endParaRPr>
          </a:p>
        </p:txBody>
      </p:sp>
      <p:sp>
        <p:nvSpPr>
          <p:cNvPr id="8" name="TextBox 7"/>
          <p:cNvSpPr txBox="1"/>
          <p:nvPr/>
        </p:nvSpPr>
        <p:spPr>
          <a:xfrm>
            <a:off x="228600" y="4267200"/>
            <a:ext cx="3276600" cy="276999"/>
          </a:xfrm>
          <a:prstGeom prst="rect">
            <a:avLst/>
          </a:prstGeom>
          <a:noFill/>
        </p:spPr>
        <p:txBody>
          <a:bodyPr wrap="square" rtlCol="0">
            <a:spAutoFit/>
          </a:bodyPr>
          <a:lstStyle/>
          <a:p>
            <a:r>
              <a:rPr lang="en-US" sz="1200" dirty="0" smtClean="0">
                <a:solidFill>
                  <a:prstClr val="black"/>
                </a:solidFill>
              </a:rPr>
              <a:t>Caption</a:t>
            </a:r>
            <a:endParaRPr lang="en-US" sz="1200" dirty="0">
              <a:solidFill>
                <a:prstClr val="black"/>
              </a:solidFill>
            </a:endParaRPr>
          </a:p>
        </p:txBody>
      </p:sp>
      <p:sp>
        <p:nvSpPr>
          <p:cNvPr id="7" name="TextBox 133"/>
          <p:cNvSpPr txBox="1"/>
          <p:nvPr/>
        </p:nvSpPr>
        <p:spPr>
          <a:xfrm>
            <a:off x="152400" y="5834390"/>
            <a:ext cx="3505200" cy="276999"/>
          </a:xfrm>
          <a:prstGeom prst="rect">
            <a:avLst/>
          </a:prstGeom>
          <a:noFill/>
        </p:spPr>
        <p:txBody>
          <a:bodyPr wrap="square" rtlCol="0">
            <a:spAutoFit/>
          </a:bodyPr>
          <a:lstStyle/>
          <a:p>
            <a:r>
              <a:rPr lang="en-US" sz="1200" dirty="0">
                <a:solidFill>
                  <a:srgbClr val="106636"/>
                </a:solidFill>
              </a:rPr>
              <a:t>Work was performed at </a:t>
            </a:r>
            <a:r>
              <a:rPr lang="en-US" sz="1200" dirty="0" smtClean="0">
                <a:solidFill>
                  <a:srgbClr val="106636"/>
                </a:solidFill>
              </a:rPr>
              <a:t>…</a:t>
            </a:r>
            <a:endParaRPr lang="en-US" sz="1200" dirty="0">
              <a:solidFill>
                <a:srgbClr val="106636"/>
              </a:solidFill>
            </a:endParaRPr>
          </a:p>
        </p:txBody>
      </p:sp>
      <p:sp>
        <p:nvSpPr>
          <p:cNvPr id="9" name="TextBox 8"/>
          <p:cNvSpPr txBox="1"/>
          <p:nvPr/>
        </p:nvSpPr>
        <p:spPr>
          <a:xfrm>
            <a:off x="152400" y="5410200"/>
            <a:ext cx="3276600" cy="276999"/>
          </a:xfrm>
          <a:prstGeom prst="rect">
            <a:avLst/>
          </a:prstGeom>
          <a:noFill/>
        </p:spPr>
        <p:txBody>
          <a:bodyPr wrap="square" rtlCol="0">
            <a:spAutoFit/>
          </a:bodyPr>
          <a:lstStyle/>
          <a:p>
            <a:r>
              <a:rPr lang="en-US" sz="1200" dirty="0" smtClean="0">
                <a:solidFill>
                  <a:srgbClr val="106636"/>
                </a:solidFill>
              </a:rPr>
              <a:t>Reference</a:t>
            </a:r>
            <a:endParaRPr lang="en-US" sz="1200" dirty="0">
              <a:solidFill>
                <a:srgbClr val="106636"/>
              </a:solidFill>
            </a:endParaRPr>
          </a:p>
        </p:txBody>
      </p:sp>
      <p:sp>
        <p:nvSpPr>
          <p:cNvPr id="10" name="Rectangle 9"/>
          <p:cNvSpPr/>
          <p:nvPr/>
        </p:nvSpPr>
        <p:spPr>
          <a:xfrm>
            <a:off x="220133" y="1261533"/>
            <a:ext cx="3064934" cy="30056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Figure – can be located as needed on the page….</a:t>
            </a:r>
            <a:endParaRPr lang="en-US" dirty="0">
              <a:solidFill>
                <a:sysClr val="windowText" lastClr="000000"/>
              </a:solidFill>
            </a:endParaRPr>
          </a:p>
        </p:txBody>
      </p:sp>
    </p:spTree>
    <p:extLst>
      <p:ext uri="{BB962C8B-B14F-4D97-AF65-F5344CB8AC3E}">
        <p14:creationId xmlns:p14="http://schemas.microsoft.com/office/powerpoint/2010/main" val="1587251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35808</TotalTime>
  <Words>728</Words>
  <Application>Microsoft Office PowerPoint</Application>
  <PresentationFormat>On-screen Show (4:3)</PresentationFormat>
  <Paragraphs>73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ＭＳ Ｐゴシック</vt:lpstr>
      <vt:lpstr>Arial</vt:lpstr>
      <vt:lpstr>Calibri</vt:lpstr>
      <vt:lpstr>Helvetica</vt:lpstr>
      <vt:lpstr>Wingdings</vt:lpstr>
      <vt:lpstr>14_Office Theme</vt:lpstr>
      <vt:lpstr>PowerPoint Presentation</vt:lpstr>
      <vt:lpstr>Format Template – Title (Arial 24 pt, bold) (try not to use fonts smaller than those in the template)</vt:lpstr>
    </vt:vector>
  </TitlesOfParts>
  <Company>US Department of Energy (SC)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helpdesk</dc:creator>
  <cp:lastModifiedBy>Lessner, Eliane</cp:lastModifiedBy>
  <cp:revision>739</cp:revision>
  <cp:lastPrinted>2016-11-01T13:20:38Z</cp:lastPrinted>
  <dcterms:created xsi:type="dcterms:W3CDTF">2010-12-15T20:48:04Z</dcterms:created>
  <dcterms:modified xsi:type="dcterms:W3CDTF">2018-04-03T22:36:02Z</dcterms:modified>
</cp:coreProperties>
</file>