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6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/>
    <p:restoredTop sz="94643"/>
  </p:normalViewPr>
  <p:slideViewPr>
    <p:cSldViewPr snapToGrid="0" snapToObjects="1">
      <p:cViewPr varScale="1">
        <p:scale>
          <a:sx n="67" d="100"/>
          <a:sy n="67" d="100"/>
        </p:scale>
        <p:origin x="17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6271CA-23C6-1448-9730-E92B5442FB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6C8457-3066-7A4E-9CA1-DC60FF9BF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2FE748-C876-6046-88F0-90377361E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787E9-8ED3-2A47-9655-150E251C84E8}" type="datetimeFigureOut">
              <a:rPr kumimoji="1" lang="ko-KR" altLang="en-US" smtClean="0"/>
              <a:t>2018. 7. 27.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3D2CF2-D934-C841-A774-72CCB7077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0DF9B6-DC78-0E4B-939D-096D797D1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1ACB3-5AE0-4A4A-9925-B4D649F177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6976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A0481-26D3-734F-ACA2-B7DE4932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DD7235-06FB-B241-B276-9551D3699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6C0FEF-D131-7640-BEFA-4AC6C3650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787E9-8ED3-2A47-9655-150E251C84E8}" type="datetimeFigureOut">
              <a:rPr kumimoji="1" lang="ko-KR" altLang="en-US" smtClean="0"/>
              <a:t>2018. 7. 27.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89B30-2E6B-624B-9264-2C093ED2F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8F31B5-421A-CF45-9C60-7AFC4887E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1ACB3-5AE0-4A4A-9925-B4D649F177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6268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B42FB2-A522-7949-8EA8-84A20DA603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DCB5A8-5027-B24C-ADCC-F1DC92B09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1D8E12-2AF8-6E4C-A718-1DCE31549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787E9-8ED3-2A47-9655-150E251C84E8}" type="datetimeFigureOut">
              <a:rPr kumimoji="1" lang="ko-KR" altLang="en-US" smtClean="0"/>
              <a:t>2018. 7. 27.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7598BE-F1CA-6E41-8B90-3F6F660CE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ABF7A1-BCAF-CC4C-BC79-8AB8F7ADE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1ACB3-5AE0-4A4A-9925-B4D649F177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026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344EC-E359-A842-BB2B-66E176384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F8C81C-E127-0D49-8349-4B79529F7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C808F9-BFA5-FD4A-A654-D8DEB23D3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787E9-8ED3-2A47-9655-150E251C84E8}" type="datetimeFigureOut">
              <a:rPr kumimoji="1" lang="ko-KR" altLang="en-US" smtClean="0"/>
              <a:t>2018. 7. 27.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409704-213B-8B42-8E08-645741EFD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DA5BCD-5094-794C-AE69-85372E9C4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1ACB3-5AE0-4A4A-9925-B4D649F177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578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987FC-1CF5-AC4F-9963-E0991E959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0BCFB1-074F-484B-8D84-BD611643F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C40A14-D5A3-4941-B8A7-132E7785F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787E9-8ED3-2A47-9655-150E251C84E8}" type="datetimeFigureOut">
              <a:rPr kumimoji="1" lang="ko-KR" altLang="en-US" smtClean="0"/>
              <a:t>2018. 7. 27.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6C8BA8-7BB9-894C-8D46-47736AE16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7CE79C-DA0C-0349-ADC6-CB9CB03B7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1ACB3-5AE0-4A4A-9925-B4D649F177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7090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5CB37-7B60-164A-8D9C-EDBE794AF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3F0FC2-8D1B-7C47-BB38-C8FCC7E01E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7DF3D1-13C9-AC4D-A539-CBC7B38A0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319271-8341-7B4F-9838-CBD132856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787E9-8ED3-2A47-9655-150E251C84E8}" type="datetimeFigureOut">
              <a:rPr kumimoji="1" lang="ko-KR" altLang="en-US" smtClean="0"/>
              <a:t>2018. 7. 27.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F9BA19-3D2A-EA49-B8D9-4D0EDEE2B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EB80F4-8195-B447-8111-0B6708D17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1ACB3-5AE0-4A4A-9925-B4D649F177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1813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075A8-8FDC-924D-B8EE-EBC013C19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59B046-D752-7A48-97C2-04FC309A9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973048-9140-7748-AB3E-918DD9DF6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5E9F7D-9677-8A45-8BB1-4930070650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554554-E256-AB49-A3D9-D18BF4DA81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7DA23C-7635-3947-83CF-BAE36D3CB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787E9-8ED3-2A47-9655-150E251C84E8}" type="datetimeFigureOut">
              <a:rPr kumimoji="1" lang="ko-KR" altLang="en-US" smtClean="0"/>
              <a:t>2018. 7. 27.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6CAC74F-26BF-4346-BA4F-EE5832FE7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1143A1-EB92-C84E-A243-F0BC30859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1ACB3-5AE0-4A4A-9925-B4D649F177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81517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3CA0B-9F5F-744A-A594-7DBCE1AF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2CD29A-1DC5-6041-BE8F-0B6DF7D84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787E9-8ED3-2A47-9655-150E251C84E8}" type="datetimeFigureOut">
              <a:rPr kumimoji="1" lang="ko-KR" altLang="en-US" smtClean="0"/>
              <a:t>2018. 7. 27.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24CD19-48A4-B042-A44F-750520FFC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229109-EE73-5C4D-AA92-651536946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1ACB3-5AE0-4A4A-9925-B4D649F177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419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E53091-9621-DA41-A4CA-158CA8A2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787E9-8ED3-2A47-9655-150E251C84E8}" type="datetimeFigureOut">
              <a:rPr kumimoji="1" lang="ko-KR" altLang="en-US" smtClean="0"/>
              <a:t>2018. 7. 27.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5E48DB-D1AB-CA46-8EBA-49C3E7BB0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9268C2-12A2-DA49-AEDB-AF9D6E893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1ACB3-5AE0-4A4A-9925-B4D649F177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430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92688-F035-664A-B618-360D191FF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1F7FFA-ED68-3D42-90A4-D25F8F5ED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C67535-13B0-D549-AFCA-B6788354C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7C9543-09BB-164A-9640-AA61F7AAC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787E9-8ED3-2A47-9655-150E251C84E8}" type="datetimeFigureOut">
              <a:rPr kumimoji="1" lang="ko-KR" altLang="en-US" smtClean="0"/>
              <a:t>2018. 7. 27.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0AE9AF-4EF3-874E-91C0-E5EB9490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032BCC-5AB5-E744-8908-FBFABF3D0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1ACB3-5AE0-4A4A-9925-B4D649F177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9324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8298AC-5F72-E64E-B6FA-45EB6AE54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EDBA35-876F-BB44-9D1D-7BE2DC2D8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B473ED-8858-E244-987C-1EC7159A3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F7199B-A5AC-8C4C-B6CE-2FEBCE52C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787E9-8ED3-2A47-9655-150E251C84E8}" type="datetimeFigureOut">
              <a:rPr kumimoji="1" lang="ko-KR" altLang="en-US" smtClean="0"/>
              <a:t>2018. 7. 27.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5D68D0-E0CB-F646-9566-D5CFAB4FF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048174-7D74-6B4B-86C8-0835C5A10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1ACB3-5AE0-4A4A-9925-B4D649F177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5624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D19C00-4F6E-B449-89AF-56C19BC8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E21272-E43E-AA43-81B9-3E42B22B4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48A81E-B33E-7042-B6E4-7DDC753809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787E9-8ED3-2A47-9655-150E251C84E8}" type="datetimeFigureOut">
              <a:rPr kumimoji="1" lang="ko-KR" altLang="en-US" smtClean="0"/>
              <a:t>2018. 7. 27.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002DC4-42A8-5747-96F0-B9DCD78FF4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6512D7-F327-FC46-9691-A02FC25DA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1ACB3-5AE0-4A4A-9925-B4D649F177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601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minimum-cost-to-fill-given-weight-in-a-ba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E71EE-FFF9-DA4A-818E-2A9C7970C5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Minimum cost to fill given weight in a bag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853499-59C4-DF4B-B71D-FF446FC77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40238"/>
            <a:ext cx="9144000" cy="1655762"/>
          </a:xfrm>
        </p:spPr>
        <p:txBody>
          <a:bodyPr>
            <a:normAutofit fontScale="92500" lnSpcReduction="20000"/>
          </a:bodyPr>
          <a:lstStyle/>
          <a:p>
            <a:endParaRPr kumimoji="1" lang="en-US" altLang="ko-KR" dirty="0"/>
          </a:p>
          <a:p>
            <a:r>
              <a:rPr kumimoji="1" lang="en" altLang="ko-KR" dirty="0">
                <a:hlinkClick r:id="rId2"/>
              </a:rPr>
              <a:t>https://www.geeksforgeeks.org/minimum-cost-to-fill-given-weight-in-a-bag/</a:t>
            </a:r>
            <a:endParaRPr kumimoji="1" lang="en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정혜진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88882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8CAF4DFD-D317-6745-B1F1-3EC9A92DB7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2468539"/>
              </p:ext>
            </p:extLst>
          </p:nvPr>
        </p:nvGraphicFramePr>
        <p:xfrm>
          <a:off x="933450" y="569594"/>
          <a:ext cx="6939642" cy="57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607">
                  <a:extLst>
                    <a:ext uri="{9D8B030D-6E8A-4147-A177-3AD203B41FA5}">
                      <a16:colId xmlns:a16="http://schemas.microsoft.com/office/drawing/2014/main" val="268856099"/>
                    </a:ext>
                  </a:extLst>
                </a:gridCol>
                <a:gridCol w="1156607">
                  <a:extLst>
                    <a:ext uri="{9D8B030D-6E8A-4147-A177-3AD203B41FA5}">
                      <a16:colId xmlns:a16="http://schemas.microsoft.com/office/drawing/2014/main" val="1498122619"/>
                    </a:ext>
                  </a:extLst>
                </a:gridCol>
                <a:gridCol w="1156607">
                  <a:extLst>
                    <a:ext uri="{9D8B030D-6E8A-4147-A177-3AD203B41FA5}">
                      <a16:colId xmlns:a16="http://schemas.microsoft.com/office/drawing/2014/main" val="1994250512"/>
                    </a:ext>
                  </a:extLst>
                </a:gridCol>
                <a:gridCol w="1156607">
                  <a:extLst>
                    <a:ext uri="{9D8B030D-6E8A-4147-A177-3AD203B41FA5}">
                      <a16:colId xmlns:a16="http://schemas.microsoft.com/office/drawing/2014/main" val="4163608392"/>
                    </a:ext>
                  </a:extLst>
                </a:gridCol>
                <a:gridCol w="1156607">
                  <a:extLst>
                    <a:ext uri="{9D8B030D-6E8A-4147-A177-3AD203B41FA5}">
                      <a16:colId xmlns:a16="http://schemas.microsoft.com/office/drawing/2014/main" val="1182306967"/>
                    </a:ext>
                  </a:extLst>
                </a:gridCol>
                <a:gridCol w="1156607">
                  <a:extLst>
                    <a:ext uri="{9D8B030D-6E8A-4147-A177-3AD203B41FA5}">
                      <a16:colId xmlns:a16="http://schemas.microsoft.com/office/drawing/2014/main" val="355430256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79319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75617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73440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60813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23169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99598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7155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65224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856F18C-5D20-9642-BA95-606F29870959}"/>
              </a:ext>
            </a:extLst>
          </p:cNvPr>
          <p:cNvSpPr txBox="1"/>
          <p:nvPr/>
        </p:nvSpPr>
        <p:spPr>
          <a:xfrm>
            <a:off x="9791700" y="1009650"/>
            <a:ext cx="158088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/>
              <a:t>Items:</a:t>
            </a:r>
          </a:p>
          <a:p>
            <a:r>
              <a:rPr kumimoji="1" lang="en-US" altLang="ko-KR" sz="3200" dirty="0"/>
              <a:t>1: (2, 3)</a:t>
            </a:r>
          </a:p>
          <a:p>
            <a:r>
              <a:rPr kumimoji="1" lang="en-US" altLang="ko-KR" sz="3200" dirty="0"/>
              <a:t>2: (3, 4)</a:t>
            </a:r>
          </a:p>
          <a:p>
            <a:r>
              <a:rPr kumimoji="1" lang="en-US" altLang="ko-KR" sz="3200" dirty="0"/>
              <a:t>3: (4, 5)</a:t>
            </a:r>
          </a:p>
          <a:p>
            <a:r>
              <a:rPr kumimoji="1" lang="en-US" altLang="ko-KR" sz="3200" dirty="0"/>
              <a:t>4: (5, 6)</a:t>
            </a:r>
            <a:endParaRPr kumimoji="1" lang="ko-KR" altLang="en-US" sz="3200" dirty="0"/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922FF1CD-7450-914F-8C8C-5B0874503E81}"/>
              </a:ext>
            </a:extLst>
          </p:cNvPr>
          <p:cNvSpPr/>
          <p:nvPr/>
        </p:nvSpPr>
        <p:spPr>
          <a:xfrm>
            <a:off x="9658348" y="1524000"/>
            <a:ext cx="1885951" cy="590550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AE102386-7B2B-154B-BE73-9453E04F9A45}"/>
              </a:ext>
            </a:extLst>
          </p:cNvPr>
          <p:cNvSpPr/>
          <p:nvPr/>
        </p:nvSpPr>
        <p:spPr>
          <a:xfrm>
            <a:off x="9658348" y="2038350"/>
            <a:ext cx="1885951" cy="590550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3B435508-9E31-CC47-9D22-9BE35441392F}"/>
              </a:ext>
            </a:extLst>
          </p:cNvPr>
          <p:cNvSpPr/>
          <p:nvPr/>
        </p:nvSpPr>
        <p:spPr>
          <a:xfrm>
            <a:off x="9651187" y="2533144"/>
            <a:ext cx="1885951" cy="590550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B42CB978-26F5-474A-A549-D70595121D37}"/>
              </a:ext>
            </a:extLst>
          </p:cNvPr>
          <p:cNvSpPr/>
          <p:nvPr/>
        </p:nvSpPr>
        <p:spPr>
          <a:xfrm>
            <a:off x="9651187" y="3027938"/>
            <a:ext cx="1885951" cy="590550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263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954A4-6FE6-7B40-905F-638B00617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점화식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B9D770-97D1-6943-8C50-E7F0678A3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현재 가방의 용량이 현재 오렌지 무게보다 적으면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왼쪽 그대로 옮겨온다</a:t>
            </a:r>
            <a:r>
              <a:rPr kumimoji="1" lang="en-US" altLang="ko-KR" dirty="0"/>
              <a:t>.</a:t>
            </a:r>
          </a:p>
          <a:p>
            <a:pPr lvl="1"/>
            <a:r>
              <a:rPr lang="en-US" altLang="ko-KR" dirty="0"/>
              <a:t>memo</a:t>
            </a:r>
            <a:r>
              <a:rPr lang="en" altLang="ko-KR" dirty="0"/>
              <a:t>[</a:t>
            </a:r>
            <a:r>
              <a:rPr lang="en" altLang="ko-KR" dirty="0" err="1"/>
              <a:t>i</a:t>
            </a:r>
            <a:r>
              <a:rPr lang="en" altLang="ko-KR" dirty="0"/>
              <a:t>][j] = memo[i-1][j];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선택할 수 있는 오렌지가 늘어났다고 해서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바뀔 수 있는게 없기 때문</a:t>
            </a:r>
            <a:r>
              <a:rPr lang="en-US" altLang="ko-KR" dirty="0"/>
              <a:t>.)</a:t>
            </a: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3955501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8CAF4DFD-D317-6745-B1F1-3EC9A92DB7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0364773"/>
              </p:ext>
            </p:extLst>
          </p:nvPr>
        </p:nvGraphicFramePr>
        <p:xfrm>
          <a:off x="933450" y="569594"/>
          <a:ext cx="6939642" cy="57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607">
                  <a:extLst>
                    <a:ext uri="{9D8B030D-6E8A-4147-A177-3AD203B41FA5}">
                      <a16:colId xmlns:a16="http://schemas.microsoft.com/office/drawing/2014/main" val="268856099"/>
                    </a:ext>
                  </a:extLst>
                </a:gridCol>
                <a:gridCol w="1156607">
                  <a:extLst>
                    <a:ext uri="{9D8B030D-6E8A-4147-A177-3AD203B41FA5}">
                      <a16:colId xmlns:a16="http://schemas.microsoft.com/office/drawing/2014/main" val="1498122619"/>
                    </a:ext>
                  </a:extLst>
                </a:gridCol>
                <a:gridCol w="1156607">
                  <a:extLst>
                    <a:ext uri="{9D8B030D-6E8A-4147-A177-3AD203B41FA5}">
                      <a16:colId xmlns:a16="http://schemas.microsoft.com/office/drawing/2014/main" val="1994250512"/>
                    </a:ext>
                  </a:extLst>
                </a:gridCol>
                <a:gridCol w="1156607">
                  <a:extLst>
                    <a:ext uri="{9D8B030D-6E8A-4147-A177-3AD203B41FA5}">
                      <a16:colId xmlns:a16="http://schemas.microsoft.com/office/drawing/2014/main" val="4163608392"/>
                    </a:ext>
                  </a:extLst>
                </a:gridCol>
                <a:gridCol w="1156607">
                  <a:extLst>
                    <a:ext uri="{9D8B030D-6E8A-4147-A177-3AD203B41FA5}">
                      <a16:colId xmlns:a16="http://schemas.microsoft.com/office/drawing/2014/main" val="1182306967"/>
                    </a:ext>
                  </a:extLst>
                </a:gridCol>
                <a:gridCol w="1156607">
                  <a:extLst>
                    <a:ext uri="{9D8B030D-6E8A-4147-A177-3AD203B41FA5}">
                      <a16:colId xmlns:a16="http://schemas.microsoft.com/office/drawing/2014/main" val="355430256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79319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75617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무한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무한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무한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무한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73440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60813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23169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99598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7155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65224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856F18C-5D20-9642-BA95-606F29870959}"/>
              </a:ext>
            </a:extLst>
          </p:cNvPr>
          <p:cNvSpPr txBox="1"/>
          <p:nvPr/>
        </p:nvSpPr>
        <p:spPr>
          <a:xfrm>
            <a:off x="9791700" y="1009650"/>
            <a:ext cx="158088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/>
              <a:t>Items:</a:t>
            </a:r>
          </a:p>
          <a:p>
            <a:r>
              <a:rPr kumimoji="1" lang="en-US" altLang="ko-KR" sz="3200" dirty="0"/>
              <a:t>1: (2, 3)</a:t>
            </a:r>
          </a:p>
          <a:p>
            <a:r>
              <a:rPr kumimoji="1" lang="en-US" altLang="ko-KR" sz="3200" dirty="0"/>
              <a:t>2: (3, 4)</a:t>
            </a:r>
          </a:p>
          <a:p>
            <a:r>
              <a:rPr kumimoji="1" lang="en-US" altLang="ko-KR" sz="3200" dirty="0"/>
              <a:t>3: (4, 5)</a:t>
            </a:r>
          </a:p>
          <a:p>
            <a:r>
              <a:rPr kumimoji="1" lang="en-US" altLang="ko-KR" sz="3200" dirty="0"/>
              <a:t>4: (5, 6)</a:t>
            </a:r>
            <a:endParaRPr kumimoji="1" lang="ko-KR" altLang="en-US" sz="3200" dirty="0"/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922FF1CD-7450-914F-8C8C-5B0874503E81}"/>
              </a:ext>
            </a:extLst>
          </p:cNvPr>
          <p:cNvSpPr/>
          <p:nvPr/>
        </p:nvSpPr>
        <p:spPr>
          <a:xfrm>
            <a:off x="9658348" y="1524000"/>
            <a:ext cx="1885951" cy="590550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AE102386-7B2B-154B-BE73-9453E04F9A45}"/>
              </a:ext>
            </a:extLst>
          </p:cNvPr>
          <p:cNvSpPr/>
          <p:nvPr/>
        </p:nvSpPr>
        <p:spPr>
          <a:xfrm>
            <a:off x="9658348" y="2038350"/>
            <a:ext cx="1885951" cy="590550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3B435508-9E31-CC47-9D22-9BE35441392F}"/>
              </a:ext>
            </a:extLst>
          </p:cNvPr>
          <p:cNvSpPr/>
          <p:nvPr/>
        </p:nvSpPr>
        <p:spPr>
          <a:xfrm>
            <a:off x="9651187" y="2533144"/>
            <a:ext cx="1885951" cy="590550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B42CB978-26F5-474A-A549-D70595121D37}"/>
              </a:ext>
            </a:extLst>
          </p:cNvPr>
          <p:cNvSpPr/>
          <p:nvPr/>
        </p:nvSpPr>
        <p:spPr>
          <a:xfrm>
            <a:off x="9651187" y="3027938"/>
            <a:ext cx="1885951" cy="590550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524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954A4-6FE6-7B40-905F-638B00617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점화식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B9D770-97D1-6943-8C50-E7F0678A3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90688"/>
            <a:ext cx="10972800" cy="4351338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현재 가방의 용량이 현재 오렌지 무게보다 적으면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왼쪽 그대로 옮겨온다</a:t>
            </a:r>
            <a:r>
              <a:rPr kumimoji="1" lang="en-US" altLang="ko-KR" dirty="0"/>
              <a:t>.</a:t>
            </a:r>
          </a:p>
          <a:p>
            <a:pPr lvl="1"/>
            <a:r>
              <a:rPr lang="en-US" altLang="ko-KR" dirty="0"/>
              <a:t>memo</a:t>
            </a:r>
            <a:r>
              <a:rPr lang="en" altLang="ko-KR" dirty="0"/>
              <a:t>[</a:t>
            </a:r>
            <a:r>
              <a:rPr lang="en" altLang="ko-KR" dirty="0" err="1"/>
              <a:t>i</a:t>
            </a:r>
            <a:r>
              <a:rPr lang="en" altLang="ko-KR" dirty="0"/>
              <a:t>][j] = memo[i-1][j];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아니라면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1) </a:t>
            </a:r>
            <a:r>
              <a:rPr kumimoji="1" lang="ko-KR" altLang="en-US" dirty="0"/>
              <a:t>현재 오렌지를 가방에 무조건 담는다는 가정 하에 총 비용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2)</a:t>
            </a:r>
            <a:r>
              <a:rPr kumimoji="1" lang="ko-KR" altLang="en-US" dirty="0"/>
              <a:t> 현재 오렌지를 담지 않고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기존의 총 비용</a:t>
            </a:r>
            <a:endParaRPr kumimoji="1" lang="en-US" altLang="ko-KR" dirty="0"/>
          </a:p>
          <a:p>
            <a:pPr lvl="1"/>
            <a:r>
              <a:rPr kumimoji="1" lang="ko-KR" altLang="en-US" dirty="0" err="1"/>
              <a:t>를</a:t>
            </a:r>
            <a:r>
              <a:rPr kumimoji="1" lang="ko-KR" altLang="en-US" dirty="0"/>
              <a:t> 비교해서 최소가 되는 것을 선택한다</a:t>
            </a:r>
            <a:r>
              <a:rPr kumimoji="1" lang="en-US" altLang="ko-KR" dirty="0"/>
              <a:t>.</a:t>
            </a:r>
          </a:p>
          <a:p>
            <a:pPr lvl="1"/>
            <a:r>
              <a:rPr lang="en-US" altLang="ko-KR" b="1" dirty="0"/>
              <a:t>memo</a:t>
            </a:r>
            <a:r>
              <a:rPr lang="en" altLang="ko-KR" b="1" dirty="0"/>
              <a:t>[</a:t>
            </a:r>
            <a:r>
              <a:rPr lang="en" altLang="ko-KR" b="1" dirty="0" err="1"/>
              <a:t>i</a:t>
            </a:r>
            <a:r>
              <a:rPr lang="en" altLang="ko-KR" b="1" dirty="0"/>
              <a:t>][j] = min(memo[i-1][j], memo[</a:t>
            </a:r>
            <a:r>
              <a:rPr lang="en" altLang="ko-KR" b="1" dirty="0" err="1"/>
              <a:t>i</a:t>
            </a:r>
            <a:r>
              <a:rPr lang="en" altLang="ko-KR" b="1" dirty="0"/>
              <a:t>][j-weight[i-1]] + cost[i-1]);</a:t>
            </a:r>
          </a:p>
          <a:p>
            <a:pPr lvl="1"/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89179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8CAF4DFD-D317-6745-B1F1-3EC9A92DB7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8015347"/>
              </p:ext>
            </p:extLst>
          </p:nvPr>
        </p:nvGraphicFramePr>
        <p:xfrm>
          <a:off x="933450" y="569594"/>
          <a:ext cx="6939642" cy="57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607">
                  <a:extLst>
                    <a:ext uri="{9D8B030D-6E8A-4147-A177-3AD203B41FA5}">
                      <a16:colId xmlns:a16="http://schemas.microsoft.com/office/drawing/2014/main" val="268856099"/>
                    </a:ext>
                  </a:extLst>
                </a:gridCol>
                <a:gridCol w="1156607">
                  <a:extLst>
                    <a:ext uri="{9D8B030D-6E8A-4147-A177-3AD203B41FA5}">
                      <a16:colId xmlns:a16="http://schemas.microsoft.com/office/drawing/2014/main" val="1498122619"/>
                    </a:ext>
                  </a:extLst>
                </a:gridCol>
                <a:gridCol w="1156607">
                  <a:extLst>
                    <a:ext uri="{9D8B030D-6E8A-4147-A177-3AD203B41FA5}">
                      <a16:colId xmlns:a16="http://schemas.microsoft.com/office/drawing/2014/main" val="1994250512"/>
                    </a:ext>
                  </a:extLst>
                </a:gridCol>
                <a:gridCol w="1156607">
                  <a:extLst>
                    <a:ext uri="{9D8B030D-6E8A-4147-A177-3AD203B41FA5}">
                      <a16:colId xmlns:a16="http://schemas.microsoft.com/office/drawing/2014/main" val="4163608392"/>
                    </a:ext>
                  </a:extLst>
                </a:gridCol>
                <a:gridCol w="1156607">
                  <a:extLst>
                    <a:ext uri="{9D8B030D-6E8A-4147-A177-3AD203B41FA5}">
                      <a16:colId xmlns:a16="http://schemas.microsoft.com/office/drawing/2014/main" val="1182306967"/>
                    </a:ext>
                  </a:extLst>
                </a:gridCol>
                <a:gridCol w="1156607">
                  <a:extLst>
                    <a:ext uri="{9D8B030D-6E8A-4147-A177-3AD203B41FA5}">
                      <a16:colId xmlns:a16="http://schemas.microsoft.com/office/drawing/2014/main" val="355430256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79319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75617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73440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60813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23169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99598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7155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65224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856F18C-5D20-9642-BA95-606F29870959}"/>
              </a:ext>
            </a:extLst>
          </p:cNvPr>
          <p:cNvSpPr txBox="1"/>
          <p:nvPr/>
        </p:nvSpPr>
        <p:spPr>
          <a:xfrm>
            <a:off x="9791700" y="1009650"/>
            <a:ext cx="158088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/>
              <a:t>Items:</a:t>
            </a:r>
          </a:p>
          <a:p>
            <a:r>
              <a:rPr kumimoji="1" lang="en-US" altLang="ko-KR" sz="3200" dirty="0"/>
              <a:t>1: (2, 3)</a:t>
            </a:r>
          </a:p>
          <a:p>
            <a:r>
              <a:rPr kumimoji="1" lang="en-US" altLang="ko-KR" sz="3200" dirty="0"/>
              <a:t>2: (3, 4)</a:t>
            </a:r>
          </a:p>
          <a:p>
            <a:r>
              <a:rPr kumimoji="1" lang="en-US" altLang="ko-KR" sz="3200" dirty="0"/>
              <a:t>3: (4, 5)</a:t>
            </a:r>
          </a:p>
          <a:p>
            <a:r>
              <a:rPr kumimoji="1" lang="en-US" altLang="ko-KR" sz="3200" dirty="0"/>
              <a:t>4: (5, 6)</a:t>
            </a:r>
            <a:endParaRPr kumimoji="1" lang="ko-KR" altLang="en-US" sz="3200" dirty="0"/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922FF1CD-7450-914F-8C8C-5B0874503E81}"/>
              </a:ext>
            </a:extLst>
          </p:cNvPr>
          <p:cNvSpPr/>
          <p:nvPr/>
        </p:nvSpPr>
        <p:spPr>
          <a:xfrm>
            <a:off x="9658348" y="1524000"/>
            <a:ext cx="1885951" cy="590550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AE102386-7B2B-154B-BE73-9453E04F9A45}"/>
              </a:ext>
            </a:extLst>
          </p:cNvPr>
          <p:cNvSpPr/>
          <p:nvPr/>
        </p:nvSpPr>
        <p:spPr>
          <a:xfrm>
            <a:off x="9658348" y="2038350"/>
            <a:ext cx="1885951" cy="590550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3B435508-9E31-CC47-9D22-9BE35441392F}"/>
              </a:ext>
            </a:extLst>
          </p:cNvPr>
          <p:cNvSpPr/>
          <p:nvPr/>
        </p:nvSpPr>
        <p:spPr>
          <a:xfrm>
            <a:off x="9651187" y="2533144"/>
            <a:ext cx="1885951" cy="590550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B42CB978-26F5-474A-A549-D70595121D37}"/>
              </a:ext>
            </a:extLst>
          </p:cNvPr>
          <p:cNvSpPr/>
          <p:nvPr/>
        </p:nvSpPr>
        <p:spPr>
          <a:xfrm>
            <a:off x="9651187" y="3027938"/>
            <a:ext cx="1885951" cy="590550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512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150154D-DBF2-A145-A4C9-A67016E3A5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6070" y="609600"/>
            <a:ext cx="8620880" cy="5461794"/>
          </a:xfrm>
        </p:spPr>
      </p:pic>
    </p:spTree>
    <p:extLst>
      <p:ext uri="{BB962C8B-B14F-4D97-AF65-F5344CB8AC3E}">
        <p14:creationId xmlns:p14="http://schemas.microsoft.com/office/powerpoint/2010/main" val="4168602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8BD47-FF1C-7442-9801-FAC2F178B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문제 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86563C-AC92-404D-A394-2A3AB7ADF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ko-KR" b="1" dirty="0"/>
              <a:t>Input</a:t>
            </a:r>
            <a:r>
              <a:rPr kumimoji="1" lang="en-US" altLang="ko-KR" dirty="0"/>
              <a:t> :</a:t>
            </a:r>
            <a:r>
              <a:rPr kumimoji="1" lang="ko-KR" altLang="en-US" dirty="0"/>
              <a:t> 배낭에 채워 넣을 목표 무게</a:t>
            </a:r>
            <a:r>
              <a:rPr kumimoji="1" lang="en-US" altLang="ko-KR" dirty="0"/>
              <a:t>(W)</a:t>
            </a:r>
            <a:r>
              <a:rPr kumimoji="1" lang="ko-KR" altLang="en-US" dirty="0"/>
              <a:t>과 오렌지의 무게 종류</a:t>
            </a:r>
            <a:r>
              <a:rPr kumimoji="1" lang="en-US" altLang="ko-KR" dirty="0"/>
              <a:t>(N),</a:t>
            </a:r>
            <a:r>
              <a:rPr kumimoji="1" lang="ko-KR" altLang="en-US" dirty="0"/>
              <a:t> 각 오렌지의 </a:t>
            </a:r>
            <a:r>
              <a:rPr kumimoji="1" lang="en-US" altLang="ko-KR" dirty="0"/>
              <a:t>cost[]</a:t>
            </a:r>
          </a:p>
          <a:p>
            <a:r>
              <a:rPr kumimoji="1" lang="ko-KR" altLang="en-US" dirty="0"/>
              <a:t>각 오렌지의 무게는 </a:t>
            </a:r>
            <a:r>
              <a:rPr kumimoji="1" lang="en-US" altLang="ko-KR" dirty="0"/>
              <a:t>index</a:t>
            </a:r>
            <a:r>
              <a:rPr kumimoji="1" lang="ko-KR" altLang="en-US" dirty="0"/>
              <a:t>와 같다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(1 ~ N)</a:t>
            </a:r>
          </a:p>
          <a:p>
            <a:r>
              <a:rPr kumimoji="1" lang="ko-KR" altLang="en-US" dirty="0"/>
              <a:t>같은 무게의 오렌지를 </a:t>
            </a:r>
            <a:r>
              <a:rPr kumimoji="1" lang="ko-KR" altLang="en-US" dirty="0" err="1"/>
              <a:t>여러개</a:t>
            </a:r>
            <a:r>
              <a:rPr kumimoji="1" lang="ko-KR" altLang="en-US" dirty="0"/>
              <a:t> 담을 수 있음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b="1" dirty="0"/>
              <a:t>Output</a:t>
            </a:r>
            <a:r>
              <a:rPr kumimoji="1" lang="en-US" altLang="ko-KR" dirty="0"/>
              <a:t> : minimum total cost</a:t>
            </a:r>
          </a:p>
          <a:p>
            <a:r>
              <a:rPr kumimoji="1" lang="ko-KR" altLang="en-US" dirty="0"/>
              <a:t>주어진 오렌지를 가지고 배낭의 목표 값에 도달하는 방법은 여러가지가 있을 수 있고 혹은 없을 수도 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있다면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 중 </a:t>
            </a:r>
            <a:r>
              <a:rPr kumimoji="1" lang="en-US" altLang="ko-KR" dirty="0"/>
              <a:t>cost</a:t>
            </a:r>
            <a:r>
              <a:rPr kumimoji="1" lang="ko-KR" altLang="en-US" dirty="0"/>
              <a:t>의 총 합이 가장 작은 것을 </a:t>
            </a:r>
            <a:r>
              <a:rPr kumimoji="1" lang="en-US" altLang="ko-KR" dirty="0"/>
              <a:t>output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하고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없다면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-1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출력한다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2E76B4-D076-9745-B919-17A84AD17A18}"/>
              </a:ext>
            </a:extLst>
          </p:cNvPr>
          <p:cNvSpPr txBox="1"/>
          <p:nvPr/>
        </p:nvSpPr>
        <p:spPr>
          <a:xfrm>
            <a:off x="7219950" y="6081067"/>
            <a:ext cx="266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0-1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Knapsack problem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16744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868F38-DC99-CC47-B7F9-15C726C96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Knapsack Problem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819E0B-EB29-1A40-A636-D47FB1DF9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1) 0–1 knapsack problem</a:t>
            </a:r>
          </a:p>
          <a:p>
            <a:pPr lvl="1"/>
            <a:r>
              <a:rPr kumimoji="1" lang="en-US" altLang="ko-KR" dirty="0"/>
              <a:t>Items are indivisible</a:t>
            </a:r>
          </a:p>
          <a:p>
            <a:pPr lvl="1"/>
            <a:r>
              <a:rPr kumimoji="1" lang="en-US" altLang="ko-KR" dirty="0"/>
              <a:t>DP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2) fractional knapsack problem</a:t>
            </a:r>
          </a:p>
          <a:p>
            <a:pPr lvl="1"/>
            <a:r>
              <a:rPr kumimoji="1" lang="en-US" altLang="ko-KR" dirty="0"/>
              <a:t>Items are divisible</a:t>
            </a:r>
          </a:p>
          <a:p>
            <a:pPr lvl="1"/>
            <a:r>
              <a:rPr kumimoji="1" lang="en-US" altLang="ko-KR" dirty="0"/>
              <a:t>Greedy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무게 당 가격을 따져서 작은 것부터 가져오면 끝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3608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1885F-4463-294B-9840-A1587B40D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0-1 Knapsack Problem</a:t>
            </a:r>
            <a:r>
              <a:rPr kumimoji="1"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6F4369-412E-9949-9499-40CBD17FB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푸는 방법</a:t>
            </a:r>
            <a:endParaRPr kumimoji="1" lang="en-US" altLang="ko-KR" dirty="0"/>
          </a:p>
          <a:p>
            <a:r>
              <a:rPr kumimoji="1" lang="en-US" altLang="ko-KR" dirty="0"/>
              <a:t>1)</a:t>
            </a:r>
            <a:r>
              <a:rPr kumimoji="1" lang="ko-KR" altLang="en-US" dirty="0"/>
              <a:t> </a:t>
            </a:r>
            <a:r>
              <a:rPr kumimoji="1" lang="en-US" altLang="ko-KR" dirty="0"/>
              <a:t>brute force</a:t>
            </a:r>
          </a:p>
          <a:p>
            <a:r>
              <a:rPr kumimoji="1" lang="en-US" altLang="ko-KR" dirty="0"/>
              <a:t>2) DP</a:t>
            </a:r>
          </a:p>
          <a:p>
            <a:r>
              <a:rPr kumimoji="1" lang="en-US" altLang="ko-KR" dirty="0"/>
              <a:t>3) Branch and Bound – best first search</a:t>
            </a:r>
          </a:p>
          <a:p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</a:t>
            </a:r>
            <a:r>
              <a:rPr kumimoji="1" lang="en-US" altLang="ko-KR" dirty="0"/>
              <a:t>=&gt;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DP</a:t>
            </a:r>
            <a:r>
              <a:rPr kumimoji="1" lang="ko-KR" altLang="en-US" dirty="0"/>
              <a:t> 로 푸는 방법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4542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73F3D-6544-1A48-AA1E-822AA6BAA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풀이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F5FC0F-78FF-3541-B923-557CA246B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N = 5 (</a:t>
            </a:r>
            <a:r>
              <a:rPr kumimoji="1" lang="ko-KR" altLang="en-US" dirty="0"/>
              <a:t>오렌지 무게 종류</a:t>
            </a:r>
            <a:r>
              <a:rPr kumimoji="1" lang="en-US" altLang="ko-KR" dirty="0"/>
              <a:t>)</a:t>
            </a:r>
          </a:p>
          <a:p>
            <a:pPr marL="0" indent="0">
              <a:buNone/>
            </a:pPr>
            <a:r>
              <a:rPr kumimoji="1" lang="en-US" altLang="ko-KR" dirty="0"/>
              <a:t>W = 6 (max weight, </a:t>
            </a:r>
            <a:r>
              <a:rPr kumimoji="1" lang="ko-KR" altLang="en-US" dirty="0"/>
              <a:t>목표</a:t>
            </a:r>
            <a:r>
              <a:rPr kumimoji="1" lang="en-US" altLang="ko-KR" dirty="0"/>
              <a:t>)</a:t>
            </a:r>
          </a:p>
          <a:p>
            <a:pPr marL="0" indent="0">
              <a:buNone/>
            </a:pPr>
            <a:r>
              <a:rPr kumimoji="1" lang="en-US" altLang="ko-KR" dirty="0"/>
              <a:t>Elements (weight, cost):</a:t>
            </a:r>
          </a:p>
          <a:p>
            <a:pPr marL="0" indent="0">
              <a:buNone/>
            </a:pPr>
            <a:r>
              <a:rPr kumimoji="1" lang="en-US" altLang="ko-KR" dirty="0"/>
              <a:t>	(1,-1),</a:t>
            </a:r>
            <a:r>
              <a:rPr kumimoji="1" lang="ko-KR" altLang="en-US" dirty="0"/>
              <a:t> </a:t>
            </a:r>
            <a:r>
              <a:rPr kumimoji="1" lang="en-US" altLang="ko-KR" dirty="0"/>
              <a:t>(2,3),</a:t>
            </a:r>
            <a:r>
              <a:rPr kumimoji="1" lang="ko-KR" altLang="en-US" dirty="0"/>
              <a:t> </a:t>
            </a:r>
            <a:r>
              <a:rPr kumimoji="1" lang="en-US" altLang="ko-KR" dirty="0"/>
              <a:t>(3,4),</a:t>
            </a:r>
            <a:r>
              <a:rPr kumimoji="1" lang="ko-KR" altLang="en-US" dirty="0"/>
              <a:t> </a:t>
            </a:r>
            <a:r>
              <a:rPr kumimoji="1" lang="en-US" altLang="ko-KR" dirty="0"/>
              <a:t>(4,5),</a:t>
            </a:r>
            <a:r>
              <a:rPr kumimoji="1" lang="ko-KR" altLang="en-US" dirty="0"/>
              <a:t> </a:t>
            </a:r>
            <a:r>
              <a:rPr kumimoji="1" lang="en-US" altLang="ko-KR" dirty="0"/>
              <a:t>(5,6)</a:t>
            </a:r>
          </a:p>
        </p:txBody>
      </p:sp>
    </p:spTree>
    <p:extLst>
      <p:ext uri="{BB962C8B-B14F-4D97-AF65-F5344CB8AC3E}">
        <p14:creationId xmlns:p14="http://schemas.microsoft.com/office/powerpoint/2010/main" val="2490320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8CAF4DFD-D317-6745-B1F1-3EC9A92DB7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7144317"/>
              </p:ext>
            </p:extLst>
          </p:nvPr>
        </p:nvGraphicFramePr>
        <p:xfrm>
          <a:off x="933450" y="569594"/>
          <a:ext cx="7413174" cy="57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529">
                  <a:extLst>
                    <a:ext uri="{9D8B030D-6E8A-4147-A177-3AD203B41FA5}">
                      <a16:colId xmlns:a16="http://schemas.microsoft.com/office/drawing/2014/main" val="268856099"/>
                    </a:ext>
                  </a:extLst>
                </a:gridCol>
                <a:gridCol w="1235529">
                  <a:extLst>
                    <a:ext uri="{9D8B030D-6E8A-4147-A177-3AD203B41FA5}">
                      <a16:colId xmlns:a16="http://schemas.microsoft.com/office/drawing/2014/main" val="1498122619"/>
                    </a:ext>
                  </a:extLst>
                </a:gridCol>
                <a:gridCol w="1235529">
                  <a:extLst>
                    <a:ext uri="{9D8B030D-6E8A-4147-A177-3AD203B41FA5}">
                      <a16:colId xmlns:a16="http://schemas.microsoft.com/office/drawing/2014/main" val="221763242"/>
                    </a:ext>
                  </a:extLst>
                </a:gridCol>
                <a:gridCol w="1235529">
                  <a:extLst>
                    <a:ext uri="{9D8B030D-6E8A-4147-A177-3AD203B41FA5}">
                      <a16:colId xmlns:a16="http://schemas.microsoft.com/office/drawing/2014/main" val="1994250512"/>
                    </a:ext>
                  </a:extLst>
                </a:gridCol>
                <a:gridCol w="1235529">
                  <a:extLst>
                    <a:ext uri="{9D8B030D-6E8A-4147-A177-3AD203B41FA5}">
                      <a16:colId xmlns:a16="http://schemas.microsoft.com/office/drawing/2014/main" val="4163608392"/>
                    </a:ext>
                  </a:extLst>
                </a:gridCol>
                <a:gridCol w="1235529">
                  <a:extLst>
                    <a:ext uri="{9D8B030D-6E8A-4147-A177-3AD203B41FA5}">
                      <a16:colId xmlns:a16="http://schemas.microsoft.com/office/drawing/2014/main" val="118230696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79319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75617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73440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60813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23169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99598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7155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65224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AA8C124-11C1-D641-B8E2-25BEC5064868}"/>
              </a:ext>
            </a:extLst>
          </p:cNvPr>
          <p:cNvSpPr txBox="1"/>
          <p:nvPr/>
        </p:nvSpPr>
        <p:spPr>
          <a:xfrm>
            <a:off x="9791700" y="1009650"/>
            <a:ext cx="158088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/>
              <a:t>Items:</a:t>
            </a:r>
          </a:p>
          <a:p>
            <a:r>
              <a:rPr kumimoji="1" lang="en-US" altLang="ko-KR" sz="3200" dirty="0"/>
              <a:t>1: (2, 3)</a:t>
            </a:r>
          </a:p>
          <a:p>
            <a:r>
              <a:rPr kumimoji="1" lang="en-US" altLang="ko-KR" sz="3200" dirty="0"/>
              <a:t>2: (3, 4)</a:t>
            </a:r>
          </a:p>
          <a:p>
            <a:r>
              <a:rPr kumimoji="1" lang="en-US" altLang="ko-KR" sz="3200" dirty="0"/>
              <a:t>3: (4, 5)</a:t>
            </a:r>
          </a:p>
          <a:p>
            <a:r>
              <a:rPr kumimoji="1" lang="en-US" altLang="ko-KR" sz="3200" dirty="0"/>
              <a:t>4: (5, 6)</a:t>
            </a:r>
            <a:endParaRPr kumimoji="1"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BCD01B-C038-784C-8C2E-2F22B04525E7}"/>
              </a:ext>
            </a:extLst>
          </p:cNvPr>
          <p:cNvSpPr txBox="1"/>
          <p:nvPr/>
        </p:nvSpPr>
        <p:spPr>
          <a:xfrm>
            <a:off x="9026409" y="3790950"/>
            <a:ext cx="26052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*</a:t>
            </a:r>
            <a:r>
              <a:rPr kumimoji="1" lang="en-US" altLang="ko-KR" dirty="0"/>
              <a:t> </a:t>
            </a:r>
            <a:r>
              <a:rPr kumimoji="1" lang="ko-KR" altLang="en-US" dirty="0"/>
              <a:t>존재하지 않는 무게의</a:t>
            </a:r>
            <a:endParaRPr kumimoji="1" lang="en-US" altLang="ko-KR" dirty="0"/>
          </a:p>
          <a:p>
            <a:r>
              <a:rPr kumimoji="1" lang="ko-KR" altLang="en-US" dirty="0"/>
              <a:t>오렌지는</a:t>
            </a:r>
            <a:endParaRPr kumimoji="1" lang="en-US" altLang="ko-KR" dirty="0"/>
          </a:p>
          <a:p>
            <a:r>
              <a:rPr kumimoji="1" lang="ko-KR" altLang="en-US" dirty="0"/>
              <a:t>미리 삭제해준다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9636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8CAF4DFD-D317-6745-B1F1-3EC9A92DB7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7714520"/>
              </p:ext>
            </p:extLst>
          </p:nvPr>
        </p:nvGraphicFramePr>
        <p:xfrm>
          <a:off x="933450" y="569594"/>
          <a:ext cx="6760026" cy="57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671">
                  <a:extLst>
                    <a:ext uri="{9D8B030D-6E8A-4147-A177-3AD203B41FA5}">
                      <a16:colId xmlns:a16="http://schemas.microsoft.com/office/drawing/2014/main" val="268856099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1498122619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1994250512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4163608392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1182306967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355430256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79319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75617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73440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60813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23169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99598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7155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65224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375E046-B55B-2C48-BBA0-408B969050BB}"/>
              </a:ext>
            </a:extLst>
          </p:cNvPr>
          <p:cNvSpPr txBox="1"/>
          <p:nvPr/>
        </p:nvSpPr>
        <p:spPr>
          <a:xfrm>
            <a:off x="9791700" y="1009650"/>
            <a:ext cx="158088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/>
              <a:t>Items:</a:t>
            </a:r>
          </a:p>
          <a:p>
            <a:r>
              <a:rPr kumimoji="1" lang="en-US" altLang="ko-KR" sz="3200" dirty="0"/>
              <a:t>1: (2, 3)</a:t>
            </a:r>
          </a:p>
          <a:p>
            <a:r>
              <a:rPr kumimoji="1" lang="en-US" altLang="ko-KR" sz="3200" dirty="0"/>
              <a:t>2: (3, 4)</a:t>
            </a:r>
          </a:p>
          <a:p>
            <a:r>
              <a:rPr kumimoji="1" lang="en-US" altLang="ko-KR" sz="3200" dirty="0"/>
              <a:t>3: (4, 5)</a:t>
            </a:r>
          </a:p>
          <a:p>
            <a:r>
              <a:rPr kumimoji="1" lang="en-US" altLang="ko-KR" sz="3200" dirty="0"/>
              <a:t>4: (5, 6)</a:t>
            </a:r>
            <a:endParaRPr kumimoji="1" lang="ko-KR" altLang="en-US" sz="3200" dirty="0"/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8EC38284-AAFA-994A-AE5D-41C4102BD341}"/>
              </a:ext>
            </a:extLst>
          </p:cNvPr>
          <p:cNvSpPr/>
          <p:nvPr/>
        </p:nvSpPr>
        <p:spPr>
          <a:xfrm>
            <a:off x="9658348" y="1524000"/>
            <a:ext cx="1885951" cy="590550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411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8CAF4DFD-D317-6745-B1F1-3EC9A92DB7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9731314"/>
              </p:ext>
            </p:extLst>
          </p:nvPr>
        </p:nvGraphicFramePr>
        <p:xfrm>
          <a:off x="933450" y="569594"/>
          <a:ext cx="6939642" cy="57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607">
                  <a:extLst>
                    <a:ext uri="{9D8B030D-6E8A-4147-A177-3AD203B41FA5}">
                      <a16:colId xmlns:a16="http://schemas.microsoft.com/office/drawing/2014/main" val="268856099"/>
                    </a:ext>
                  </a:extLst>
                </a:gridCol>
                <a:gridCol w="1156607">
                  <a:extLst>
                    <a:ext uri="{9D8B030D-6E8A-4147-A177-3AD203B41FA5}">
                      <a16:colId xmlns:a16="http://schemas.microsoft.com/office/drawing/2014/main" val="1498122619"/>
                    </a:ext>
                  </a:extLst>
                </a:gridCol>
                <a:gridCol w="1156607">
                  <a:extLst>
                    <a:ext uri="{9D8B030D-6E8A-4147-A177-3AD203B41FA5}">
                      <a16:colId xmlns:a16="http://schemas.microsoft.com/office/drawing/2014/main" val="1994250512"/>
                    </a:ext>
                  </a:extLst>
                </a:gridCol>
                <a:gridCol w="1156607">
                  <a:extLst>
                    <a:ext uri="{9D8B030D-6E8A-4147-A177-3AD203B41FA5}">
                      <a16:colId xmlns:a16="http://schemas.microsoft.com/office/drawing/2014/main" val="4163608392"/>
                    </a:ext>
                  </a:extLst>
                </a:gridCol>
                <a:gridCol w="1156607">
                  <a:extLst>
                    <a:ext uri="{9D8B030D-6E8A-4147-A177-3AD203B41FA5}">
                      <a16:colId xmlns:a16="http://schemas.microsoft.com/office/drawing/2014/main" val="1182306967"/>
                    </a:ext>
                  </a:extLst>
                </a:gridCol>
                <a:gridCol w="1156607">
                  <a:extLst>
                    <a:ext uri="{9D8B030D-6E8A-4147-A177-3AD203B41FA5}">
                      <a16:colId xmlns:a16="http://schemas.microsoft.com/office/drawing/2014/main" val="355430256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79319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75617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73440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60813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23169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99598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7155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65224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856F18C-5D20-9642-BA95-606F29870959}"/>
              </a:ext>
            </a:extLst>
          </p:cNvPr>
          <p:cNvSpPr txBox="1"/>
          <p:nvPr/>
        </p:nvSpPr>
        <p:spPr>
          <a:xfrm>
            <a:off x="9791700" y="1009650"/>
            <a:ext cx="158088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/>
              <a:t>Items:</a:t>
            </a:r>
          </a:p>
          <a:p>
            <a:r>
              <a:rPr kumimoji="1" lang="en-US" altLang="ko-KR" sz="3200" dirty="0"/>
              <a:t>1: (2, 3)</a:t>
            </a:r>
          </a:p>
          <a:p>
            <a:r>
              <a:rPr kumimoji="1" lang="en-US" altLang="ko-KR" sz="3200" dirty="0"/>
              <a:t>2: (3, 4)</a:t>
            </a:r>
          </a:p>
          <a:p>
            <a:r>
              <a:rPr kumimoji="1" lang="en-US" altLang="ko-KR" sz="3200" dirty="0"/>
              <a:t>3: (4, 5)</a:t>
            </a:r>
          </a:p>
          <a:p>
            <a:r>
              <a:rPr kumimoji="1" lang="en-US" altLang="ko-KR" sz="3200" dirty="0"/>
              <a:t>4: (5, 6)</a:t>
            </a:r>
            <a:endParaRPr kumimoji="1" lang="ko-KR" altLang="en-US" sz="3200" dirty="0"/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922FF1CD-7450-914F-8C8C-5B0874503E81}"/>
              </a:ext>
            </a:extLst>
          </p:cNvPr>
          <p:cNvSpPr/>
          <p:nvPr/>
        </p:nvSpPr>
        <p:spPr>
          <a:xfrm>
            <a:off x="9658348" y="1524000"/>
            <a:ext cx="1885951" cy="590550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AE102386-7B2B-154B-BE73-9453E04F9A45}"/>
              </a:ext>
            </a:extLst>
          </p:cNvPr>
          <p:cNvSpPr/>
          <p:nvPr/>
        </p:nvSpPr>
        <p:spPr>
          <a:xfrm>
            <a:off x="9658348" y="2038350"/>
            <a:ext cx="1885951" cy="590550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238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8CAF4DFD-D317-6745-B1F1-3EC9A92DB7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8560548"/>
              </p:ext>
            </p:extLst>
          </p:nvPr>
        </p:nvGraphicFramePr>
        <p:xfrm>
          <a:off x="933450" y="569594"/>
          <a:ext cx="6939642" cy="57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607">
                  <a:extLst>
                    <a:ext uri="{9D8B030D-6E8A-4147-A177-3AD203B41FA5}">
                      <a16:colId xmlns:a16="http://schemas.microsoft.com/office/drawing/2014/main" val="268856099"/>
                    </a:ext>
                  </a:extLst>
                </a:gridCol>
                <a:gridCol w="1156607">
                  <a:extLst>
                    <a:ext uri="{9D8B030D-6E8A-4147-A177-3AD203B41FA5}">
                      <a16:colId xmlns:a16="http://schemas.microsoft.com/office/drawing/2014/main" val="1498122619"/>
                    </a:ext>
                  </a:extLst>
                </a:gridCol>
                <a:gridCol w="1156607">
                  <a:extLst>
                    <a:ext uri="{9D8B030D-6E8A-4147-A177-3AD203B41FA5}">
                      <a16:colId xmlns:a16="http://schemas.microsoft.com/office/drawing/2014/main" val="1994250512"/>
                    </a:ext>
                  </a:extLst>
                </a:gridCol>
                <a:gridCol w="1156607">
                  <a:extLst>
                    <a:ext uri="{9D8B030D-6E8A-4147-A177-3AD203B41FA5}">
                      <a16:colId xmlns:a16="http://schemas.microsoft.com/office/drawing/2014/main" val="4163608392"/>
                    </a:ext>
                  </a:extLst>
                </a:gridCol>
                <a:gridCol w="1156607">
                  <a:extLst>
                    <a:ext uri="{9D8B030D-6E8A-4147-A177-3AD203B41FA5}">
                      <a16:colId xmlns:a16="http://schemas.microsoft.com/office/drawing/2014/main" val="1182306967"/>
                    </a:ext>
                  </a:extLst>
                </a:gridCol>
                <a:gridCol w="1156607">
                  <a:extLst>
                    <a:ext uri="{9D8B030D-6E8A-4147-A177-3AD203B41FA5}">
                      <a16:colId xmlns:a16="http://schemas.microsoft.com/office/drawing/2014/main" val="355430256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79319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75617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73440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60813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23169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99598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7155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65224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856F18C-5D20-9642-BA95-606F29870959}"/>
              </a:ext>
            </a:extLst>
          </p:cNvPr>
          <p:cNvSpPr txBox="1"/>
          <p:nvPr/>
        </p:nvSpPr>
        <p:spPr>
          <a:xfrm>
            <a:off x="9791700" y="1009650"/>
            <a:ext cx="158088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/>
              <a:t>Items:</a:t>
            </a:r>
          </a:p>
          <a:p>
            <a:r>
              <a:rPr kumimoji="1" lang="en-US" altLang="ko-KR" sz="3200" dirty="0"/>
              <a:t>1: (2, 3)</a:t>
            </a:r>
          </a:p>
          <a:p>
            <a:r>
              <a:rPr kumimoji="1" lang="en-US" altLang="ko-KR" sz="3200" dirty="0"/>
              <a:t>2: (3, 4)</a:t>
            </a:r>
          </a:p>
          <a:p>
            <a:r>
              <a:rPr kumimoji="1" lang="en-US" altLang="ko-KR" sz="3200" dirty="0"/>
              <a:t>3: (4, 5)</a:t>
            </a:r>
          </a:p>
          <a:p>
            <a:r>
              <a:rPr kumimoji="1" lang="en-US" altLang="ko-KR" sz="3200" dirty="0"/>
              <a:t>4: (5, 6)</a:t>
            </a:r>
            <a:endParaRPr kumimoji="1" lang="ko-KR" altLang="en-US" sz="3200" dirty="0"/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922FF1CD-7450-914F-8C8C-5B0874503E81}"/>
              </a:ext>
            </a:extLst>
          </p:cNvPr>
          <p:cNvSpPr/>
          <p:nvPr/>
        </p:nvSpPr>
        <p:spPr>
          <a:xfrm>
            <a:off x="9658348" y="1524000"/>
            <a:ext cx="1885951" cy="590550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AE102386-7B2B-154B-BE73-9453E04F9A45}"/>
              </a:ext>
            </a:extLst>
          </p:cNvPr>
          <p:cNvSpPr/>
          <p:nvPr/>
        </p:nvSpPr>
        <p:spPr>
          <a:xfrm>
            <a:off x="9658348" y="2038350"/>
            <a:ext cx="1885951" cy="590550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3B435508-9E31-CC47-9D22-9BE35441392F}"/>
              </a:ext>
            </a:extLst>
          </p:cNvPr>
          <p:cNvSpPr/>
          <p:nvPr/>
        </p:nvSpPr>
        <p:spPr>
          <a:xfrm>
            <a:off x="9651187" y="2533144"/>
            <a:ext cx="1885951" cy="590550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685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799</Words>
  <Application>Microsoft Macintosh PowerPoint</Application>
  <PresentationFormat>와이드스크린</PresentationFormat>
  <Paragraphs>359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Minimum cost to fill given weight in a bag</vt:lpstr>
      <vt:lpstr>문제 정의</vt:lpstr>
      <vt:lpstr>Knapsack Problem</vt:lpstr>
      <vt:lpstr>0-1 Knapsack Problem </vt:lpstr>
      <vt:lpstr>풀이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점화식</vt:lpstr>
      <vt:lpstr>PowerPoint 프레젠테이션</vt:lpstr>
      <vt:lpstr>점화식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cost to fill given weight in a bag</dc:title>
  <dc:creator>정혜진</dc:creator>
  <cp:lastModifiedBy>정혜진</cp:lastModifiedBy>
  <cp:revision>26</cp:revision>
  <dcterms:created xsi:type="dcterms:W3CDTF">2018-07-27T05:10:27Z</dcterms:created>
  <dcterms:modified xsi:type="dcterms:W3CDTF">2018-07-27T07:25:19Z</dcterms:modified>
</cp:coreProperties>
</file>