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5" r:id="rId4"/>
    <p:sldId id="258" r:id="rId5"/>
    <p:sldId id="259" r:id="rId6"/>
    <p:sldId id="260" r:id="rId7"/>
    <p:sldId id="275" r:id="rId8"/>
    <p:sldId id="262" r:id="rId9"/>
    <p:sldId id="264" r:id="rId10"/>
    <p:sldId id="267" r:id="rId11"/>
    <p:sldId id="277" r:id="rId12"/>
    <p:sldId id="278" r:id="rId13"/>
    <p:sldId id="279" r:id="rId14"/>
    <p:sldId id="274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808000"/>
    <a:srgbClr val="669900"/>
    <a:srgbClr val="D6A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E62D-126E-4D27-9F74-D9F15C110EF4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2C20-8CD7-49CC-A992-8200F9EEA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2C20-8CD7-49CC-A992-8200F9EEAA9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FDCE-8D77-42C0-87E7-A320792D6E32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FF9-859E-4B97-9D95-2BE7EBD1B174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8CEF-AAF1-4F73-8D0B-8E4A994E94C4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AE3-49D0-47E1-A30D-E4F06E2D7ADA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22EB-500C-4B12-B827-FF9A203A828A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BA3D-A3EC-4B84-BF88-EBD96A0F738D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FF-7CA2-4F27-AB1B-CBF0D6FC1B7C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DD23-2C4F-4D2E-8F96-7A62A65C4647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9D2-E0DF-4AB3-9980-3D126BF918D0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044-9BEC-4F48-8FA8-1F2A12223431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53F5-6007-4D0B-B9B5-F1EE19AE684A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DCF0-1EBD-434F-968C-C0B777E63BF0}" type="datetime1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2CD7-13AF-4F0C-8FC4-7A6521B790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3911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74862" y="1232287"/>
            <a:ext cx="6594277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2400" b="1" spc="-128" dirty="0" smtClean="0">
                <a:solidFill>
                  <a:schemeClr val="tx1"/>
                </a:solidFill>
              </a:rPr>
              <a:t>웹 쇼핑몰 </a:t>
            </a:r>
            <a:endParaRPr lang="en-US" altLang="ko-KR" sz="2400" b="1" spc="-128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07912" y="2021678"/>
            <a:ext cx="5341364" cy="1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2838" y="2143122"/>
            <a:ext cx="2389137" cy="294131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en-US" altLang="ko-KR" sz="1400" spc="-128" dirty="0" smtClean="0">
                <a:solidFill>
                  <a:schemeClr val="accent4">
                    <a:lumMod val="75000"/>
                  </a:schemeClr>
                </a:solidFill>
              </a:rPr>
              <a:t>JAVA </a:t>
            </a:r>
            <a:r>
              <a:rPr lang="ko-KR" altLang="en-US" sz="1400" spc="-128" dirty="0" smtClean="0">
                <a:solidFill>
                  <a:schemeClr val="accent4">
                    <a:lumMod val="75000"/>
                  </a:schemeClr>
                </a:solidFill>
              </a:rPr>
              <a:t>기반 하이브리드 웹 구현  </a:t>
            </a:r>
            <a:endParaRPr lang="ko-KR" altLang="en-US" sz="1400" spc="-128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부제목 26"/>
          <p:cNvSpPr>
            <a:spLocks noGrp="1"/>
          </p:cNvSpPr>
          <p:nvPr>
            <p:ph type="subTitle" idx="1"/>
          </p:nvPr>
        </p:nvSpPr>
        <p:spPr>
          <a:xfrm>
            <a:off x="1307006" y="2897614"/>
            <a:ext cx="6400800" cy="131445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415592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2020.03.20</a:t>
            </a:r>
          </a:p>
          <a:p>
            <a:pPr algn="ctr"/>
            <a:r>
              <a:rPr lang="ko-KR" altLang="en-US" sz="1600" dirty="0" smtClean="0"/>
              <a:t>이재</a:t>
            </a:r>
            <a:r>
              <a:rPr lang="ko-KR" altLang="en-US" sz="1600" dirty="0"/>
              <a:t>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른쪽 화살표 22"/>
          <p:cNvSpPr/>
          <p:nvPr/>
        </p:nvSpPr>
        <p:spPr>
          <a:xfrm>
            <a:off x="3587256" y="1714494"/>
            <a:ext cx="1907943" cy="48220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</a:rPr>
              <a:t>회원가입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요구사항 분석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47653"/>
              </p:ext>
            </p:extLst>
          </p:nvPr>
        </p:nvGraphicFramePr>
        <p:xfrm>
          <a:off x="1899559" y="1178710"/>
          <a:ext cx="1729145" cy="13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45"/>
              </a:tblGrid>
              <a:tr h="30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비회원</a:t>
                      </a:r>
                      <a:endParaRPr lang="ko-KR" alt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pc="-150" dirty="0" smtClean="0"/>
                        <a:t>상품보기</a:t>
                      </a:r>
                      <a:endParaRPr lang="ko-KR" altLang="en-US" sz="1100" spc="-15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pc="-150" dirty="0" smtClean="0"/>
                        <a:t>게시판 전체 목록 보기</a:t>
                      </a:r>
                      <a:endParaRPr lang="ko-KR" altLang="en-US" sz="1100" spc="-15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글 상세보기</a:t>
                      </a:r>
                      <a:endParaRPr lang="ko-KR" altLang="en-US" sz="110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60"/>
              </p:ext>
            </p:extLst>
          </p:nvPr>
        </p:nvGraphicFramePr>
        <p:xfrm>
          <a:off x="5495199" y="1178710"/>
          <a:ext cx="1729145" cy="13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45"/>
              </a:tblGrid>
              <a:tr h="30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pc="-150" dirty="0" smtClean="0"/>
                        <a:t>회원정보수정</a:t>
                      </a:r>
                      <a:endParaRPr lang="ko-KR" altLang="en-US" sz="1100" spc="-15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pc="-150" dirty="0" smtClean="0"/>
                        <a:t>상품 주문 및 결제</a:t>
                      </a:r>
                      <a:endParaRPr lang="ko-KR" altLang="en-US" sz="1100" spc="-15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pc="-150" dirty="0" smtClean="0"/>
                        <a:t>게시판 작성</a:t>
                      </a:r>
                      <a:r>
                        <a:rPr lang="en-US" altLang="ko-KR" sz="1100" spc="-150" dirty="0" smtClean="0"/>
                        <a:t>/</a:t>
                      </a:r>
                      <a:r>
                        <a:rPr lang="ko-KR" altLang="en-US" sz="1100" spc="-150" dirty="0" smtClean="0"/>
                        <a:t>수정</a:t>
                      </a:r>
                      <a:r>
                        <a:rPr lang="en-US" altLang="ko-KR" sz="1100" spc="-150" dirty="0" smtClean="0"/>
                        <a:t>/</a:t>
                      </a:r>
                      <a:r>
                        <a:rPr lang="ko-KR" altLang="en-US" sz="1100" spc="-150" dirty="0" smtClean="0"/>
                        <a:t>삭제</a:t>
                      </a:r>
                      <a:endParaRPr lang="ko-KR" altLang="en-US" sz="1100" spc="-15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100" spc="-150" dirty="0"/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9491" y="642924"/>
            <a:ext cx="1186500" cy="309519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b="1" dirty="0" smtClean="0"/>
              <a:t>사용자 모드</a:t>
            </a:r>
            <a:endParaRPr lang="ko-KR" altLang="en-US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59540" y="946875"/>
            <a:ext cx="7979075" cy="1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9491" y="3053956"/>
            <a:ext cx="1186500" cy="309519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b="1" dirty="0" smtClean="0"/>
              <a:t>관리자 모드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49491" y="3357908"/>
            <a:ext cx="7979075" cy="1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266"/>
              </p:ext>
            </p:extLst>
          </p:nvPr>
        </p:nvGraphicFramePr>
        <p:xfrm>
          <a:off x="747319" y="3589742"/>
          <a:ext cx="1729145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45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상품 관리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상품 등록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상품 수정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상품 삭제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03096"/>
              </p:ext>
            </p:extLst>
          </p:nvPr>
        </p:nvGraphicFramePr>
        <p:xfrm>
          <a:off x="2725602" y="3589742"/>
          <a:ext cx="1729145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45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회원 리스트 보기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회원 삭제</a:t>
                      </a:r>
                      <a:r>
                        <a:rPr lang="en-US" altLang="ko-KR" sz="1100" b="0" spc="-1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강퇴</a:t>
                      </a:r>
                      <a:r>
                        <a:rPr lang="en-US" altLang="ko-KR" sz="1100" b="0" spc="-1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58481"/>
              </p:ext>
            </p:extLst>
          </p:nvPr>
        </p:nvGraphicFramePr>
        <p:xfrm>
          <a:off x="4703885" y="3589742"/>
          <a:ext cx="1729145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45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게시글 관리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공지사항 관리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53487"/>
              </p:ext>
            </p:extLst>
          </p:nvPr>
        </p:nvGraphicFramePr>
        <p:xfrm>
          <a:off x="6682168" y="3589742"/>
          <a:ext cx="1729145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45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주문 관리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주문 리스트 보기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배송 처리</a:t>
                      </a:r>
                      <a:r>
                        <a:rPr lang="en-US" altLang="ko-KR" sz="1100" b="0" spc="-1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spc="-150" dirty="0" smtClean="0">
                          <a:solidFill>
                            <a:schemeClr val="tx1"/>
                          </a:solidFill>
                        </a:rPr>
                        <a:t>송장 입력</a:t>
                      </a:r>
                      <a:r>
                        <a:rPr lang="en-US" altLang="ko-KR" sz="1100" b="0" spc="-1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48448" y="2316328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3" name="타원 42"/>
          <p:cNvSpPr/>
          <p:nvPr/>
        </p:nvSpPr>
        <p:spPr>
          <a:xfrm>
            <a:off x="3022786" y="4296448"/>
            <a:ext cx="756084" cy="1787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5" name="타원 44"/>
          <p:cNvSpPr/>
          <p:nvPr/>
        </p:nvSpPr>
        <p:spPr>
          <a:xfrm>
            <a:off x="3022786" y="2844020"/>
            <a:ext cx="756084" cy="257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신청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624740" y="1237248"/>
            <a:ext cx="972108" cy="1787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06404" y="3492258"/>
            <a:ext cx="756084" cy="257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3009714" y="3207725"/>
            <a:ext cx="833877" cy="257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 수정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006" y="3820605"/>
            <a:ext cx="756084" cy="3116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내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주문내역보기</a:t>
            </a:r>
            <a:endParaRPr lang="en-US" altLang="ko-KR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751294" y="2966642"/>
            <a:ext cx="845554" cy="3579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 등록관리</a:t>
            </a:r>
            <a:endParaRPr lang="ko-KR" altLang="en-US" sz="1000" b="1" dirty="0"/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599590" y="2189289"/>
            <a:ext cx="176979" cy="508339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조회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825707" y="1540874"/>
            <a:ext cx="1230691" cy="257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글</a:t>
            </a:r>
            <a:r>
              <a:rPr lang="ko-KR" altLang="en-US" sz="900" b="1" dirty="0" smtClean="0"/>
              <a:t> 조회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글쓰기</a:t>
            </a:r>
            <a:r>
              <a:rPr lang="en-US" altLang="ko-KR" sz="900" b="1" dirty="0" smtClean="0"/>
              <a:t>x)</a:t>
            </a:r>
            <a:endParaRPr lang="ko-KR" altLang="en-US" sz="900" b="1" dirty="0"/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644979" y="1669708"/>
            <a:ext cx="972108" cy="1787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 수정 </a:t>
            </a:r>
            <a:endParaRPr lang="ko-KR" altLang="en-US" sz="1000" b="1" dirty="0"/>
          </a:p>
        </p:txBody>
      </p: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3" y="3559538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V="1">
            <a:off x="3381048" y="3465394"/>
            <a:ext cx="45605" cy="3552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 flipV="1">
            <a:off x="1336378" y="2588123"/>
            <a:ext cx="1679592" cy="69837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7" y="2757600"/>
            <a:ext cx="1163675" cy="3182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3"/>
            <a:ext cx="22623" cy="16947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유스케이스 다이어그램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</a:rPr>
              <a:t>Use Case Diagram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0" name="직선 연결선 139"/>
          <p:cNvCxnSpPr>
            <a:stCxn id="59" idx="6"/>
          </p:cNvCxnSpPr>
          <p:nvPr/>
        </p:nvCxnSpPr>
        <p:spPr>
          <a:xfrm flipV="1">
            <a:off x="6596848" y="2582286"/>
            <a:ext cx="1567467" cy="5633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55" idx="6"/>
          </p:cNvCxnSpPr>
          <p:nvPr/>
        </p:nvCxnSpPr>
        <p:spPr>
          <a:xfrm flipV="1">
            <a:off x="6562488" y="2582286"/>
            <a:ext cx="1601827" cy="103880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1354509" y="2587067"/>
            <a:ext cx="1706224" cy="175665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9" idx="2"/>
          </p:cNvCxnSpPr>
          <p:nvPr/>
        </p:nvCxnSpPr>
        <p:spPr>
          <a:xfrm flipH="1" flipV="1">
            <a:off x="1385757" y="1282521"/>
            <a:ext cx="1439950" cy="3871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49" idx="6"/>
            <a:endCxn id="65" idx="0"/>
          </p:cNvCxnSpPr>
          <p:nvPr/>
        </p:nvCxnSpPr>
        <p:spPr>
          <a:xfrm>
            <a:off x="4056398" y="1669709"/>
            <a:ext cx="559214" cy="6607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05" idx="2"/>
          </p:cNvCxnSpPr>
          <p:nvPr/>
        </p:nvCxnSpPr>
        <p:spPr>
          <a:xfrm flipH="1" flipV="1">
            <a:off x="1316244" y="2560650"/>
            <a:ext cx="2740153" cy="3560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45" idx="2"/>
          </p:cNvCxnSpPr>
          <p:nvPr/>
        </p:nvCxnSpPr>
        <p:spPr>
          <a:xfrm flipH="1" flipV="1">
            <a:off x="1330122" y="2572648"/>
            <a:ext cx="1692664" cy="40020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05" idx="6"/>
          </p:cNvCxnSpPr>
          <p:nvPr/>
        </p:nvCxnSpPr>
        <p:spPr>
          <a:xfrm flipV="1">
            <a:off x="5220072" y="2588123"/>
            <a:ext cx="2944243" cy="32858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50" idx="6"/>
          </p:cNvCxnSpPr>
          <p:nvPr/>
        </p:nvCxnSpPr>
        <p:spPr>
          <a:xfrm>
            <a:off x="6596848" y="1326618"/>
            <a:ext cx="1567467" cy="12460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00" idx="6"/>
          </p:cNvCxnSpPr>
          <p:nvPr/>
        </p:nvCxnSpPr>
        <p:spPr>
          <a:xfrm>
            <a:off x="6617087" y="1759078"/>
            <a:ext cx="1547228" cy="82728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/>
          <p:cNvSpPr/>
          <p:nvPr/>
        </p:nvSpPr>
        <p:spPr>
          <a:xfrm>
            <a:off x="5712061" y="1983874"/>
            <a:ext cx="972108" cy="1787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관리 </a:t>
            </a:r>
            <a:endParaRPr lang="ko-KR" altLang="en-US" sz="1000" b="1" dirty="0"/>
          </a:p>
        </p:txBody>
      </p:sp>
      <p:cxnSp>
        <p:nvCxnSpPr>
          <p:cNvPr id="169" name="직선 연결선 168"/>
          <p:cNvCxnSpPr>
            <a:stCxn id="167" idx="6"/>
          </p:cNvCxnSpPr>
          <p:nvPr/>
        </p:nvCxnSpPr>
        <p:spPr>
          <a:xfrm>
            <a:off x="6684169" y="2073244"/>
            <a:ext cx="1416223" cy="49520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7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전체 상품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 주문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92088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내 정보 보기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 상세 보기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08204" y="1153977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722568" y="2038930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상</a:t>
            </a:r>
            <a:r>
              <a:rPr lang="ko-KR" altLang="en-US" sz="1000" dirty="0"/>
              <a:t>품</a:t>
            </a:r>
            <a:r>
              <a:rPr lang="ko-KR" altLang="en-US" sz="1000" dirty="0" smtClean="0"/>
              <a:t> 리스트 보기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상</a:t>
            </a:r>
            <a:r>
              <a:rPr lang="ko-KR" altLang="en-US" sz="1000" dirty="0"/>
              <a:t>품</a:t>
            </a:r>
            <a:r>
              <a:rPr lang="ko-KR" altLang="en-US" sz="1000" dirty="0" smtClean="0"/>
              <a:t> 주문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상</a:t>
            </a:r>
            <a:r>
              <a:rPr lang="ko-KR" altLang="en-US" sz="1000" dirty="0"/>
              <a:t>품</a:t>
            </a:r>
            <a:r>
              <a:rPr lang="ko-KR" altLang="en-US" sz="1000" dirty="0" smtClean="0"/>
              <a:t> 주문확인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02455" y="323338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회원정보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</a:t>
            </a:r>
            <a:r>
              <a:rPr lang="ko-KR" altLang="en-US" sz="1000" dirty="0"/>
              <a:t>품</a:t>
            </a:r>
            <a:r>
              <a:rPr lang="ko-KR" altLang="en-US" sz="1000" dirty="0" smtClean="0"/>
              <a:t> 주문 현황 조회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19785" y="3603067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회원정보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상</a:t>
            </a:r>
            <a:r>
              <a:rPr lang="ko-KR" altLang="en-US" sz="1000" dirty="0"/>
              <a:t>품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주문 현황 조회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</a:t>
            </a:r>
            <a:r>
              <a:rPr lang="ko-KR" altLang="en-US" sz="900" dirty="0"/>
              <a:t>품</a:t>
            </a:r>
            <a:r>
              <a:rPr lang="ko-KR" altLang="en-US" sz="900" dirty="0" smtClean="0"/>
              <a:t> 상세 보기</a:t>
            </a:r>
            <a:endParaRPr lang="ko-KR" altLang="en-US" sz="900" dirty="0"/>
          </a:p>
        </p:txBody>
      </p:sp>
      <p:sp>
        <p:nvSpPr>
          <p:cNvPr id="84" name="직사각형 83"/>
          <p:cNvSpPr/>
          <p:nvPr/>
        </p:nvSpPr>
        <p:spPr>
          <a:xfrm>
            <a:off x="592416" y="3439901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61093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순차 다이어그램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</a:rPr>
              <a:t>Sequence Diagram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888959" y="3597029"/>
            <a:ext cx="53283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899872" y="3479610"/>
            <a:ext cx="5364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264188" y="3398601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8099872" y="4011910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2771803" y="4088050"/>
            <a:ext cx="5297731" cy="4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2771803" y="4196099"/>
            <a:ext cx="52853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477730" y="4088050"/>
            <a:ext cx="288032" cy="16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872861" y="3841829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답 글 달기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댓 글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43464" y="4196099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39836" y="4608880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15. </a:t>
            </a:r>
            <a:r>
              <a:rPr lang="ko-KR" altLang="en-US" sz="1000" dirty="0" smtClean="0"/>
              <a:t>게시판 조회만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02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6120680" cy="3618042"/>
            <a:chOff x="899592" y="1197232"/>
            <a:chExt cx="612068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판</a:t>
              </a:r>
              <a:r>
                <a:rPr lang="ko-KR" altLang="en-US" sz="1000" b="1" dirty="0"/>
                <a:t>매</a:t>
              </a:r>
              <a:r>
                <a:rPr lang="ko-KR" altLang="en-US" sz="1000" b="1" dirty="0" smtClean="0"/>
                <a:t> 관리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게시</a:t>
              </a:r>
              <a:r>
                <a:rPr lang="ko-KR" altLang="en-US" sz="1000" b="1" dirty="0"/>
                <a:t>판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36127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상</a:t>
              </a:r>
              <a:r>
                <a:rPr lang="ko-KR" altLang="en-US" sz="1000" dirty="0"/>
                <a:t>품</a:t>
              </a:r>
              <a:r>
                <a:rPr lang="ko-KR" altLang="en-US" sz="1000" dirty="0" smtClean="0"/>
                <a:t> 조회 및 등록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상</a:t>
              </a:r>
              <a:r>
                <a:rPr lang="ko-KR" altLang="en-US" sz="1000" dirty="0"/>
                <a:t>품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조회 및 </a:t>
              </a:r>
              <a:r>
                <a:rPr lang="ko-KR" altLang="en-US" sz="1000" dirty="0" smtClean="0"/>
                <a:t>등록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12690" y="4498709"/>
              <a:ext cx="190308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회원 전체 리스트 조회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8994" y="4834597"/>
              <a:ext cx="231986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/>
                <a:t>회원 전체 </a:t>
              </a:r>
              <a:r>
                <a:rPr lang="ko-KR" altLang="en-US" sz="1000" dirty="0" smtClean="0"/>
                <a:t>리스트 조회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삭제  </a:t>
              </a:r>
              <a:r>
                <a:rPr lang="ko-KR" altLang="en-US" sz="1000" dirty="0"/>
                <a:t>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순차 다이어그램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</a:rPr>
              <a:t>User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</a:rPr>
              <a:t>Sequence Diagram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7639" y="2836197"/>
            <a:ext cx="2712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글 작성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 글 달기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댓 글 달기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3768" y="3137624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글 작성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 글 달기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댓 글 달기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02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기능정의서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aphicFrame>
        <p:nvGraphicFramePr>
          <p:cNvPr id="19" name="표 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3444246"/>
              </p:ext>
            </p:extLst>
          </p:nvPr>
        </p:nvGraphicFramePr>
        <p:xfrm>
          <a:off x="248150" y="627534"/>
          <a:ext cx="4323850" cy="3963481"/>
        </p:xfrm>
        <a:graphic>
          <a:graphicData uri="http://schemas.openxmlformats.org/drawingml/2006/table">
            <a:tbl>
              <a:tblPr/>
              <a:tblGrid>
                <a:gridCol w="798341"/>
                <a:gridCol w="798341"/>
                <a:gridCol w="798341"/>
                <a:gridCol w="1928827"/>
              </a:tblGrid>
              <a:tr h="2186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행위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86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비회원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상품보기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리스트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관련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 글 보기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 글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 글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가입하기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로그인하기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로그아웃하기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주문관련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주문하기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배송정보 입력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주문하기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 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주문보기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내역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상세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정보보기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 회원정보 출력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정보수정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 회원정보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96348"/>
              </p:ext>
            </p:extLst>
          </p:nvPr>
        </p:nvGraphicFramePr>
        <p:xfrm>
          <a:off x="4644008" y="627534"/>
          <a:ext cx="4214840" cy="3989060"/>
        </p:xfrm>
        <a:graphic>
          <a:graphicData uri="http://schemas.openxmlformats.org/drawingml/2006/table">
            <a:tbl>
              <a:tblPr/>
              <a:tblGrid>
                <a:gridCol w="778939"/>
                <a:gridCol w="778939"/>
                <a:gridCol w="890394"/>
                <a:gridCol w="1766568"/>
              </a:tblGrid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행위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209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관련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글 작성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게시판 원 글 쓰기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글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게시판 글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글 삭제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게시판 글 삭제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0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로그인 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로그아웃 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관리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답 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답 글 쓰기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공지사항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공지사항 관리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공지사항 글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쓰기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주문관리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주문확인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리스트 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주문처리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리스트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상품관리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상품등록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 상품 등록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선택 상품 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 있는 특정 상품삭제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회원보기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리스트 출력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회원삭제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특정 회원 탈퇴 처리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기능정의서 및 설계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5137"/>
              </p:ext>
            </p:extLst>
          </p:nvPr>
        </p:nvGraphicFramePr>
        <p:xfrm>
          <a:off x="226983" y="483518"/>
          <a:ext cx="8690034" cy="4509389"/>
        </p:xfrm>
        <a:graphic>
          <a:graphicData uri="http://schemas.openxmlformats.org/drawingml/2006/table">
            <a:tbl>
              <a:tblPr/>
              <a:tblGrid>
                <a:gridCol w="897086"/>
                <a:gridCol w="530450"/>
                <a:gridCol w="530450"/>
                <a:gridCol w="1349530"/>
                <a:gridCol w="1326129"/>
                <a:gridCol w="1419737"/>
                <a:gridCol w="1341728"/>
                <a:gridCol w="1294924"/>
              </a:tblGrid>
              <a:tr h="82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행위자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2632" marR="2632" marT="26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행위</a:t>
                      </a:r>
                    </a:p>
                  </a:txBody>
                  <a:tcPr marL="2632" marR="2632" marT="26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2632" marR="2632" marT="26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controller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호출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Service class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전달 파라미터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view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222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비회원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상품관련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 보기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리스트 조회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보기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productList.do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ProductListService.java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productList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product/productList.jsp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 보기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 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productContent.do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ProductContentService.java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pId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product/productContent.jsp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관련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보기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 조회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보기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reviewList.do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ReviewListService.java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reviewList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review/reviewList.jsp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보기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 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reviewContent.do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ReviewContentService.java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rId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review/reviewContent.jsp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회원관련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가입하기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memberJoinView.do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member/join.jsp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memberIdChk.do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MemberIdChkService.java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mIdChkMsg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member/idChk.jsp 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memberJoin.do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MemberJoinService.java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joinMemberResult, errorMsg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member/login.jsp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회원관련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로그인하기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memberLoginView.do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member/login.jsp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memberLoginChk.do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MemberLoginChkService.java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loginChkMsg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member/loginChk.jsp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memberLogin.do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MemberLoginService.java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memberDto, errorMsg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(main.do)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 회원 로그아웃하기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memberLogout.do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MemberLogoutService.java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(main.do)</a:t>
                      </a:r>
                    </a:p>
                  </a:txBody>
                  <a:tcPr marL="2632" marR="2632" marT="2632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주문관련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배송정보 입력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ordersView.do</a:t>
                      </a:r>
                    </a:p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orders/</a:t>
                      </a:r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ordersView.jsp</a:t>
                      </a:r>
                      <a:endParaRPr lang="en-US" altLang="ko-KR" sz="5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orders.do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OrdersService.java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oId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oAddress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oPhone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orders/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ordersSuccess.jsp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 메인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mypageView.do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MyPageViewService.java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mId, oId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member/mypageView.jsp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내역 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ordersList.do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OrdersListService.java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orders/ordersList.jsp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상세 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ordersContent.do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OrdersContentService.java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oId, odId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orders/ordersContent.jsp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 회원정보 출력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MemberViewService.java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member/memberView.jsp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정보수정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 회원정보 수정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memberModifyView.do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MemberModifyService.java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memberDto, modifyResult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member/memberView.jsp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관련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글 작성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원 글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쓰기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reviewWriteView.do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review/reviewWrite.jsp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reviewWrite.do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ReviewWriteService.java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reviewDto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review/reviewList.jsp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글 수정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글 수정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reviewModifyView.do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review/reivewModify.jsp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reviewModify.do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ReviewModifyService.java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reviewDto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review/reviewList.jsp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글 삭제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게시판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글 삭제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reviewDelete.do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ReviewDeleteService.java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rId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review/reviewList.jsp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게시판 댓 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게시판 댓 글 쓰기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reviewReplyView.do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ReviewReplyViewService.java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reviewReply.do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ReviewReplyService.java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reviewList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qna/qnaList.jsp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qnaReplyView.do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QnaContentService.java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reviewDto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review/</a:t>
                      </a:r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reviewReply.jsp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게시판 댓 글</a:t>
                      </a:r>
                      <a:endParaRPr lang="en-US" altLang="ko-KR" sz="5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게시판 댓 글 삭제</a:t>
                      </a:r>
                      <a:endParaRPr lang="en-US" altLang="ko-KR" sz="5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qnaReply.do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QnaReplyViewService.java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reviewDto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review/</a:t>
                      </a:r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reviewList.jsp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공지사항 관련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/>
                        <a:t>공지사항 글 보기</a:t>
                      </a:r>
                      <a:endParaRPr lang="ko-KR" altLang="en-US" sz="500" b="1" dirty="0"/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공지사항 리스트 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qnaWriteView.do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QnaReplyService.java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qnaDto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qna</a:t>
                      </a:r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qnaWrite.do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QnaWriteService.java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qnaDto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qna</a:t>
                      </a:r>
                      <a:r>
                        <a:rPr lang="en-US" altLang="ko-KR" sz="5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5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77925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공지사항 상세 보기</a:t>
                      </a:r>
                    </a:p>
                    <a:p>
                      <a:pPr algn="l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qnaModifyView.do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qna/qnaModify.jsp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qnaModify.do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QnaModifyService.java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qna/qnaList.jsp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qnaDelete.do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QnaDeleteService.java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qId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qna/qnaList.jsp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 로그인 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adminLoginView.do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admin/login.jsp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adminLoginChk.do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AdminLoginChkService.java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loginChkMsg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admin/loginChk.jsp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adminLogin.do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AdminLoginService.java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adminDto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errorMsg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(main.do)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 로그아웃 하기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adminLogout.do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AdminLogoutService.java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(main.do)</a:t>
                      </a:r>
                    </a:p>
                  </a:txBody>
                  <a:tcPr marL="2632" marR="2632" marT="2632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공지사항 관련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/>
                        <a:t>공지사항 글 쓰기</a:t>
                      </a:r>
                      <a:endParaRPr lang="ko-KR" altLang="en-US" sz="500" b="1" dirty="0"/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dirty="0" smtClean="0"/>
                        <a:t>공지사항 글 </a:t>
                      </a: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쓰기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reviewReplyView.do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ReviewReplyViewService.java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reviewDto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review/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reviewReply.jsp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reviewReply.do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ReviewReplyService.java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reviewDto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review/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reviewList.jsp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공지사항 글 삭제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dirty="0" smtClean="0"/>
                        <a:t>공지사항 글 삭제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qnaReplyView.do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QnaReplyViewService.java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/qnaReply.jsp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qnaReply.do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QnaReplyService.java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qnaDto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/qnaList.jsp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주문관리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주문확인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리스트 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ordersListAdmin.do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OrdersListAdminService.java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qnaList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orders/ordersListAdmin.jsp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주문처리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리스트 </a:t>
                      </a: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ordersUpdateView.do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orders/ordersUpdate.jsp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ordersUpdate.do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OrdersUpdateService.java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ordersDto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orders/ordersListAdmin.jsp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상품관리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상품 등록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productInsertView.do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product/productInsert.jsp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productInsert.do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ProductInsertService.java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productDto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product/productList.jsp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상품수정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선택 상품 정보 수정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productModifyView.do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ProductModifyViewService.java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pId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product/productModify.jsp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productModify.do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ProductModifyService.java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productDto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product/productList.jsp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있는 특정 상품삭제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productDelete.do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ProductDeleteService.java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pId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product/productList.jsp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회원관리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회원보기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리스트 출력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memberList.do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MemberListService.java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member/memberList.jsp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회원삭제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특정 회원 탈퇴 처리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memberDelete.do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MemberDeleteService.java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memberList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member/memberList.jsp</a:t>
                      </a:r>
                    </a:p>
                  </a:txBody>
                  <a:tcPr marL="2632" marR="2632" marT="2632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설계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714"/>
            <a:ext cx="9144000" cy="392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Project Source Explorer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07" y="641185"/>
            <a:ext cx="1083671" cy="4318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41185"/>
            <a:ext cx="1690082" cy="3602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641185"/>
            <a:ext cx="1387244" cy="4155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00" y="566060"/>
            <a:ext cx="1080120" cy="454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7"/>
          <p:cNvGrpSpPr/>
          <p:nvPr/>
        </p:nvGrpSpPr>
        <p:grpSpPr>
          <a:xfrm>
            <a:off x="1274862" y="1776237"/>
            <a:ext cx="6594277" cy="1218612"/>
            <a:chOff x="1381100" y="1643050"/>
            <a:chExt cx="7143800" cy="1624816"/>
          </a:xfrm>
        </p:grpSpPr>
        <p:sp>
          <p:nvSpPr>
            <p:cNvPr id="13" name="직사각형 12"/>
            <p:cNvSpPr/>
            <p:nvPr/>
          </p:nvSpPr>
          <p:spPr>
            <a:xfrm>
              <a:off x="1381100" y="1643050"/>
              <a:ext cx="7143800" cy="142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pc="-128" dirty="0" smtClean="0">
                  <a:solidFill>
                    <a:schemeClr val="tx1"/>
                  </a:solidFill>
                </a:rPr>
                <a:t>구현 및 테스트</a:t>
              </a:r>
              <a:endParaRPr lang="en-US" altLang="ko-KR" sz="2400" b="1" spc="-128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66905" y="2695570"/>
              <a:ext cx="5786478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91003" y="2857497"/>
              <a:ext cx="4321113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주제 및 목적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개발환경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작업분할 구조도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작업 일정</a:t>
              </a:r>
              <a:endParaRPr lang="ko-KR" altLang="en-US" sz="1400" spc="-128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 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7535"/>
            <a:ext cx="5544616" cy="18002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5536" y="614906"/>
            <a:ext cx="525658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555776" y="2211710"/>
            <a:ext cx="57606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06184" y="627534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</a:t>
            </a:r>
            <a:r>
              <a:rPr lang="ko-KR" altLang="en-US" sz="1200" b="1" dirty="0">
                <a:solidFill>
                  <a:schemeClr val="tx1"/>
                </a:solidFill>
              </a:rPr>
              <a:t>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로그인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398" y="581513"/>
            <a:ext cx="29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720" y="20528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8" y="2571751"/>
            <a:ext cx="5527472" cy="118031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88024" y="2571751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436096" y="830930"/>
            <a:ext cx="0" cy="168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차례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endParaRPr lang="ko-KR" altLang="en-US" sz="17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18186"/>
              </p:ext>
            </p:extLst>
          </p:nvPr>
        </p:nvGraphicFramePr>
        <p:xfrm>
          <a:off x="1747385" y="597510"/>
          <a:ext cx="5649231" cy="120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231"/>
              </a:tblGrid>
              <a:tr h="390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pc="-150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sz="1200" b="1" spc="-150" dirty="0">
                        <a:solidFill>
                          <a:srgbClr val="669900"/>
                        </a:solidFill>
                      </a:endParaRPr>
                    </a:p>
                  </a:txBody>
                  <a:tcPr marL="84406" marR="84406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spc="-150" dirty="0" smtClean="0">
                          <a:solidFill>
                            <a:schemeClr val="tx1"/>
                          </a:solidFill>
                        </a:rPr>
                        <a:t>  주제 및 목적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개발 환경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개발 리소스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작업 분할 구조도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(WBS)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및 작업일정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689"/>
              </p:ext>
            </p:extLst>
          </p:nvPr>
        </p:nvGraphicFramePr>
        <p:xfrm>
          <a:off x="1747385" y="1831923"/>
          <a:ext cx="5649231" cy="19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231"/>
              </a:tblGrid>
              <a:tr h="351000">
                <a:tc>
                  <a:txBody>
                    <a:bodyPr/>
                    <a:lstStyle/>
                    <a:p>
                      <a:pPr marL="0" lvl="0" algn="l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및 설계 </a:t>
                      </a:r>
                    </a:p>
                  </a:txBody>
                  <a:tcPr marL="84406" marR="84406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요구 사항 분석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유스케이스 다이어그램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시퀀스 다이어그램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기능 정의서 및 설계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DB 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(ERD)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1168878" lvl="3" algn="l" defTabSz="779252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Project Source Explorer</a:t>
                      </a: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30647"/>
              </p:ext>
            </p:extLst>
          </p:nvPr>
        </p:nvGraphicFramePr>
        <p:xfrm>
          <a:off x="1747385" y="3867906"/>
          <a:ext cx="5649231" cy="8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231"/>
              </a:tblGrid>
              <a:tr h="351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pc="-150" dirty="0" smtClean="0">
                          <a:solidFill>
                            <a:schemeClr val="tx1"/>
                          </a:solidFill>
                        </a:rPr>
                        <a:t>구현 및 테스트 </a:t>
                      </a:r>
                      <a:endParaRPr lang="ko-KR" altLang="en-US" sz="1200" b="1" spc="-150" dirty="0">
                        <a:solidFill>
                          <a:srgbClr val="669900"/>
                        </a:solidFill>
                      </a:endParaRPr>
                    </a:p>
                  </a:txBody>
                  <a:tcPr marL="84406" marR="84406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en-US" altLang="ko-KR" sz="900" b="1" spc="-150" dirty="0" smtClean="0">
                          <a:solidFill>
                            <a:schemeClr val="tx1"/>
                          </a:solidFill>
                        </a:rPr>
                        <a:t>  UI</a:t>
                      </a:r>
                      <a:r>
                        <a:rPr lang="en-US" altLang="ko-KR" sz="900" b="1" spc="-1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spc="-150" baseline="0" dirty="0" smtClean="0">
                          <a:solidFill>
                            <a:schemeClr val="tx1"/>
                          </a:solidFill>
                        </a:rPr>
                        <a:t>시연 및 핵심 기능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lvl="3" latinLnBrk="1">
                        <a:buFont typeface="Wingdings" pitchFamily="2" charset="2"/>
                        <a:buChar char="ü"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추후 개발 계획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5" y="2764056"/>
            <a:ext cx="4107350" cy="19442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612308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헤더의 회원가입을 누르면 회원가입 창이 나타나고 정보를 입력 후 회원가입가능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필수입력 창에는 꼭 정보를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입력해야한다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헤더의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누르면 로그인 창이      나타나고 회원가입 완료한 아이디를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로그인 가능 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9" y="483518"/>
            <a:ext cx="4117646" cy="22805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79503" y="771550"/>
            <a:ext cx="2113633" cy="1215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3568" y="3020556"/>
            <a:ext cx="2376264" cy="1063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67544" y="685760"/>
            <a:ext cx="29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492" y="28597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1" y="718740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SHOP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메뉴를 누르면 상품 목록 창으로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이동하게 되며 상품 리스트가 나타납니다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물품을 누르면 상품 상세 페이지로       이동하여 물품의 정보를 볼 수 있습니다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상품 상세 페이지에서는 주문을 하실 수 없습니다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하기위해선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하여야합니다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0330" y="518685"/>
            <a:ext cx="22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4" y="895349"/>
            <a:ext cx="4052897" cy="18347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79713" y="895349"/>
            <a:ext cx="432048" cy="12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4" y="2979368"/>
            <a:ext cx="4052896" cy="18966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46320" y="3315351"/>
            <a:ext cx="1296145" cy="775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348442" y="1203598"/>
            <a:ext cx="847327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627784" y="31035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1131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4" y="2859782"/>
            <a:ext cx="4052896" cy="16375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4" y="831063"/>
            <a:ext cx="4052896" cy="18971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680" y="771550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로그인후 상품 상세페이지를 들어가게 되면 장바구니에 담기라는 버튼이 생성되며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물품을 원하는 수량만큼 장바구니에      담을 수 있습니다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장바구니 창에는 내가 장바구니에 담은 상품들의 가격과 상품 합계가격이 표시되며  주문하기 버튼을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클릭시</a:t>
            </a:r>
            <a:r>
              <a:rPr lang="ko-KR" altLang="en-US" sz="1200" b="1" dirty="0">
                <a:solidFill>
                  <a:schemeClr val="tx1"/>
                </a:solidFill>
              </a:rPr>
              <a:t> 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결제       페이지로 </a:t>
            </a:r>
            <a:r>
              <a:rPr lang="ko-KR" altLang="en-US" sz="1200" b="1" dirty="0" err="1">
                <a:solidFill>
                  <a:schemeClr val="tx1"/>
                </a:solidFill>
              </a:rPr>
              <a:t>이동하게된다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3561" y="1059582"/>
            <a:ext cx="22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4155926"/>
            <a:ext cx="11619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120227" y="1131590"/>
            <a:ext cx="1163741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783413" y="39250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263938" y="4399954"/>
            <a:ext cx="2133600" cy="273844"/>
          </a:xfrm>
        </p:spPr>
        <p:txBody>
          <a:bodyPr/>
          <a:lstStyle/>
          <a:p>
            <a:fld id="{7C6E2CD7-13AF-4F0C-8FC4-7A6521B790C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680" y="771550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결제 페이지에서는 내가 주문한 상품의 사진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수량등을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다시 한번 확인시켜줍니다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주문자의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정보를 작성하는 부분에는 꼭 정보를 입력하여야 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결제하기를 누르게 되면 최종적으로 결제를 완료 하게 되며 자신의 주문리스트에서 확인할 수 있습니다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3393" y="1563638"/>
            <a:ext cx="39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864" y="1829198"/>
            <a:ext cx="1152128" cy="435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5" y="627534"/>
            <a:ext cx="4534585" cy="1966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5" y="2607754"/>
            <a:ext cx="4534585" cy="235312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flipV="1">
            <a:off x="851164" y="1027109"/>
            <a:ext cx="4152883" cy="1473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82524" y="7962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873" y="25895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flipV="1">
            <a:off x="851164" y="2931790"/>
            <a:ext cx="2173623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3" name="직사각형 22"/>
          <p:cNvSpPr/>
          <p:nvPr/>
        </p:nvSpPr>
        <p:spPr>
          <a:xfrm flipV="1">
            <a:off x="2503372" y="4515966"/>
            <a:ext cx="113252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937975" y="41559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3563888" y="771550"/>
            <a:ext cx="1296144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1" y="518874"/>
            <a:ext cx="4875105" cy="22711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993167" y="1563638"/>
            <a:ext cx="11619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2" y="2994121"/>
            <a:ext cx="4875105" cy="195389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64575" y="3363838"/>
            <a:ext cx="4608512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59142" y="1284145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760" y="313300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20680" y="771550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로그인후 상품상세페이지에 들어와야 상품수정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상품삭제 버튼이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생선된다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상품수정 버튼을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상품 수정페이지로 이동하고 상품삭제 버튼을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현재보고있는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상품이 리스트에서 삭제된다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상품수정 버튼을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상품수정페이지로 이동하게 되며 상품정보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입력후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상품수정하기를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상품리스트의 상품이 수정되게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6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0" y="510087"/>
            <a:ext cx="4714889" cy="24217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4085464" y="2364306"/>
            <a:ext cx="360040" cy="13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411760" y="2510022"/>
            <a:ext cx="523049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674760" y="2029816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9317" y="21505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20680" y="771550"/>
            <a:ext cx="3293231" cy="367240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메뉴를 클릭하시면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 페이지로 이동하며 글쓰기 버튼을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클릭 시 글쓰기페이지로 이동합니다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글쓰기 페이지로 이동하여 제목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첨부파일을 작성 후 글쓰기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번튼을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클릭 시 리스트로 되돌아가 내가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쓴글을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리스트에서 확인 할 수 있습니다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제목을 클릭하면 글 상세 페이지로 이동합니다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31640" y="1059582"/>
            <a:ext cx="360040" cy="203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3146268"/>
            <a:ext cx="4744225" cy="168756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13" idx="2"/>
          </p:cNvCxnSpPr>
          <p:nvPr/>
        </p:nvCxnSpPr>
        <p:spPr>
          <a:xfrm flipH="1">
            <a:off x="1403648" y="2495547"/>
            <a:ext cx="2861836" cy="101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51434" y="4460784"/>
            <a:ext cx="261484" cy="13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18928" y="771550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4018" y="4126294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9" y="3528979"/>
            <a:ext cx="4343096" cy="1594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7" y="453504"/>
            <a:ext cx="3789646" cy="29823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3674760" y="3219822"/>
            <a:ext cx="360040" cy="13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27635" y="1687887"/>
            <a:ext cx="2488215" cy="841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80208" y="699542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0557" y="2884332"/>
            <a:ext cx="43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20680" y="627535"/>
            <a:ext cx="3293231" cy="4247810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글쓰기 완료 후 게시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 제목을 클릭해 게시 글 상세페이지로 이동하시면 첨부한 파일이 나타나고 글 본문이 화면에 나타납니다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글 수정버튼은 로그인한 고객이 글 쓴 작성자와 같은 경우 실행 가능하며 클릭 시 글 수정 페이지로 이동합니다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 글 수정 페이지에서 수정할 부분을 작성 후 수정하기 버튼을 클릭 시 글 수정이 완료하며 리스트에 수정된 게시 글을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있습니다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843558"/>
            <a:ext cx="2343120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784125" y="3290619"/>
            <a:ext cx="1885482" cy="5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8631" y="4730669"/>
            <a:ext cx="832338" cy="289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851722" y="4245024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806"/>
            <a:ext cx="4906731" cy="13243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351"/>
            <a:ext cx="4899975" cy="13497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시현</a:t>
            </a:r>
            <a:r>
              <a:rPr lang="en-US" altLang="ko-KR" sz="17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및 핵심 기능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 |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3669607" y="3815934"/>
            <a:ext cx="360040" cy="13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771675" y="1969665"/>
            <a:ext cx="40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4062" y="3504417"/>
            <a:ext cx="43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20680" y="627535"/>
            <a:ext cx="3293231" cy="4247810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NOTICE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메뉴를 클릭하면 공지사항 게시판으로 이동하게 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글쓰기 버튼은 관리자로 로그인해야 글쓰기버튼을 클릭할 수 있고 글쓰기 클릭 시 글쓰기 페이지로 이동합니다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제목과 내용을 작성 후 글 쓰기 버튼을 클릭 시 게시 완료된 글을 공지사항 게시판리스트 </a:t>
            </a:r>
            <a:r>
              <a:rPr lang="ko-KR" altLang="en-US" sz="1200" b="1" smtClean="0">
                <a:solidFill>
                  <a:schemeClr val="tx1"/>
                </a:solidFill>
              </a:rPr>
              <a:t>에서 확인할 수 있습니다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2684" y="2211710"/>
            <a:ext cx="37931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964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274862" y="1776237"/>
            <a:ext cx="6594277" cy="1218612"/>
            <a:chOff x="1381100" y="1643050"/>
            <a:chExt cx="7143800" cy="1624816"/>
          </a:xfrm>
        </p:grpSpPr>
        <p:sp>
          <p:nvSpPr>
            <p:cNvPr id="13" name="직사각형 12"/>
            <p:cNvSpPr/>
            <p:nvPr/>
          </p:nvSpPr>
          <p:spPr>
            <a:xfrm>
              <a:off x="1381100" y="1643050"/>
              <a:ext cx="7143800" cy="142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pc="-128" dirty="0" smtClean="0">
                  <a:solidFill>
                    <a:schemeClr val="tx1"/>
                  </a:solidFill>
                </a:rPr>
                <a:t>계획</a:t>
              </a:r>
              <a:endParaRPr lang="en-US" altLang="ko-KR" sz="2400" b="1" spc="-128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66905" y="2695570"/>
              <a:ext cx="5786478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91003" y="2857497"/>
              <a:ext cx="4468723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주제 및 목적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개발환경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작업분할 구조도 및 작업 일정</a:t>
              </a:r>
              <a:endParaRPr lang="ko-KR" altLang="en-US" sz="1400" spc="-128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4079"/>
            <a:ext cx="2808312" cy="26811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주제 및 목적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rgbClr val="808000"/>
                </a:solidFill>
              </a:rPr>
              <a:t>|</a:t>
            </a:r>
            <a:endParaRPr lang="ko-KR" altLang="en-US" sz="1700" dirty="0">
              <a:solidFill>
                <a:srgbClr val="808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618431"/>
            <a:ext cx="4944901" cy="309519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b="1" dirty="0" smtClean="0"/>
              <a:t>Q. </a:t>
            </a:r>
            <a:r>
              <a:rPr lang="ko-KR" altLang="en-US" b="1" dirty="0" smtClean="0"/>
              <a:t>본 프로젝트의 목적과 핵심 구현 내용은 무엇인가요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9540" y="948066"/>
            <a:ext cx="7245851" cy="725018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PC/</a:t>
            </a:r>
            <a:r>
              <a:rPr lang="ko-KR" altLang="en-US" sz="1400" b="1" dirty="0" smtClean="0"/>
              <a:t>모바일 웹을 통해 사용자가 원하는 상품을 구매하고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리뷰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및 문의를 남길 수 있으며</a:t>
            </a:r>
            <a:r>
              <a:rPr lang="en-US" altLang="ko-KR" sz="14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관리자는 이를 실시간으로 확인하여 처리할 수 있는 쇼핑몰을 구현하는 것입니다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59540" y="935310"/>
            <a:ext cx="7979075" cy="1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026024" y="2067694"/>
            <a:ext cx="3626852" cy="18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PC/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웹 쇼핑몰을 통해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첨부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US" altLang="ko-KR" sz="1700" dirty="0" smtClean="0">
                <a:solidFill>
                  <a:srgbClr val="808000"/>
                </a:solidFill>
              </a:rPr>
              <a:t> </a:t>
            </a:r>
            <a:r>
              <a:rPr lang="ko-KR" altLang="en-US" sz="1400" spc="-128" dirty="0" smtClean="0">
                <a:solidFill>
                  <a:schemeClr val="accent4">
                    <a:lumMod val="75000"/>
                  </a:schemeClr>
                </a:solidFill>
              </a:rPr>
              <a:t>참고사이트</a:t>
            </a:r>
            <a:r>
              <a:rPr lang="en-US" altLang="ko-KR" sz="1400" spc="-128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ko-KR" altLang="en-US" sz="1400" spc="-128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1400" spc="-128" dirty="0" smtClean="0">
                <a:solidFill>
                  <a:schemeClr val="accent4">
                    <a:lumMod val="75000"/>
                  </a:schemeClr>
                </a:solidFill>
              </a:rPr>
              <a:t>기존에 운용되고 있는 대형 유통업체를 참조 하였습니다</a:t>
            </a:r>
            <a:r>
              <a:rPr lang="en-US" altLang="ko-KR" sz="1400" spc="-128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endParaRPr lang="ko-KR" altLang="en-US" spc="-128" dirty="0">
              <a:solidFill>
                <a:srgbClr val="808000"/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414132"/>
            <a:ext cx="2618055" cy="11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2103918"/>
            <a:ext cx="2958511" cy="153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2508" y="1735645"/>
            <a:ext cx="4281151" cy="219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개발 환경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</a:rPr>
              <a:t>resource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08096"/>
              </p:ext>
            </p:extLst>
          </p:nvPr>
        </p:nvGraphicFramePr>
        <p:xfrm>
          <a:off x="1234667" y="1178709"/>
          <a:ext cx="775549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50"/>
                <a:gridCol w="6396449"/>
              </a:tblGrid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OS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en-US" altLang="ko-KR" sz="1100" b="0" spc="0" baseline="0" dirty="0" smtClean="0">
                          <a:solidFill>
                            <a:schemeClr val="tx1"/>
                          </a:solidFill>
                        </a:rPr>
                        <a:t> 10 Pro</a:t>
                      </a:r>
                      <a:endParaRPr lang="ko-KR" altLang="en-US" sz="11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WAS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Apache</a:t>
                      </a:r>
                      <a:r>
                        <a:rPr lang="en-US" altLang="ko-KR" sz="1100" b="0" spc="0" baseline="0" dirty="0" smtClean="0"/>
                        <a:t> </a:t>
                      </a:r>
                      <a:r>
                        <a:rPr lang="en-US" altLang="ko-KR" sz="1100" b="0" spc="0" dirty="0" smtClean="0"/>
                        <a:t>Tomcat 9.0.31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DBMS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Oracle XE</a:t>
                      </a:r>
                      <a:r>
                        <a:rPr lang="en-US" altLang="ko-KR" sz="1100" b="0" spc="0" baseline="0" dirty="0" smtClean="0"/>
                        <a:t> 11g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Language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Java</a:t>
                      </a:r>
                      <a:r>
                        <a:rPr lang="en-US" altLang="ko-KR" sz="1100" b="0" spc="0" baseline="0" dirty="0" smtClean="0"/>
                        <a:t> Platform 8, JSP &amp; Servlet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MVC model (model</a:t>
                      </a:r>
                      <a:r>
                        <a:rPr lang="en-US" altLang="ko-KR" sz="1100" b="0" spc="0" baseline="0" dirty="0" smtClean="0"/>
                        <a:t> II)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WEB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100" b="0" spc="0" dirty="0" smtClean="0"/>
                        <a:t>HTML5, CSS3, Java Script</a:t>
                      </a:r>
                      <a:r>
                        <a:rPr lang="en-US" altLang="ko-KR" sz="1100" b="0" spc="0" baseline="0" dirty="0" smtClean="0"/>
                        <a:t> </a:t>
                      </a:r>
                      <a:endParaRPr lang="ko-KR" altLang="en-US" sz="1100" b="0" spc="0" dirty="0"/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</a:t>
                      </a:r>
                      <a:endParaRPr lang="ko-KR" altLang="en-US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spc="0" dirty="0" smtClean="0">
                          <a:solidFill>
                            <a:srgbClr val="3F3F48"/>
                          </a:solidFill>
                          <a:latin typeface="+mn-ea"/>
                        </a:rPr>
                        <a:t>Eclipse IDE for Enterprise Java Developers, </a:t>
                      </a:r>
                      <a:r>
                        <a:rPr kumimoji="0" lang="en-US" altLang="ko-KR" sz="1100" b="0" spc="0" dirty="0" smtClean="0">
                          <a:solidFill>
                            <a:srgbClr val="3F3F48"/>
                          </a:solidFill>
                          <a:latin typeface="+mn-ea"/>
                        </a:rPr>
                        <a:t>eXERD (E-R Modeling Tool)</a:t>
                      </a:r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spc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</a:t>
                      </a:r>
                      <a:r>
                        <a:rPr lang="en-US" altLang="ko-KR" sz="1200" b="1" spc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1" spc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Source</a:t>
                      </a:r>
                      <a:endParaRPr lang="ko-KR" altLang="en-US" sz="1200" b="1" spc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4406" marR="84406" marT="34290" marB="3429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JavaScript jquery-3.4.1,</a:t>
                      </a:r>
                      <a:r>
                        <a:rPr kumimoji="0" lang="en-US" altLang="ko-KR" sz="1100" baseline="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</a:t>
                      </a:r>
                      <a:r>
                        <a:rPr kumimoji="0" lang="en-US" altLang="ko-KR" sz="11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jquery-ui-1.12.1, </a:t>
                      </a:r>
                      <a:r>
                        <a:rPr lang="en-US" altLang="ko-KR" sz="11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cos-26Dec2008</a:t>
                      </a:r>
                      <a:endParaRPr kumimoji="0" lang="en-US" altLang="ko-KR" sz="11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</a:txBody>
                  <a:tcPr marL="84406" marR="84406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>
                <a:solidFill>
                  <a:schemeClr val="tx1"/>
                </a:solidFill>
              </a:rPr>
              <a:t>작업 분할 구조도 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 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WBS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802494"/>
            <a:ext cx="864096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2127" y="1491630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</a:t>
            </a:r>
            <a:endParaRPr lang="ko-KR" altLang="en-US" sz="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0421" y="1203598"/>
            <a:ext cx="79208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마이 페이지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5269" y="1491630"/>
            <a:ext cx="623921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7911" y="1473152"/>
            <a:ext cx="789329" cy="16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</a:t>
            </a:r>
            <a:r>
              <a:rPr lang="ko-KR" altLang="en-US" sz="800" dirty="0"/>
              <a:t>웃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70421" y="1781423"/>
            <a:ext cx="778741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정보수</a:t>
            </a:r>
            <a:r>
              <a:rPr lang="ko-KR" altLang="en-US" sz="800" dirty="0"/>
              <a:t>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77094" y="2067694"/>
            <a:ext cx="778741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회원탈퇴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89266" y="2787774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판매 메뉴</a:t>
            </a:r>
            <a:endParaRPr lang="ko-KR" altLang="en-US" sz="8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0684" y="2785883"/>
            <a:ext cx="781823" cy="153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상세보기</a:t>
            </a:r>
            <a:endParaRPr lang="ko-KR" altLang="en-US" sz="8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89266" y="3891556"/>
            <a:ext cx="750486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자유게시</a:t>
            </a:r>
            <a:r>
              <a:rPr lang="ko-KR" altLang="en-US" sz="800" dirty="0"/>
              <a:t>판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09973" y="3890381"/>
            <a:ext cx="759269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 수정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09976" y="4236318"/>
            <a:ext cx="759266" cy="14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 삭제</a:t>
            </a:r>
            <a:endParaRPr lang="ko-KR" altLang="en-US" sz="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13098" y="3601050"/>
            <a:ext cx="759267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 작성</a:t>
            </a:r>
            <a:endParaRPr lang="ko-KR" altLang="en-US" sz="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13098" y="4518876"/>
            <a:ext cx="759269" cy="14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글 보기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11960" y="4230358"/>
            <a:ext cx="720080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댓 글 작성</a:t>
            </a:r>
            <a:endParaRPr lang="ko-KR" altLang="en-US" sz="8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11960" y="4735226"/>
            <a:ext cx="720080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댓 글 삭제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81616" y="4519202"/>
            <a:ext cx="73034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댓 글 관리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81616" y="2777835"/>
            <a:ext cx="730344" cy="153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 주문</a:t>
            </a:r>
            <a:endParaRPr lang="ko-KR" altLang="en-US" sz="8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1959" y="1473152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관리</a:t>
            </a:r>
            <a:r>
              <a:rPr lang="ko-KR" altLang="en-US" sz="800" dirty="0"/>
              <a:t>자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13688" y="2382348"/>
            <a:ext cx="662460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97911" y="2210086"/>
            <a:ext cx="974868" cy="150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 전체 목록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13688" y="1473152"/>
            <a:ext cx="650385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70421" y="1491630"/>
            <a:ext cx="79208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</a:t>
            </a:r>
            <a:r>
              <a:rPr lang="ko-KR" altLang="en-US" sz="800" dirty="0"/>
              <a:t>웃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95153" y="1135582"/>
            <a:ext cx="792088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마이 페이지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13688" y="3013375"/>
            <a:ext cx="662460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판매 관리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06163" y="3193084"/>
            <a:ext cx="902859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</a:t>
            </a:r>
            <a:r>
              <a:rPr lang="ko-KR" altLang="en-US" sz="800" dirty="0"/>
              <a:t>품</a:t>
            </a:r>
            <a:r>
              <a:rPr lang="ko-KR" altLang="en-US" sz="800" dirty="0" smtClean="0"/>
              <a:t> 등록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863637" y="3963564"/>
            <a:ext cx="750486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70179" y="3664623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 작성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70179" y="3961376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 수정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867161" y="4269554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 삭제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67161" y="4577599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글 보기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06163" y="2795823"/>
            <a:ext cx="902860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판매 전체 목록</a:t>
            </a:r>
            <a:endParaRPr lang="ko-KR" altLang="en-US" sz="800" dirty="0"/>
          </a:p>
        </p:txBody>
      </p:sp>
      <p:cxnSp>
        <p:nvCxnSpPr>
          <p:cNvPr id="11" name="직선 연결선 10"/>
          <p:cNvCxnSpPr>
            <a:stCxn id="8" idx="2"/>
          </p:cNvCxnSpPr>
          <p:nvPr/>
        </p:nvCxnSpPr>
        <p:spPr>
          <a:xfrm>
            <a:off x="3995936" y="946510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786163" y="1059582"/>
            <a:ext cx="3209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3" idx="0"/>
          </p:cNvCxnSpPr>
          <p:nvPr/>
        </p:nvCxnSpPr>
        <p:spPr>
          <a:xfrm>
            <a:off x="786163" y="105958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3"/>
            <a:endCxn id="15" idx="1"/>
          </p:cNvCxnSpPr>
          <p:nvPr/>
        </p:nvCxnSpPr>
        <p:spPr>
          <a:xfrm>
            <a:off x="1110199" y="1563638"/>
            <a:ext cx="46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5" idx="3"/>
            <a:endCxn id="36" idx="1"/>
          </p:cNvCxnSpPr>
          <p:nvPr/>
        </p:nvCxnSpPr>
        <p:spPr>
          <a:xfrm>
            <a:off x="2199190" y="1563638"/>
            <a:ext cx="271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4" idx="2"/>
            <a:endCxn id="36" idx="0"/>
          </p:cNvCxnSpPr>
          <p:nvPr/>
        </p:nvCxnSpPr>
        <p:spPr>
          <a:xfrm>
            <a:off x="2866465" y="134761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20" idx="3"/>
            <a:endCxn id="21" idx="1"/>
          </p:cNvCxnSpPr>
          <p:nvPr/>
        </p:nvCxnSpPr>
        <p:spPr>
          <a:xfrm>
            <a:off x="2237338" y="2859782"/>
            <a:ext cx="243346" cy="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1" idx="3"/>
            <a:endCxn id="30" idx="1"/>
          </p:cNvCxnSpPr>
          <p:nvPr/>
        </p:nvCxnSpPr>
        <p:spPr>
          <a:xfrm flipV="1">
            <a:off x="3262507" y="2854813"/>
            <a:ext cx="219109" cy="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3" idx="2"/>
          </p:cNvCxnSpPr>
          <p:nvPr/>
        </p:nvCxnSpPr>
        <p:spPr>
          <a:xfrm>
            <a:off x="786163" y="1635646"/>
            <a:ext cx="0" cy="233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0" idx="1"/>
          </p:cNvCxnSpPr>
          <p:nvPr/>
        </p:nvCxnSpPr>
        <p:spPr>
          <a:xfrm flipH="1" flipV="1">
            <a:off x="786163" y="2854812"/>
            <a:ext cx="803103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22" idx="1"/>
          </p:cNvCxnSpPr>
          <p:nvPr/>
        </p:nvCxnSpPr>
        <p:spPr>
          <a:xfrm flipH="1">
            <a:off x="786163" y="3963564"/>
            <a:ext cx="803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22" idx="3"/>
            <a:endCxn id="23" idx="1"/>
          </p:cNvCxnSpPr>
          <p:nvPr/>
        </p:nvCxnSpPr>
        <p:spPr>
          <a:xfrm flipV="1">
            <a:off x="2339752" y="3962389"/>
            <a:ext cx="170221" cy="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5" idx="2"/>
            <a:endCxn id="23" idx="0"/>
          </p:cNvCxnSpPr>
          <p:nvPr/>
        </p:nvCxnSpPr>
        <p:spPr>
          <a:xfrm flipH="1">
            <a:off x="2889608" y="3745066"/>
            <a:ext cx="3124" cy="14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23" idx="2"/>
            <a:endCxn id="24" idx="0"/>
          </p:cNvCxnSpPr>
          <p:nvPr/>
        </p:nvCxnSpPr>
        <p:spPr>
          <a:xfrm>
            <a:off x="2889608" y="4034397"/>
            <a:ext cx="1" cy="20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24" idx="2"/>
            <a:endCxn id="26" idx="0"/>
          </p:cNvCxnSpPr>
          <p:nvPr/>
        </p:nvCxnSpPr>
        <p:spPr>
          <a:xfrm>
            <a:off x="2889609" y="4382758"/>
            <a:ext cx="3124" cy="13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26" idx="3"/>
            <a:endCxn id="29" idx="1"/>
          </p:cNvCxnSpPr>
          <p:nvPr/>
        </p:nvCxnSpPr>
        <p:spPr>
          <a:xfrm>
            <a:off x="3272367" y="4591047"/>
            <a:ext cx="209249" cy="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29" idx="3"/>
          </p:cNvCxnSpPr>
          <p:nvPr/>
        </p:nvCxnSpPr>
        <p:spPr>
          <a:xfrm>
            <a:off x="4211960" y="459121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995936" y="1059582"/>
            <a:ext cx="1400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31" idx="0"/>
          </p:cNvCxnSpPr>
          <p:nvPr/>
        </p:nvCxnSpPr>
        <p:spPr>
          <a:xfrm>
            <a:off x="5395995" y="1059582"/>
            <a:ext cx="0" cy="41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31" idx="3"/>
            <a:endCxn id="34" idx="1"/>
          </p:cNvCxnSpPr>
          <p:nvPr/>
        </p:nvCxnSpPr>
        <p:spPr>
          <a:xfrm>
            <a:off x="5720031" y="1545160"/>
            <a:ext cx="19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34" idx="3"/>
            <a:endCxn id="16" idx="1"/>
          </p:cNvCxnSpPr>
          <p:nvPr/>
        </p:nvCxnSpPr>
        <p:spPr>
          <a:xfrm>
            <a:off x="6564073" y="1545160"/>
            <a:ext cx="233838" cy="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38" idx="2"/>
            <a:endCxn id="16" idx="2"/>
          </p:cNvCxnSpPr>
          <p:nvPr/>
        </p:nvCxnSpPr>
        <p:spPr>
          <a:xfrm>
            <a:off x="7191197" y="1279598"/>
            <a:ext cx="1379" cy="3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34" idx="2"/>
            <a:endCxn id="32" idx="0"/>
          </p:cNvCxnSpPr>
          <p:nvPr/>
        </p:nvCxnSpPr>
        <p:spPr>
          <a:xfrm>
            <a:off x="6238881" y="1617168"/>
            <a:ext cx="6037" cy="76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2" idx="2"/>
            <a:endCxn id="39" idx="0"/>
          </p:cNvCxnSpPr>
          <p:nvPr/>
        </p:nvCxnSpPr>
        <p:spPr>
          <a:xfrm>
            <a:off x="6244918" y="2526364"/>
            <a:ext cx="0" cy="48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48" idx="2"/>
            <a:endCxn id="40" idx="0"/>
          </p:cNvCxnSpPr>
          <p:nvPr/>
        </p:nvCxnSpPr>
        <p:spPr>
          <a:xfrm>
            <a:off x="7357593" y="2939839"/>
            <a:ext cx="0" cy="25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39" idx="3"/>
          </p:cNvCxnSpPr>
          <p:nvPr/>
        </p:nvCxnSpPr>
        <p:spPr>
          <a:xfrm>
            <a:off x="6576148" y="3085383"/>
            <a:ext cx="781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41" idx="3"/>
            <a:endCxn id="44" idx="1"/>
          </p:cNvCxnSpPr>
          <p:nvPr/>
        </p:nvCxnSpPr>
        <p:spPr>
          <a:xfrm flipV="1">
            <a:off x="6614123" y="4033384"/>
            <a:ext cx="256056" cy="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42" idx="2"/>
            <a:endCxn id="44" idx="0"/>
          </p:cNvCxnSpPr>
          <p:nvPr/>
        </p:nvCxnSpPr>
        <p:spPr>
          <a:xfrm>
            <a:off x="7194215" y="3808639"/>
            <a:ext cx="0" cy="15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44" idx="2"/>
            <a:endCxn id="45" idx="0"/>
          </p:cNvCxnSpPr>
          <p:nvPr/>
        </p:nvCxnSpPr>
        <p:spPr>
          <a:xfrm flipH="1">
            <a:off x="7191197" y="4105392"/>
            <a:ext cx="3018" cy="16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5" idx="2"/>
            <a:endCxn id="47" idx="0"/>
          </p:cNvCxnSpPr>
          <p:nvPr/>
        </p:nvCxnSpPr>
        <p:spPr>
          <a:xfrm>
            <a:off x="7191197" y="4413570"/>
            <a:ext cx="0" cy="16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39" idx="2"/>
            <a:endCxn id="41" idx="2"/>
          </p:cNvCxnSpPr>
          <p:nvPr/>
        </p:nvCxnSpPr>
        <p:spPr>
          <a:xfrm flipH="1">
            <a:off x="6238880" y="3157391"/>
            <a:ext cx="6038" cy="95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7" idx="2"/>
            <a:endCxn id="28" idx="0"/>
          </p:cNvCxnSpPr>
          <p:nvPr/>
        </p:nvCxnSpPr>
        <p:spPr>
          <a:xfrm>
            <a:off x="4572000" y="4374374"/>
            <a:ext cx="0" cy="36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6" idx="2"/>
            <a:endCxn id="18" idx="2"/>
          </p:cNvCxnSpPr>
          <p:nvPr/>
        </p:nvCxnSpPr>
        <p:spPr>
          <a:xfrm flipH="1">
            <a:off x="2859792" y="1635646"/>
            <a:ext cx="6673" cy="28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8" idx="2"/>
            <a:endCxn id="19" idx="0"/>
          </p:cNvCxnSpPr>
          <p:nvPr/>
        </p:nvCxnSpPr>
        <p:spPr>
          <a:xfrm>
            <a:off x="2859792" y="1925439"/>
            <a:ext cx="6673" cy="14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6795153" y="2513034"/>
            <a:ext cx="974868" cy="150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  정보 삭제</a:t>
            </a:r>
            <a:endParaRPr lang="ko-KR" altLang="en-US" sz="800" dirty="0"/>
          </a:p>
        </p:txBody>
      </p:sp>
      <p:cxnSp>
        <p:nvCxnSpPr>
          <p:cNvPr id="4" name="직선 연결선 3"/>
          <p:cNvCxnSpPr>
            <a:stCxn id="33" idx="2"/>
            <a:endCxn id="73" idx="0"/>
          </p:cNvCxnSpPr>
          <p:nvPr/>
        </p:nvCxnSpPr>
        <p:spPr>
          <a:xfrm flipH="1">
            <a:off x="7282587" y="2360634"/>
            <a:ext cx="275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32" idx="3"/>
          </p:cNvCxnSpPr>
          <p:nvPr/>
        </p:nvCxnSpPr>
        <p:spPr>
          <a:xfrm>
            <a:off x="6576148" y="2454356"/>
            <a:ext cx="709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Gantt Chart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를 이용한 일정관리</a:t>
            </a:r>
            <a:r>
              <a:rPr lang="en-US" altLang="ko-KR" sz="1700" dirty="0" smtClean="0">
                <a:solidFill>
                  <a:schemeClr val="accent4">
                    <a:lumMod val="75000"/>
                  </a:schemeClr>
                </a:solidFill>
              </a:rPr>
              <a:t>|Gantt Chart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4392"/>
              </p:ext>
            </p:extLst>
          </p:nvPr>
        </p:nvGraphicFramePr>
        <p:xfrm>
          <a:off x="567076" y="555801"/>
          <a:ext cx="7319651" cy="4480560"/>
        </p:xfrm>
        <a:graphic>
          <a:graphicData uri="http://schemas.openxmlformats.org/drawingml/2006/table">
            <a:tbl>
              <a:tblPr/>
              <a:tblGrid>
                <a:gridCol w="751822"/>
                <a:gridCol w="751822"/>
                <a:gridCol w="3007289"/>
                <a:gridCol w="255338"/>
                <a:gridCol w="255338"/>
                <a:gridCol w="255338"/>
                <a:gridCol w="255338"/>
                <a:gridCol w="255338"/>
                <a:gridCol w="255338"/>
                <a:gridCol w="255338"/>
                <a:gridCol w="255338"/>
                <a:gridCol w="255338"/>
                <a:gridCol w="255338"/>
                <a:gridCol w="255338"/>
              </a:tblGrid>
              <a:tr h="16002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프로젝트 일정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2020/03/10 ~ 2020/03/20 (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 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주말 제외 총 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1st week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2nd week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0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세부사항</a:t>
                      </a:r>
                    </a:p>
                  </a:txBody>
                  <a:tcPr marL="84406" marR="84406" marT="34290" marB="3429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 rowSpan="6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주제선정 및 요구사항 분석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WBS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일정 관리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UML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설계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기능정의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(ERD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및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SQL</a:t>
                      </a:r>
                      <a:r>
                        <a:rPr lang="en-US" altLang="ko-KR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작성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클래스 설계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헤더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푸터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메인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탈퇴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정보수정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주문내역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내글보기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원글쓰기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원글쓰기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상품추가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장바구니이용 주문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바로 주문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등록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정보수정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원글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답글 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문의 게시판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원글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답글 쓰기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관리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오더 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송장번호 입력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관리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관리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상품등록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공지글 작성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0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통합</a:t>
                      </a: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테스트 및 수정</a:t>
                      </a:r>
                    </a:p>
                  </a:txBody>
                  <a:tcPr marL="84406" marR="84406" marT="34290" marB="34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8066967" y="964395"/>
          <a:ext cx="923198" cy="445770"/>
        </p:xfrm>
        <a:graphic>
          <a:graphicData uri="http://schemas.openxmlformats.org/drawingml/2006/table">
            <a:tbl>
              <a:tblPr/>
              <a:tblGrid>
                <a:gridCol w="461599"/>
                <a:gridCol w="461599"/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계획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완료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700" b="1" dirty="0" smtClean="0">
                <a:solidFill>
                  <a:schemeClr val="tx1"/>
                </a:solidFill>
              </a:rPr>
              <a:t>작업 일정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rgbClr val="669900"/>
                </a:solidFill>
              </a:rPr>
              <a:t>| </a:t>
            </a:r>
            <a:endParaRPr lang="ko-KR" altLang="en-US" dirty="0">
              <a:solidFill>
                <a:srgbClr val="6699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71536" y="107139"/>
            <a:ext cx="395657" cy="321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58506" y="107139"/>
            <a:ext cx="395657" cy="321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62849" y="107139"/>
            <a:ext cx="395657" cy="32147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967193" y="107139"/>
            <a:ext cx="395657" cy="321471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720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-1362849" y="642924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-1362849" y="4714890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2CD7-13AF-4F0C-8FC4-7A6521B790C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7253" y="-321489"/>
            <a:ext cx="1186970" cy="20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ko-KR" altLang="en-US" sz="900" dirty="0" smtClean="0"/>
              <a:t>기준선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274862" y="1776237"/>
            <a:ext cx="6594277" cy="1218612"/>
            <a:chOff x="1381100" y="1643050"/>
            <a:chExt cx="7143800" cy="1624816"/>
          </a:xfrm>
        </p:grpSpPr>
        <p:sp>
          <p:nvSpPr>
            <p:cNvPr id="21" name="직사각형 20"/>
            <p:cNvSpPr/>
            <p:nvPr/>
          </p:nvSpPr>
          <p:spPr>
            <a:xfrm>
              <a:off x="1381100" y="1643050"/>
              <a:ext cx="7143800" cy="142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pc="-128" dirty="0" smtClean="0">
                  <a:solidFill>
                    <a:schemeClr val="tx1"/>
                  </a:solidFill>
                </a:rPr>
                <a:t>분석 및 설계</a:t>
              </a:r>
              <a:endParaRPr lang="en-US" altLang="ko-KR" sz="2400" b="1" spc="-128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066905" y="2695570"/>
              <a:ext cx="5786478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73713" y="2857497"/>
              <a:ext cx="5269221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요구사항 분석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다이어그램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기능정의서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DB</a:t>
              </a:r>
              <a:r>
                <a:rPr lang="ko-KR" altLang="en-US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설계 </a:t>
              </a:r>
              <a:r>
                <a:rPr lang="en-US" altLang="ko-KR" sz="1400" spc="-128" dirty="0" smtClean="0">
                  <a:solidFill>
                    <a:schemeClr val="accent4">
                      <a:lumMod val="75000"/>
                    </a:schemeClr>
                  </a:solidFill>
                </a:rPr>
                <a:t>| Project explorer</a:t>
              </a:r>
              <a:endParaRPr lang="ko-KR" altLang="en-US" sz="1400" spc="-128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1965</Words>
  <Application>Microsoft Office PowerPoint</Application>
  <PresentationFormat>화면 슬라이드 쇼(16:9)</PresentationFormat>
  <Paragraphs>999</Paragraphs>
  <Slides>27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brightjyp@gmail.com</dc:creator>
  <cp:lastModifiedBy>TJ</cp:lastModifiedBy>
  <cp:revision>177</cp:revision>
  <dcterms:created xsi:type="dcterms:W3CDTF">2020-03-07T04:41:16Z</dcterms:created>
  <dcterms:modified xsi:type="dcterms:W3CDTF">2020-03-24T06:15:39Z</dcterms:modified>
</cp:coreProperties>
</file>