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9a09548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59a09548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59a09548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59a09548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9a09548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59a09548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Inbound-traffic coming to the router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Outbound-traffic leaving the router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9a09548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59a09548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(let it be know that you can configure the numbered acls through sub commands like the named way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1d572cd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1d572cd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1d572cd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1d572cd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ICMP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 TCP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17: UDP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88: EIGRP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89: OSPF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1d572cd8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1d572cd8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d572cd8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1d572cd8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(let it be know that you can configure the numbered acls through sub commands like the named way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ACLs (Access Control Lists)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use?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624650" y="1800200"/>
            <a:ext cx="7602000" cy="27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/>
              <a:t>Security:</a:t>
            </a:r>
            <a:endParaRPr sz="1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Used as a Packet Filter</a:t>
            </a:r>
            <a:endParaRPr sz="80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800">
                <a:solidFill>
                  <a:srgbClr val="58585B"/>
                </a:solidFill>
                <a:highlight>
                  <a:srgbClr val="FFFFFF"/>
                </a:highlight>
              </a:rPr>
              <a:t>Limit network traffic to increase network performance</a:t>
            </a:r>
            <a:endParaRPr sz="6800">
              <a:solidFill>
                <a:srgbClr val="58585B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800">
                <a:solidFill>
                  <a:srgbClr val="58585B"/>
                </a:solidFill>
                <a:highlight>
                  <a:srgbClr val="FFFFFF"/>
                </a:highlight>
              </a:rPr>
              <a:t>Provide traffic flow control</a:t>
            </a:r>
            <a:endParaRPr sz="6800">
              <a:solidFill>
                <a:srgbClr val="58585B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800">
                <a:solidFill>
                  <a:srgbClr val="58585B"/>
                </a:solidFill>
                <a:highlight>
                  <a:srgbClr val="FFFFFF"/>
                </a:highlight>
              </a:rPr>
              <a:t>Provide a basic level of security for network access</a:t>
            </a:r>
            <a:endParaRPr sz="6800">
              <a:solidFill>
                <a:srgbClr val="58585B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800">
                <a:solidFill>
                  <a:srgbClr val="58585B"/>
                </a:solidFill>
                <a:highlight>
                  <a:srgbClr val="FFFFFF"/>
                </a:highlight>
              </a:rPr>
              <a:t>Filter traffic based on traffic type</a:t>
            </a:r>
            <a:endParaRPr sz="6800">
              <a:solidFill>
                <a:srgbClr val="58585B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800">
                <a:solidFill>
                  <a:srgbClr val="58585B"/>
                </a:solidFill>
                <a:highlight>
                  <a:srgbClr val="FFFFFF"/>
                </a:highlight>
              </a:rPr>
              <a:t>Screen hosts to permit or deny access to network service</a:t>
            </a:r>
            <a:endParaRPr sz="6800">
              <a:solidFill>
                <a:srgbClr val="58585B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800">
                <a:solidFill>
                  <a:srgbClr val="58585B"/>
                </a:solidFill>
                <a:highlight>
                  <a:srgbClr val="FFFFFF"/>
                </a:highlight>
              </a:rPr>
              <a:t>Provide priority to certain classes of network traffic</a:t>
            </a:r>
            <a:endParaRPr sz="6800">
              <a:solidFill>
                <a:srgbClr val="58585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5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Got 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675975" y="1622325"/>
            <a:ext cx="7841100" cy="31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/>
              <a:t>Standard ACLs:</a:t>
            </a:r>
            <a:endParaRPr sz="2300" b="1"/>
          </a:p>
          <a:p>
            <a:pPr marL="457200" lvl="0" indent="-36369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Match based on source IP </a:t>
            </a:r>
            <a:r>
              <a:rPr lang="en" sz="2300" u="sng"/>
              <a:t>only</a:t>
            </a:r>
            <a:endParaRPr sz="2300" u="sng"/>
          </a:p>
          <a:p>
            <a:pPr marL="457200" lvl="0" indent="-36369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Numbered </a:t>
            </a:r>
            <a:r>
              <a:rPr lang="en" sz="2300" b="1"/>
              <a:t>1-99 </a:t>
            </a:r>
            <a:r>
              <a:rPr lang="en" sz="2300"/>
              <a:t>or 1300-1999, Configured in global config mode</a:t>
            </a:r>
            <a:endParaRPr sz="2300"/>
          </a:p>
          <a:p>
            <a:pPr marL="457200" lvl="0" indent="-36369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Named, Configured with sub commands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b="1"/>
              <a:t>Extended ACLs:</a:t>
            </a:r>
            <a:endParaRPr sz="2300" b="1"/>
          </a:p>
          <a:p>
            <a:pPr marL="457200" lvl="0" indent="-36369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Match based on source/destination IP, port, protocol etc.</a:t>
            </a:r>
            <a:endParaRPr sz="2300"/>
          </a:p>
          <a:p>
            <a:pPr marL="457200" lvl="0" indent="-36369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Numbered </a:t>
            </a:r>
            <a:r>
              <a:rPr lang="en" sz="2300" b="1"/>
              <a:t>100-199 </a:t>
            </a:r>
            <a:r>
              <a:rPr lang="en" sz="2300"/>
              <a:t>or 2000-2699, </a:t>
            </a:r>
            <a:endParaRPr sz="2300"/>
          </a:p>
          <a:p>
            <a:pPr marL="457200" lvl="0" indent="-36369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Named 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the Road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566075" y="1571350"/>
            <a:ext cx="8217198" cy="31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/>
              <a:t>ACLs:</a:t>
            </a:r>
            <a:endParaRPr sz="2300" b="1" dirty="0"/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Must be </a:t>
            </a:r>
            <a:r>
              <a:rPr lang="en" sz="2300" b="1" dirty="0"/>
              <a:t>APPLIED </a:t>
            </a:r>
            <a:r>
              <a:rPr lang="en" sz="2300" dirty="0"/>
              <a:t>to an interface (inbound or outbound)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Standard</a:t>
            </a:r>
            <a:r>
              <a:rPr lang="en-US" sz="2300" dirty="0"/>
              <a:t> </a:t>
            </a:r>
            <a:r>
              <a:rPr lang="en" sz="2300" dirty="0"/>
              <a:t>ACLs are applied on the </a:t>
            </a:r>
            <a:r>
              <a:rPr lang="en" sz="2300" b="1" dirty="0"/>
              <a:t>CLOSEST</a:t>
            </a:r>
            <a:r>
              <a:rPr lang="en" sz="2300" dirty="0"/>
              <a:t> router to the </a:t>
            </a:r>
            <a:r>
              <a:rPr lang="en" sz="2300" b="1" dirty="0"/>
              <a:t>Destination</a:t>
            </a:r>
          </a:p>
          <a:p>
            <a:pPr indent="-374650">
              <a:buSzPts val="2300"/>
            </a:pPr>
            <a:r>
              <a:rPr lang="en-US" sz="2300" b="1" dirty="0"/>
              <a:t>Extended</a:t>
            </a:r>
            <a:r>
              <a:rPr lang="en-US" sz="2300" dirty="0"/>
              <a:t> </a:t>
            </a:r>
            <a:r>
              <a:rPr lang="en" sz="2300" dirty="0"/>
              <a:t>ACLs are applied on the </a:t>
            </a:r>
            <a:r>
              <a:rPr lang="en" sz="2300" b="1" dirty="0"/>
              <a:t>CLOSEST</a:t>
            </a:r>
            <a:r>
              <a:rPr lang="en" sz="2300" dirty="0"/>
              <a:t> router to the </a:t>
            </a:r>
            <a:r>
              <a:rPr lang="en-US" sz="2300" b="1" dirty="0"/>
              <a:t>Source</a:t>
            </a:r>
            <a:endParaRPr sz="2300" b="1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ACLs have an </a:t>
            </a:r>
            <a:r>
              <a:rPr lang="en" sz="2300" b="1" dirty="0"/>
              <a:t>IMPLICIT DENY</a:t>
            </a:r>
            <a:r>
              <a:rPr lang="en" sz="2300" dirty="0"/>
              <a:t> at the </a:t>
            </a:r>
            <a:r>
              <a:rPr lang="en" sz="2300" b="1" dirty="0"/>
              <a:t>end</a:t>
            </a:r>
            <a:r>
              <a:rPr lang="en" sz="2300" dirty="0"/>
              <a:t> of every list (aka: If rule is not on the list, then packet is denied/dropped!)</a:t>
            </a:r>
            <a:endParaRPr sz="23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/>
              <a:t>Apply </a:t>
            </a:r>
            <a:r>
              <a:rPr lang="en" sz="2300" b="1" dirty="0"/>
              <a:t>Top</a:t>
            </a:r>
            <a:r>
              <a:rPr lang="en" sz="2300" dirty="0"/>
              <a:t> to </a:t>
            </a:r>
            <a:r>
              <a:rPr lang="en" sz="2300" b="1" dirty="0"/>
              <a:t>Bottom</a:t>
            </a:r>
            <a:r>
              <a:rPr lang="en" sz="2300" dirty="0"/>
              <a:t>. If first rule is permit and applies, then the packet is permitted and the other rules are not looked at. </a:t>
            </a:r>
            <a:endParaRPr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696250" y="581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Standard</a:t>
            </a:r>
            <a:r>
              <a:rPr lang="en"/>
              <a:t> ACL Configuration Commands 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404550" y="1376150"/>
            <a:ext cx="8457600" cy="3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 dirty="0"/>
              <a:t>Numbered ACL</a:t>
            </a:r>
            <a:r>
              <a:rPr lang="en" sz="2300" b="1" i="1" dirty="0"/>
              <a:t>:</a:t>
            </a:r>
            <a:r>
              <a:rPr lang="en" sz="2300" b="1" dirty="0"/>
              <a:t> Access-list </a:t>
            </a:r>
            <a:r>
              <a:rPr lang="en" sz="2300" b="1" i="1" dirty="0"/>
              <a:t># </a:t>
            </a:r>
            <a:r>
              <a:rPr lang="en" sz="2300" b="1" dirty="0"/>
              <a:t>{deny | permit} source </a:t>
            </a:r>
            <a:r>
              <a:rPr lang="en" sz="2300" b="1" i="1" dirty="0"/>
              <a:t>ip source wildcard </a:t>
            </a:r>
            <a:endParaRPr sz="2300" b="1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i="1" dirty="0"/>
              <a:t>Ex: Access-list 1 (1-99) deny 1.1.1.1 0.0.0.0 or Access-list 1 permit any</a:t>
            </a:r>
            <a:endParaRPr sz="23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i="1" dirty="0"/>
              <a:t>Named ACL</a:t>
            </a:r>
            <a:r>
              <a:rPr lang="en" sz="2300" b="1" dirty="0"/>
              <a:t>: ip access-list standard </a:t>
            </a:r>
            <a:r>
              <a:rPr lang="en" sz="2300" b="1" i="1" dirty="0"/>
              <a:t>acL-name</a:t>
            </a:r>
            <a:endParaRPr lang="en-US" sz="2300" b="1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b="1" i="1" dirty="0"/>
              <a:t>	</a:t>
            </a:r>
            <a:r>
              <a:rPr lang="en-US" sz="2300" b="1" i="1" dirty="0"/>
              <a:t> </a:t>
            </a:r>
            <a:r>
              <a:rPr lang="en-US" sz="2300" i="1" dirty="0"/>
              <a:t>[entry-number] </a:t>
            </a:r>
            <a:r>
              <a:rPr lang="en-US" sz="2300" b="1" dirty="0"/>
              <a:t>{Deny | Permit} source </a:t>
            </a:r>
            <a:r>
              <a:rPr lang="en-US" sz="2300" b="1" i="1" dirty="0" err="1"/>
              <a:t>ip</a:t>
            </a:r>
            <a:r>
              <a:rPr lang="en-US" sz="2300" b="1" i="1" dirty="0"/>
              <a:t> wildcard mask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i="1" dirty="0"/>
              <a:t>Ex: IP access-list standard Local_ACL</a:t>
            </a:r>
            <a:endParaRPr sz="2300" i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i="1" dirty="0"/>
              <a:t>	Permit 172.168.1.0 0.0.0.255</a:t>
            </a:r>
            <a:endParaRPr sz="23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96250" y="581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Extended </a:t>
            </a:r>
            <a:r>
              <a:rPr lang="en"/>
              <a:t>ACL Configuration Commands 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404550" y="1376150"/>
            <a:ext cx="8334900" cy="3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 dirty="0"/>
              <a:t>Numbered ACL</a:t>
            </a:r>
            <a:r>
              <a:rPr lang="en" sz="2300" b="1" i="1" dirty="0"/>
              <a:t>:</a:t>
            </a:r>
            <a:r>
              <a:rPr lang="en" sz="2300" b="1" dirty="0"/>
              <a:t> Access-list </a:t>
            </a:r>
            <a:r>
              <a:rPr lang="en" sz="2300" b="1" i="1" dirty="0"/>
              <a:t># </a:t>
            </a:r>
            <a:r>
              <a:rPr lang="en" sz="2300" b="1" dirty="0"/>
              <a:t>{deny | permit} </a:t>
            </a:r>
            <a:r>
              <a:rPr lang="en" sz="2300" b="1" i="1" dirty="0"/>
              <a:t>protocol</a:t>
            </a:r>
            <a:r>
              <a:rPr lang="en" sz="2300" b="1" dirty="0"/>
              <a:t> </a:t>
            </a:r>
            <a:r>
              <a:rPr lang="en" sz="2300" b="1" i="1" dirty="0"/>
              <a:t>source-ip source-wildcard destination-ip destination-wildcard</a:t>
            </a:r>
            <a:endParaRPr sz="2300" b="1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i="1" dirty="0"/>
              <a:t>Ex: Access-list 101 (100-199) deny tcp 1.1.1.1 0.0.0.0 2.2.2.2 0.0.0.0 Ex: Access-list 101 tcp permit any any</a:t>
            </a:r>
            <a:endParaRPr sz="23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i="1" dirty="0"/>
              <a:t>Named ACL: </a:t>
            </a:r>
            <a:r>
              <a:rPr lang="en" sz="2300" b="1" i="1" dirty="0"/>
              <a:t>ip access-list extended acL-name</a:t>
            </a:r>
            <a:endParaRPr sz="2300" b="1" i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b="1" i="1" dirty="0"/>
              <a:t>	</a:t>
            </a:r>
            <a:r>
              <a:rPr lang="en" sz="2300" i="1" dirty="0"/>
              <a:t>[Seq-num] </a:t>
            </a:r>
            <a:r>
              <a:rPr lang="en" sz="2300" b="1" dirty="0"/>
              <a:t>{deny | permit} </a:t>
            </a:r>
            <a:r>
              <a:rPr lang="en" sz="2300" b="1" i="1" dirty="0"/>
              <a:t>protocol</a:t>
            </a:r>
            <a:r>
              <a:rPr lang="en" sz="2300" b="1" dirty="0"/>
              <a:t> </a:t>
            </a:r>
            <a:r>
              <a:rPr lang="en" sz="2300" b="1" i="1" dirty="0"/>
              <a:t>source-ip source-wildcard destination-ip destination-wildcard</a:t>
            </a:r>
            <a:endParaRPr sz="23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96250" y="581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Extended </a:t>
            </a:r>
            <a:r>
              <a:rPr lang="en"/>
              <a:t>ACLs Protocols 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404550" y="1376150"/>
            <a:ext cx="8334900" cy="3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Use </a:t>
            </a:r>
            <a:r>
              <a:rPr lang="en" sz="2300" b="1"/>
              <a:t>ip</a:t>
            </a:r>
            <a:r>
              <a:rPr lang="en" sz="2300"/>
              <a:t> if you don’t care about what protocol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Ex: Permit ip any any 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If single host address, must use </a:t>
            </a:r>
            <a:r>
              <a:rPr lang="en" sz="2300" b="1"/>
              <a:t>host </a:t>
            </a:r>
            <a:r>
              <a:rPr lang="en" sz="2300"/>
              <a:t>command 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696250" y="581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Common </a:t>
            </a:r>
            <a:r>
              <a:rPr lang="en"/>
              <a:t>ACL Configuration Commands 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404550" y="1376150"/>
            <a:ext cx="8334900" cy="3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i="1"/>
              <a:t>Applying an ACL</a:t>
            </a:r>
            <a:r>
              <a:rPr lang="en" sz="1750"/>
              <a:t>: </a:t>
            </a:r>
            <a:r>
              <a:rPr lang="en" sz="1750" b="1" i="1"/>
              <a:t>ip access-group # {in | out} </a:t>
            </a:r>
            <a:endParaRPr sz="1750" b="1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 i="1"/>
              <a:t>Ex: ip access-group 1 in</a:t>
            </a:r>
            <a:endParaRPr sz="175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 i="1"/>
              <a:t>See all access lists: </a:t>
            </a:r>
            <a:r>
              <a:rPr lang="en" sz="1750" b="1"/>
              <a:t>Do show Access-lists</a:t>
            </a:r>
            <a:endParaRPr sz="175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50" i="1"/>
              <a:t>Adding a description for an ACL: </a:t>
            </a:r>
            <a:r>
              <a:rPr lang="en" sz="1750" b="1" i="1"/>
              <a:t>Access-list # remark</a:t>
            </a:r>
            <a:endParaRPr sz="1750" b="1" i="1"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338" y="2361510"/>
            <a:ext cx="7427327" cy="12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696250" y="581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ACLs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404550" y="1376150"/>
            <a:ext cx="8457600" cy="3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/>
              <a:t>Numbered ACL way</a:t>
            </a:r>
            <a:r>
              <a:rPr lang="en" sz="2300" b="1" i="1"/>
              <a:t>:</a:t>
            </a:r>
            <a:r>
              <a:rPr lang="en" sz="2300" b="1"/>
              <a:t> </a:t>
            </a:r>
            <a:endParaRPr sz="2300" b="1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i="1"/>
              <a:t>Cannot delete ACE with Numbered way, you delete the whole ACL! </a:t>
            </a:r>
            <a:endParaRPr sz="2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i="1"/>
              <a:t>Named ACL</a:t>
            </a:r>
            <a:r>
              <a:rPr lang="en" sz="2300" b="1"/>
              <a:t>: </a:t>
            </a:r>
            <a:endParaRPr sz="2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i="1"/>
              <a:t>Delete ACE (Access Control Entry) with </a:t>
            </a:r>
            <a:r>
              <a:rPr lang="en" sz="2300" b="1"/>
              <a:t>no </a:t>
            </a:r>
            <a:r>
              <a:rPr lang="en" sz="2300" b="1" i="1"/>
              <a:t>entry-number</a:t>
            </a:r>
            <a:endParaRPr sz="2300" b="1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 b="1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Command to help edit ACLs: </a:t>
            </a:r>
            <a:r>
              <a:rPr lang="en" sz="2300" b="1"/>
              <a:t>Ip access-list resequence </a:t>
            </a:r>
            <a:r>
              <a:rPr lang="en" sz="2300" i="1"/>
              <a:t>acL-id starting-seq-num increment </a:t>
            </a:r>
            <a:endParaRPr sz="2300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Nunito</vt:lpstr>
      <vt:lpstr>Shift</vt:lpstr>
      <vt:lpstr>ACLs (Access Control Lists)</vt:lpstr>
      <vt:lpstr>What’s the use?</vt:lpstr>
      <vt:lpstr>What we Got </vt:lpstr>
      <vt:lpstr>Rules of the Road</vt:lpstr>
      <vt:lpstr>Standard ACL Configuration Commands </vt:lpstr>
      <vt:lpstr>Extended ACL Configuration Commands </vt:lpstr>
      <vt:lpstr>Extended ACLs Protocols </vt:lpstr>
      <vt:lpstr>Common ACL Configuration Commands </vt:lpstr>
      <vt:lpstr>Editing ACLs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ACLs (Access Control Lists)</dc:title>
  <cp:lastModifiedBy>O'Neill Joseph Farrell</cp:lastModifiedBy>
  <cp:revision>2</cp:revision>
  <dcterms:modified xsi:type="dcterms:W3CDTF">2021-11-19T02:45:05Z</dcterms:modified>
</cp:coreProperties>
</file>