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c98ae41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c98ae41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4c98ae41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4c98ae4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4c98ae4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4c98ae4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c98ae4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c98ae4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c98ae4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c98ae4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4c98ae4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4c98ae4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c98ae4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c98ae4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c98ae4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c98ae4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c98ae41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c98ae41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c98ae4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c98ae4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NAT (Network address Translation)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 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 Configuration </a:t>
            </a:r>
            <a:endParaRPr/>
          </a:p>
        </p:txBody>
      </p:sp>
      <p:sp>
        <p:nvSpPr>
          <p:cNvPr id="124" name="Google Shape;124;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00">
                <a:solidFill>
                  <a:srgbClr val="333333"/>
                </a:solidFill>
                <a:latin typeface="Arial"/>
                <a:ea typeface="Arial"/>
                <a:cs typeface="Arial"/>
                <a:sym typeface="Arial"/>
              </a:rPr>
              <a:t>Config with Address Pool:</a:t>
            </a:r>
            <a:endParaRPr b="1" sz="1400">
              <a:solidFill>
                <a:srgbClr val="333333"/>
              </a:solidFill>
              <a:latin typeface="Arial"/>
              <a:ea typeface="Arial"/>
              <a:cs typeface="Arial"/>
              <a:sym typeface="Arial"/>
            </a:endParaRPr>
          </a:p>
          <a:p>
            <a:pPr indent="-317500" lvl="0" marL="457200" rtl="0" algn="l">
              <a:lnSpc>
                <a:spcPct val="95000"/>
              </a:lnSpc>
              <a:spcBef>
                <a:spcPts val="1200"/>
              </a:spcBef>
              <a:spcAft>
                <a:spcPts val="0"/>
              </a:spcAft>
              <a:buClr>
                <a:srgbClr val="333333"/>
              </a:buClr>
              <a:buSzPts val="1400"/>
              <a:buFont typeface="Arial"/>
              <a:buChar char="●"/>
            </a:pPr>
            <a:r>
              <a:rPr lang="en" sz="1400">
                <a:solidFill>
                  <a:srgbClr val="333333"/>
                </a:solidFill>
                <a:latin typeface="Arial"/>
                <a:ea typeface="Arial"/>
                <a:cs typeface="Arial"/>
                <a:sym typeface="Arial"/>
              </a:rPr>
              <a:t> ip nat pool [pool-name] [start-ip-address] [end-ip-address] </a:t>
            </a:r>
            <a:endParaRPr sz="1400">
              <a:solidFill>
                <a:srgbClr val="333333"/>
              </a:solidFill>
              <a:latin typeface="Arial"/>
              <a:ea typeface="Arial"/>
              <a:cs typeface="Arial"/>
              <a:sym typeface="Arial"/>
            </a:endParaRPr>
          </a:p>
          <a:p>
            <a:pPr indent="-317500" lvl="0" marL="457200" rtl="0" algn="l">
              <a:lnSpc>
                <a:spcPct val="9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(Create ACL for private addr that need translation) </a:t>
            </a:r>
            <a:endParaRPr sz="1400">
              <a:solidFill>
                <a:srgbClr val="333333"/>
              </a:solidFill>
              <a:latin typeface="Arial"/>
              <a:ea typeface="Arial"/>
              <a:cs typeface="Arial"/>
              <a:sym typeface="Arial"/>
            </a:endParaRPr>
          </a:p>
          <a:p>
            <a:pPr indent="-317500" lvl="0" marL="457200" rtl="0" algn="l">
              <a:lnSpc>
                <a:spcPct val="9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ip nat inside source list [access-list-number] </a:t>
            </a:r>
            <a:r>
              <a:rPr b="1" lang="en" sz="1400">
                <a:solidFill>
                  <a:srgbClr val="333333"/>
                </a:solidFill>
                <a:latin typeface="Arial"/>
                <a:ea typeface="Arial"/>
                <a:cs typeface="Arial"/>
                <a:sym typeface="Arial"/>
              </a:rPr>
              <a:t>pool [pool-name]</a:t>
            </a:r>
            <a:r>
              <a:rPr lang="en" sz="1400">
                <a:solidFill>
                  <a:srgbClr val="333333"/>
                </a:solidFill>
                <a:latin typeface="Arial"/>
                <a:ea typeface="Arial"/>
                <a:cs typeface="Arial"/>
                <a:sym typeface="Arial"/>
              </a:rPr>
              <a:t> overload </a:t>
            </a:r>
            <a:endParaRPr sz="1400">
              <a:solidFill>
                <a:srgbClr val="333333"/>
              </a:solidFill>
              <a:latin typeface="Arial"/>
              <a:ea typeface="Arial"/>
              <a:cs typeface="Arial"/>
              <a:sym typeface="Arial"/>
            </a:endParaRPr>
          </a:p>
          <a:p>
            <a:pPr indent="-317500" lvl="0" marL="457200" rtl="0" algn="l">
              <a:lnSpc>
                <a:spcPct val="9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interface [type] [number] </a:t>
            </a:r>
            <a:endParaRPr sz="1400">
              <a:solidFill>
                <a:srgbClr val="333333"/>
              </a:solidFill>
              <a:latin typeface="Arial"/>
              <a:ea typeface="Arial"/>
              <a:cs typeface="Arial"/>
              <a:sym typeface="Arial"/>
            </a:endParaRPr>
          </a:p>
          <a:p>
            <a:pPr indent="-317500" lvl="1" marL="914400" rtl="0" algn="l">
              <a:lnSpc>
                <a:spcPct val="95000"/>
              </a:lnSpc>
              <a:spcBef>
                <a:spcPts val="0"/>
              </a:spcBef>
              <a:spcAft>
                <a:spcPts val="0"/>
              </a:spcAft>
              <a:buClr>
                <a:srgbClr val="333333"/>
              </a:buClr>
              <a:buSzPts val="1400"/>
              <a:buFont typeface="Arial"/>
              <a:buChar char="○"/>
            </a:pPr>
            <a:r>
              <a:rPr lang="en">
                <a:solidFill>
                  <a:srgbClr val="333333"/>
                </a:solidFill>
                <a:latin typeface="Arial"/>
                <a:ea typeface="Arial"/>
                <a:cs typeface="Arial"/>
                <a:sym typeface="Arial"/>
              </a:rPr>
              <a:t>ip nat [inside | outside] </a:t>
            </a:r>
            <a:endParaRPr>
              <a:solidFill>
                <a:srgbClr val="333333"/>
              </a:solidFill>
              <a:latin typeface="Arial"/>
              <a:ea typeface="Arial"/>
              <a:cs typeface="Arial"/>
              <a:sym typeface="Arial"/>
            </a:endParaRPr>
          </a:p>
          <a:p>
            <a:pPr indent="0" lvl="0" marL="0" rtl="0" algn="l">
              <a:lnSpc>
                <a:spcPct val="95000"/>
              </a:lnSpc>
              <a:spcBef>
                <a:spcPts val="1200"/>
              </a:spcBef>
              <a:spcAft>
                <a:spcPts val="0"/>
              </a:spcAft>
              <a:buNone/>
            </a:pPr>
            <a:r>
              <a:rPr b="1" lang="en" sz="1400">
                <a:solidFill>
                  <a:srgbClr val="333333"/>
                </a:solidFill>
                <a:latin typeface="Arial"/>
                <a:ea typeface="Arial"/>
                <a:cs typeface="Arial"/>
                <a:sym typeface="Arial"/>
              </a:rPr>
              <a:t>Config for Single Address: </a:t>
            </a:r>
            <a:endParaRPr b="1" sz="1400">
              <a:solidFill>
                <a:srgbClr val="333333"/>
              </a:solidFill>
              <a:latin typeface="Arial"/>
              <a:ea typeface="Arial"/>
              <a:cs typeface="Arial"/>
              <a:sym typeface="Arial"/>
            </a:endParaRPr>
          </a:p>
          <a:p>
            <a:pPr indent="-317500" lvl="0" marL="457200" rtl="0" algn="l">
              <a:lnSpc>
                <a:spcPct val="95000"/>
              </a:lnSpc>
              <a:spcBef>
                <a:spcPts val="1200"/>
              </a:spcBef>
              <a:spcAft>
                <a:spcPts val="0"/>
              </a:spcAft>
              <a:buClr>
                <a:srgbClr val="333333"/>
              </a:buClr>
              <a:buSzPts val="1400"/>
              <a:buFont typeface="Arial"/>
              <a:buChar char="●"/>
            </a:pPr>
            <a:r>
              <a:rPr lang="en" sz="1400">
                <a:solidFill>
                  <a:srgbClr val="333333"/>
                </a:solidFill>
                <a:latin typeface="Arial"/>
                <a:ea typeface="Arial"/>
                <a:cs typeface="Arial"/>
                <a:sym typeface="Arial"/>
              </a:rPr>
              <a:t>(Create ACL for private addr that need translation) </a:t>
            </a:r>
            <a:endParaRPr sz="1400">
              <a:solidFill>
                <a:srgbClr val="333333"/>
              </a:solidFill>
              <a:latin typeface="Arial"/>
              <a:ea typeface="Arial"/>
              <a:cs typeface="Arial"/>
              <a:sym typeface="Arial"/>
            </a:endParaRPr>
          </a:p>
          <a:p>
            <a:pPr indent="-317500" lvl="0" marL="457200" rtl="0" algn="l">
              <a:lnSpc>
                <a:spcPct val="9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ip nat inside source list [access-list-number] </a:t>
            </a:r>
            <a:r>
              <a:rPr b="1" lang="en" sz="1400">
                <a:solidFill>
                  <a:srgbClr val="333333"/>
                </a:solidFill>
                <a:latin typeface="Arial"/>
                <a:ea typeface="Arial"/>
                <a:cs typeface="Arial"/>
                <a:sym typeface="Arial"/>
              </a:rPr>
              <a:t>interface [type] [number]</a:t>
            </a:r>
            <a:r>
              <a:rPr lang="en" sz="1400">
                <a:solidFill>
                  <a:srgbClr val="333333"/>
                </a:solidFill>
                <a:latin typeface="Arial"/>
                <a:ea typeface="Arial"/>
                <a:cs typeface="Arial"/>
                <a:sym typeface="Arial"/>
              </a:rPr>
              <a:t> overload (interface is outside interface) </a:t>
            </a:r>
            <a:endParaRPr sz="1400">
              <a:solidFill>
                <a:srgbClr val="333333"/>
              </a:solidFill>
              <a:latin typeface="Arial"/>
              <a:ea typeface="Arial"/>
              <a:cs typeface="Arial"/>
              <a:sym typeface="Arial"/>
            </a:endParaRPr>
          </a:p>
          <a:p>
            <a:pPr indent="-317500" lvl="0" marL="457200" rtl="0" algn="l">
              <a:lnSpc>
                <a:spcPct val="95000"/>
              </a:lnSpc>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interface [type] [number] </a:t>
            </a:r>
            <a:endParaRPr sz="1400">
              <a:solidFill>
                <a:srgbClr val="333333"/>
              </a:solidFill>
              <a:latin typeface="Arial"/>
              <a:ea typeface="Arial"/>
              <a:cs typeface="Arial"/>
              <a:sym typeface="Arial"/>
            </a:endParaRPr>
          </a:p>
          <a:p>
            <a:pPr indent="-317500" lvl="1" marL="914400" rtl="0" algn="l">
              <a:lnSpc>
                <a:spcPct val="95000"/>
              </a:lnSpc>
              <a:spcBef>
                <a:spcPts val="0"/>
              </a:spcBef>
              <a:spcAft>
                <a:spcPts val="0"/>
              </a:spcAft>
              <a:buClr>
                <a:srgbClr val="333333"/>
              </a:buClr>
              <a:buSzPts val="1400"/>
              <a:buFont typeface="Arial"/>
              <a:buChar char="○"/>
            </a:pPr>
            <a:r>
              <a:rPr lang="en">
                <a:solidFill>
                  <a:srgbClr val="333333"/>
                </a:solidFill>
                <a:latin typeface="Arial"/>
                <a:ea typeface="Arial"/>
                <a:cs typeface="Arial"/>
                <a:sym typeface="Arial"/>
              </a:rPr>
              <a:t>ip nat [inside | outside] </a:t>
            </a:r>
            <a:endParaRPr/>
          </a:p>
        </p:txBody>
      </p:sp>
      <p:sp>
        <p:nvSpPr>
          <p:cNvPr id="125" name="Google Shape;125;p22"/>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b="1" sz="1200">
              <a:solidFill>
                <a:srgbClr val="33333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Troubleshooting NAT Commands</a:t>
            </a:r>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Arial"/>
              <a:buChar char="●"/>
            </a:pPr>
            <a:r>
              <a:rPr i="1" lang="en" sz="2000">
                <a:solidFill>
                  <a:srgbClr val="000000"/>
                </a:solidFill>
                <a:latin typeface="Arial"/>
                <a:ea typeface="Arial"/>
                <a:cs typeface="Arial"/>
                <a:sym typeface="Arial"/>
              </a:rPr>
              <a:t>Show ip NAT translations </a:t>
            </a:r>
            <a:endParaRPr i="1"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i="1" lang="en" sz="2000">
                <a:solidFill>
                  <a:srgbClr val="000000"/>
                </a:solidFill>
                <a:latin typeface="Arial"/>
                <a:ea typeface="Arial"/>
                <a:cs typeface="Arial"/>
                <a:sym typeface="Arial"/>
              </a:rPr>
              <a:t>Clear ip NAT translations </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i="1" lang="en" sz="2000">
                <a:solidFill>
                  <a:srgbClr val="000000"/>
                </a:solidFill>
                <a:latin typeface="Arial"/>
                <a:ea typeface="Arial"/>
                <a:cs typeface="Arial"/>
                <a:sym typeface="Arial"/>
              </a:rPr>
              <a:t>Show ip NAT statistics </a:t>
            </a:r>
            <a:endParaRPr i="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NAT?</a:t>
            </a:r>
            <a:endParaRPr/>
          </a:p>
        </p:txBody>
      </p:sp>
      <p:sp>
        <p:nvSpPr>
          <p:cNvPr id="74" name="Google Shape;74;p14"/>
          <p:cNvSpPr txBox="1"/>
          <p:nvPr>
            <p:ph idx="1" type="body"/>
          </p:nvPr>
        </p:nvSpPr>
        <p:spPr>
          <a:xfrm>
            <a:off x="165925" y="1919075"/>
            <a:ext cx="8784000" cy="2710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lang="en" sz="1200">
                <a:solidFill>
                  <a:srgbClr val="000000"/>
                </a:solidFill>
                <a:latin typeface="Arial"/>
                <a:ea typeface="Arial"/>
                <a:cs typeface="Arial"/>
                <a:sym typeface="Arial"/>
              </a:rPr>
              <a:t>Changing source or destination IP addresses. (From a </a:t>
            </a:r>
            <a:r>
              <a:rPr b="1" lang="en" sz="1200">
                <a:solidFill>
                  <a:srgbClr val="000000"/>
                </a:solidFill>
                <a:latin typeface="Arial"/>
                <a:ea typeface="Arial"/>
                <a:cs typeface="Arial"/>
                <a:sym typeface="Arial"/>
              </a:rPr>
              <a:t>private</a:t>
            </a:r>
            <a:r>
              <a:rPr lang="en" sz="1200">
                <a:solidFill>
                  <a:srgbClr val="000000"/>
                </a:solidFill>
                <a:latin typeface="Arial"/>
                <a:ea typeface="Arial"/>
                <a:cs typeface="Arial"/>
                <a:sym typeface="Arial"/>
              </a:rPr>
              <a:t> address to a </a:t>
            </a:r>
            <a:r>
              <a:rPr b="1" lang="en" sz="1200">
                <a:solidFill>
                  <a:srgbClr val="000000"/>
                </a:solidFill>
                <a:latin typeface="Arial"/>
                <a:ea typeface="Arial"/>
                <a:cs typeface="Arial"/>
                <a:sym typeface="Arial"/>
              </a:rPr>
              <a:t>public</a:t>
            </a:r>
            <a:r>
              <a:rPr lang="en" sz="1200">
                <a:solidFill>
                  <a:srgbClr val="000000"/>
                </a:solidFill>
                <a:latin typeface="Arial"/>
                <a:ea typeface="Arial"/>
                <a:cs typeface="Arial"/>
                <a:sym typeface="Arial"/>
              </a:rPr>
              <a:t> address)</a:t>
            </a:r>
            <a:endParaRPr sz="1200">
              <a:solidFill>
                <a:srgbClr val="000000"/>
              </a:solidFill>
              <a:latin typeface="Arial"/>
              <a:ea typeface="Arial"/>
              <a:cs typeface="Arial"/>
              <a:sym typeface="Arial"/>
            </a:endParaRPr>
          </a:p>
          <a:p>
            <a:pPr indent="0" lvl="0" marL="0" rtl="0" algn="l">
              <a:lnSpc>
                <a:spcPct val="105000"/>
              </a:lnSpc>
              <a:spcBef>
                <a:spcPts val="0"/>
              </a:spcBef>
              <a:spcAft>
                <a:spcPts val="0"/>
              </a:spcAft>
              <a:buSzPts val="935"/>
              <a:buNone/>
            </a:pPr>
            <a:r>
              <a:t/>
            </a:r>
            <a:endParaRPr sz="1200">
              <a:solidFill>
                <a:srgbClr val="000000"/>
              </a:solidFill>
              <a:latin typeface="Arial"/>
              <a:ea typeface="Arial"/>
              <a:cs typeface="Arial"/>
              <a:sym typeface="Arial"/>
            </a:endParaRPr>
          </a:p>
          <a:p>
            <a:pPr indent="0" lvl="0" marL="0" rtl="0" algn="l">
              <a:lnSpc>
                <a:spcPct val="105000"/>
              </a:lnSpc>
              <a:spcBef>
                <a:spcPts val="0"/>
              </a:spcBef>
              <a:spcAft>
                <a:spcPts val="0"/>
              </a:spcAft>
              <a:buSzPts val="935"/>
              <a:buNone/>
            </a:pPr>
            <a:r>
              <a:rPr b="1" lang="en" sz="1200">
                <a:solidFill>
                  <a:srgbClr val="000000"/>
                </a:solidFill>
                <a:latin typeface="Arial"/>
                <a:ea typeface="Arial"/>
                <a:cs typeface="Arial"/>
                <a:sym typeface="Arial"/>
              </a:rPr>
              <a:t>Why?</a:t>
            </a:r>
            <a:endParaRPr b="1"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Not enough </a:t>
            </a:r>
            <a:r>
              <a:rPr b="1" lang="en" sz="1200">
                <a:solidFill>
                  <a:srgbClr val="000000"/>
                </a:solidFill>
                <a:latin typeface="Arial"/>
                <a:ea typeface="Arial"/>
                <a:cs typeface="Arial"/>
                <a:sym typeface="Arial"/>
              </a:rPr>
              <a:t>public </a:t>
            </a:r>
            <a:r>
              <a:rPr lang="en" sz="1200">
                <a:solidFill>
                  <a:srgbClr val="000000"/>
                </a:solidFill>
                <a:latin typeface="Arial"/>
                <a:ea typeface="Arial"/>
                <a:cs typeface="Arial"/>
                <a:sym typeface="Arial"/>
              </a:rPr>
              <a:t>IPv4 addresses to assign a unique address to each device connected to the internet.</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NAT’s primary use is to conserve </a:t>
            </a:r>
            <a:r>
              <a:rPr b="1" lang="en" sz="1200">
                <a:solidFill>
                  <a:srgbClr val="000000"/>
                </a:solidFill>
                <a:latin typeface="Arial"/>
                <a:ea typeface="Arial"/>
                <a:cs typeface="Arial"/>
                <a:sym typeface="Arial"/>
              </a:rPr>
              <a:t>public</a:t>
            </a:r>
            <a:r>
              <a:rPr lang="en" sz="1200">
                <a:solidFill>
                  <a:srgbClr val="000000"/>
                </a:solidFill>
                <a:latin typeface="Arial"/>
                <a:ea typeface="Arial"/>
                <a:cs typeface="Arial"/>
                <a:sym typeface="Arial"/>
              </a:rPr>
              <a:t> IPv4 addresses</a:t>
            </a:r>
            <a:endParaRPr sz="1200">
              <a:solidFill>
                <a:srgbClr val="000000"/>
              </a:solidFill>
              <a:latin typeface="Arial"/>
              <a:ea typeface="Arial"/>
              <a:cs typeface="Arial"/>
              <a:sym typeface="Arial"/>
            </a:endParaRPr>
          </a:p>
          <a:p>
            <a:pPr indent="0" lvl="0" marL="0" rtl="0" algn="l">
              <a:lnSpc>
                <a:spcPct val="105000"/>
              </a:lnSpc>
              <a:spcBef>
                <a:spcPts val="0"/>
              </a:spcBef>
              <a:spcAft>
                <a:spcPts val="0"/>
              </a:spcAft>
              <a:buSzPts val="935"/>
              <a:buNone/>
            </a:pPr>
            <a:r>
              <a:t/>
            </a:r>
            <a:endParaRPr sz="1200">
              <a:solidFill>
                <a:srgbClr val="000000"/>
              </a:solidFill>
              <a:latin typeface="Arial"/>
              <a:ea typeface="Arial"/>
              <a:cs typeface="Arial"/>
              <a:sym typeface="Arial"/>
            </a:endParaRPr>
          </a:p>
          <a:p>
            <a:pPr indent="0" lvl="0" marL="0" rtl="0" algn="l">
              <a:lnSpc>
                <a:spcPct val="105000"/>
              </a:lnSpc>
              <a:spcBef>
                <a:spcPts val="0"/>
              </a:spcBef>
              <a:spcAft>
                <a:spcPts val="0"/>
              </a:spcAft>
              <a:buSzPts val="935"/>
              <a:buNone/>
            </a:pPr>
            <a:r>
              <a:rPr b="1" lang="en" sz="1200">
                <a:solidFill>
                  <a:srgbClr val="000000"/>
                </a:solidFill>
                <a:latin typeface="Arial"/>
                <a:ea typeface="Arial"/>
                <a:cs typeface="Arial"/>
                <a:sym typeface="Arial"/>
              </a:rPr>
              <a:t>Private vs Public </a:t>
            </a:r>
            <a:endParaRPr b="1"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Private ip’s </a:t>
            </a:r>
            <a:r>
              <a:rPr b="1" lang="en" sz="1200">
                <a:solidFill>
                  <a:srgbClr val="000000"/>
                </a:solidFill>
                <a:latin typeface="Arial"/>
                <a:ea typeface="Arial"/>
                <a:cs typeface="Arial"/>
                <a:sym typeface="Arial"/>
              </a:rPr>
              <a:t>CANNOT</a:t>
            </a:r>
            <a:r>
              <a:rPr lang="en" sz="1200">
                <a:solidFill>
                  <a:srgbClr val="000000"/>
                </a:solidFill>
                <a:latin typeface="Arial"/>
                <a:ea typeface="Arial"/>
                <a:cs typeface="Arial"/>
                <a:sym typeface="Arial"/>
              </a:rPr>
              <a:t> be used over the Internet </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Public addresses </a:t>
            </a:r>
            <a:r>
              <a:rPr b="1" lang="en" sz="1200">
                <a:solidFill>
                  <a:srgbClr val="000000"/>
                </a:solidFill>
                <a:latin typeface="Arial"/>
                <a:ea typeface="Arial"/>
                <a:cs typeface="Arial"/>
                <a:sym typeface="Arial"/>
              </a:rPr>
              <a:t>MUST</a:t>
            </a:r>
            <a:r>
              <a:rPr lang="en" sz="1200">
                <a:solidFill>
                  <a:srgbClr val="000000"/>
                </a:solidFill>
                <a:latin typeface="Arial"/>
                <a:ea typeface="Arial"/>
                <a:cs typeface="Arial"/>
                <a:sym typeface="Arial"/>
              </a:rPr>
              <a:t> be unique </a:t>
            </a:r>
            <a:endParaRPr sz="1200">
              <a:solidFill>
                <a:srgbClr val="000000"/>
              </a:solidFill>
              <a:latin typeface="Arial"/>
              <a:ea typeface="Arial"/>
              <a:cs typeface="Arial"/>
              <a:sym typeface="Arial"/>
            </a:endParaRPr>
          </a:p>
          <a:p>
            <a:pPr indent="0" lvl="0" marL="0" rtl="0" algn="l">
              <a:lnSpc>
                <a:spcPct val="10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5000"/>
              </a:lnSpc>
              <a:spcBef>
                <a:spcPts val="0"/>
              </a:spcBef>
              <a:spcAft>
                <a:spcPts val="0"/>
              </a:spcAft>
              <a:buSzPts val="935"/>
              <a:buNone/>
            </a:pPr>
            <a:r>
              <a:t/>
            </a:r>
            <a:endParaRPr b="1" sz="1200">
              <a:solidFill>
                <a:srgbClr val="000000"/>
              </a:solidFill>
              <a:latin typeface="Arial"/>
              <a:ea typeface="Arial"/>
              <a:cs typeface="Arial"/>
              <a:sym typeface="Arial"/>
            </a:endParaRPr>
          </a:p>
          <a:p>
            <a:pPr indent="0" lvl="0" marL="0" rtl="0" algn="l">
              <a:lnSpc>
                <a:spcPct val="105000"/>
              </a:lnSpc>
              <a:spcBef>
                <a:spcPts val="0"/>
              </a:spcBef>
              <a:spcAft>
                <a:spcPts val="0"/>
              </a:spcAft>
              <a:buSzPts val="935"/>
              <a:buNone/>
            </a:pPr>
            <a:r>
              <a:t/>
            </a:r>
            <a:endParaRPr b="1" sz="1200">
              <a:solidFill>
                <a:srgbClr val="000000"/>
              </a:solidFill>
              <a:latin typeface="Arial"/>
              <a:ea typeface="Arial"/>
              <a:cs typeface="Arial"/>
              <a:sym typeface="Arial"/>
            </a:endParaRPr>
          </a:p>
        </p:txBody>
      </p:sp>
      <p:pic>
        <p:nvPicPr>
          <p:cNvPr id="75" name="Google Shape;75;p14"/>
          <p:cNvPicPr preferRelativeResize="0"/>
          <p:nvPr/>
        </p:nvPicPr>
        <p:blipFill>
          <a:blip r:embed="rId3">
            <a:alphaModFix/>
          </a:blip>
          <a:stretch>
            <a:fillRect/>
          </a:stretch>
        </p:blipFill>
        <p:spPr>
          <a:xfrm>
            <a:off x="3980650" y="3135100"/>
            <a:ext cx="5124301" cy="149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NAT Table</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500"/>
              </a:spcBef>
              <a:spcAft>
                <a:spcPts val="0"/>
              </a:spcAft>
              <a:buNone/>
            </a:pPr>
            <a:r>
              <a:rPr lang="en" sz="4867">
                <a:solidFill>
                  <a:srgbClr val="58585B"/>
                </a:solidFill>
                <a:highlight>
                  <a:srgbClr val="FFFFFF"/>
                </a:highlight>
                <a:latin typeface="Arial"/>
                <a:ea typeface="Arial"/>
                <a:cs typeface="Arial"/>
                <a:sym typeface="Arial"/>
              </a:rPr>
              <a:t>When determining which type of address is used, it is important to remember that NAT terminology is always applied from the </a:t>
            </a:r>
            <a:r>
              <a:rPr b="1" lang="en" sz="4867">
                <a:solidFill>
                  <a:srgbClr val="58585B"/>
                </a:solidFill>
                <a:highlight>
                  <a:srgbClr val="FFFFFF"/>
                </a:highlight>
                <a:latin typeface="Arial"/>
                <a:ea typeface="Arial"/>
                <a:cs typeface="Arial"/>
                <a:sym typeface="Arial"/>
              </a:rPr>
              <a:t>perspective</a:t>
            </a:r>
            <a:r>
              <a:rPr lang="en" sz="4867">
                <a:solidFill>
                  <a:srgbClr val="58585B"/>
                </a:solidFill>
                <a:highlight>
                  <a:srgbClr val="FFFFFF"/>
                </a:highlight>
                <a:latin typeface="Arial"/>
                <a:ea typeface="Arial"/>
                <a:cs typeface="Arial"/>
                <a:sym typeface="Arial"/>
              </a:rPr>
              <a:t> of the device with the translated address:</a:t>
            </a:r>
            <a:endParaRPr sz="4867">
              <a:solidFill>
                <a:srgbClr val="58585B"/>
              </a:solidFill>
              <a:highlight>
                <a:srgbClr val="FFFFFF"/>
              </a:highlight>
              <a:latin typeface="Arial"/>
              <a:ea typeface="Arial"/>
              <a:cs typeface="Arial"/>
              <a:sym typeface="Arial"/>
            </a:endParaRPr>
          </a:p>
          <a:p>
            <a:pPr indent="-305875" lvl="0" marL="457200" rtl="0" algn="l">
              <a:spcBef>
                <a:spcPts val="1500"/>
              </a:spcBef>
              <a:spcAft>
                <a:spcPts val="0"/>
              </a:spcAft>
              <a:buClr>
                <a:srgbClr val="58585B"/>
              </a:buClr>
              <a:buSzPct val="100000"/>
              <a:buFont typeface="Arial"/>
              <a:buChar char="●"/>
            </a:pPr>
            <a:r>
              <a:rPr b="1" lang="en" sz="4867">
                <a:solidFill>
                  <a:srgbClr val="58585B"/>
                </a:solidFill>
                <a:highlight>
                  <a:srgbClr val="FFFFFF"/>
                </a:highlight>
                <a:latin typeface="Arial"/>
                <a:ea typeface="Arial"/>
                <a:cs typeface="Arial"/>
                <a:sym typeface="Arial"/>
              </a:rPr>
              <a:t>Inside address</a:t>
            </a:r>
            <a:r>
              <a:rPr lang="en" sz="4867">
                <a:solidFill>
                  <a:srgbClr val="58585B"/>
                </a:solidFill>
                <a:highlight>
                  <a:srgbClr val="FFFFFF"/>
                </a:highlight>
                <a:latin typeface="Arial"/>
                <a:ea typeface="Arial"/>
                <a:cs typeface="Arial"/>
                <a:sym typeface="Arial"/>
              </a:rPr>
              <a:t> - The address of the device which is being translated by NAT.</a:t>
            </a:r>
            <a:endParaRPr sz="4867">
              <a:solidFill>
                <a:srgbClr val="58585B"/>
              </a:solidFill>
              <a:highlight>
                <a:srgbClr val="FFFFFF"/>
              </a:highlight>
              <a:latin typeface="Arial"/>
              <a:ea typeface="Arial"/>
              <a:cs typeface="Arial"/>
              <a:sym typeface="Arial"/>
            </a:endParaRPr>
          </a:p>
          <a:p>
            <a:pPr indent="-305875" lvl="0" marL="457200" rtl="0" algn="l">
              <a:spcBef>
                <a:spcPts val="0"/>
              </a:spcBef>
              <a:spcAft>
                <a:spcPts val="0"/>
              </a:spcAft>
              <a:buClr>
                <a:srgbClr val="58585B"/>
              </a:buClr>
              <a:buSzPct val="100000"/>
              <a:buFont typeface="Arial"/>
              <a:buChar char="●"/>
            </a:pPr>
            <a:r>
              <a:rPr b="1" lang="en" sz="4867">
                <a:solidFill>
                  <a:srgbClr val="58585B"/>
                </a:solidFill>
                <a:highlight>
                  <a:srgbClr val="FFFFFF"/>
                </a:highlight>
                <a:latin typeface="Arial"/>
                <a:ea typeface="Arial"/>
                <a:cs typeface="Arial"/>
                <a:sym typeface="Arial"/>
              </a:rPr>
              <a:t>Outside address </a:t>
            </a:r>
            <a:r>
              <a:rPr lang="en" sz="4867">
                <a:solidFill>
                  <a:srgbClr val="58585B"/>
                </a:solidFill>
                <a:highlight>
                  <a:srgbClr val="FFFFFF"/>
                </a:highlight>
                <a:latin typeface="Arial"/>
                <a:ea typeface="Arial"/>
                <a:cs typeface="Arial"/>
                <a:sym typeface="Arial"/>
              </a:rPr>
              <a:t>- The address of the destination device.</a:t>
            </a:r>
            <a:endParaRPr sz="4867">
              <a:solidFill>
                <a:srgbClr val="58585B"/>
              </a:solidFill>
              <a:highlight>
                <a:srgbClr val="FFFFFF"/>
              </a:highlight>
              <a:latin typeface="Arial"/>
              <a:ea typeface="Arial"/>
              <a:cs typeface="Arial"/>
              <a:sym typeface="Arial"/>
            </a:endParaRPr>
          </a:p>
          <a:p>
            <a:pPr indent="0" lvl="0" marL="0" rtl="0" algn="l">
              <a:spcBef>
                <a:spcPts val="3600"/>
              </a:spcBef>
              <a:spcAft>
                <a:spcPts val="0"/>
              </a:spcAft>
              <a:buNone/>
            </a:pPr>
            <a:r>
              <a:rPr lang="en" sz="4867">
                <a:solidFill>
                  <a:srgbClr val="58585B"/>
                </a:solidFill>
                <a:highlight>
                  <a:srgbClr val="FFFFFF"/>
                </a:highlight>
                <a:latin typeface="Arial"/>
                <a:ea typeface="Arial"/>
                <a:cs typeface="Arial"/>
                <a:sym typeface="Arial"/>
              </a:rPr>
              <a:t>NAT also uses the concept of local or global with respect to addresses:</a:t>
            </a:r>
            <a:endParaRPr sz="4867">
              <a:solidFill>
                <a:srgbClr val="58585B"/>
              </a:solidFill>
              <a:highlight>
                <a:srgbClr val="FFFFFF"/>
              </a:highlight>
              <a:latin typeface="Arial"/>
              <a:ea typeface="Arial"/>
              <a:cs typeface="Arial"/>
              <a:sym typeface="Arial"/>
            </a:endParaRPr>
          </a:p>
          <a:p>
            <a:pPr indent="-305875" lvl="0" marL="457200" rtl="0" algn="l">
              <a:spcBef>
                <a:spcPts val="1500"/>
              </a:spcBef>
              <a:spcAft>
                <a:spcPts val="0"/>
              </a:spcAft>
              <a:buClr>
                <a:srgbClr val="58585B"/>
              </a:buClr>
              <a:buSzPct val="100000"/>
              <a:buFont typeface="Arial"/>
              <a:buChar char="●"/>
            </a:pPr>
            <a:r>
              <a:rPr b="1" lang="en" sz="4867">
                <a:solidFill>
                  <a:srgbClr val="58585B"/>
                </a:solidFill>
                <a:highlight>
                  <a:srgbClr val="FFFFFF"/>
                </a:highlight>
                <a:latin typeface="Arial"/>
                <a:ea typeface="Arial"/>
                <a:cs typeface="Arial"/>
                <a:sym typeface="Arial"/>
              </a:rPr>
              <a:t>Local address</a:t>
            </a:r>
            <a:r>
              <a:rPr lang="en" sz="4867">
                <a:solidFill>
                  <a:srgbClr val="58585B"/>
                </a:solidFill>
                <a:highlight>
                  <a:srgbClr val="FFFFFF"/>
                </a:highlight>
                <a:latin typeface="Arial"/>
                <a:ea typeface="Arial"/>
                <a:cs typeface="Arial"/>
                <a:sym typeface="Arial"/>
              </a:rPr>
              <a:t> - A local address is any address that </a:t>
            </a:r>
            <a:r>
              <a:rPr b="1" lang="en" sz="4867">
                <a:solidFill>
                  <a:srgbClr val="58585B"/>
                </a:solidFill>
                <a:highlight>
                  <a:srgbClr val="FFFFFF"/>
                </a:highlight>
                <a:latin typeface="Arial"/>
                <a:ea typeface="Arial"/>
                <a:cs typeface="Arial"/>
                <a:sym typeface="Arial"/>
              </a:rPr>
              <a:t>appears </a:t>
            </a:r>
            <a:r>
              <a:rPr lang="en" sz="4867">
                <a:solidFill>
                  <a:srgbClr val="58585B"/>
                </a:solidFill>
                <a:highlight>
                  <a:srgbClr val="FFFFFF"/>
                </a:highlight>
                <a:latin typeface="Arial"/>
                <a:ea typeface="Arial"/>
                <a:cs typeface="Arial"/>
                <a:sym typeface="Arial"/>
              </a:rPr>
              <a:t>on the </a:t>
            </a:r>
            <a:r>
              <a:rPr b="1" lang="en" sz="4867">
                <a:solidFill>
                  <a:srgbClr val="58585B"/>
                </a:solidFill>
                <a:highlight>
                  <a:srgbClr val="FFFFFF"/>
                </a:highlight>
                <a:latin typeface="Arial"/>
                <a:ea typeface="Arial"/>
                <a:cs typeface="Arial"/>
                <a:sym typeface="Arial"/>
              </a:rPr>
              <a:t>inside</a:t>
            </a:r>
            <a:r>
              <a:rPr lang="en" sz="4867">
                <a:solidFill>
                  <a:srgbClr val="58585B"/>
                </a:solidFill>
                <a:highlight>
                  <a:srgbClr val="FFFFFF"/>
                </a:highlight>
                <a:latin typeface="Arial"/>
                <a:ea typeface="Arial"/>
                <a:cs typeface="Arial"/>
                <a:sym typeface="Arial"/>
              </a:rPr>
              <a:t> portion of the network.</a:t>
            </a:r>
            <a:endParaRPr sz="4867">
              <a:solidFill>
                <a:srgbClr val="58585B"/>
              </a:solidFill>
              <a:highlight>
                <a:srgbClr val="FFFFFF"/>
              </a:highlight>
              <a:latin typeface="Arial"/>
              <a:ea typeface="Arial"/>
              <a:cs typeface="Arial"/>
              <a:sym typeface="Arial"/>
            </a:endParaRPr>
          </a:p>
          <a:p>
            <a:pPr indent="-305875" lvl="0" marL="457200" rtl="0" algn="l">
              <a:spcBef>
                <a:spcPts val="0"/>
              </a:spcBef>
              <a:spcAft>
                <a:spcPts val="0"/>
              </a:spcAft>
              <a:buClr>
                <a:srgbClr val="58585B"/>
              </a:buClr>
              <a:buSzPct val="100000"/>
              <a:buFont typeface="Arial"/>
              <a:buChar char="●"/>
            </a:pPr>
            <a:r>
              <a:rPr b="1" lang="en" sz="4867">
                <a:solidFill>
                  <a:srgbClr val="58585B"/>
                </a:solidFill>
                <a:highlight>
                  <a:srgbClr val="FFFFFF"/>
                </a:highlight>
                <a:latin typeface="Arial"/>
                <a:ea typeface="Arial"/>
                <a:cs typeface="Arial"/>
                <a:sym typeface="Arial"/>
              </a:rPr>
              <a:t>Global address</a:t>
            </a:r>
            <a:r>
              <a:rPr lang="en" sz="4867">
                <a:solidFill>
                  <a:srgbClr val="58585B"/>
                </a:solidFill>
                <a:highlight>
                  <a:srgbClr val="FFFFFF"/>
                </a:highlight>
                <a:latin typeface="Arial"/>
                <a:ea typeface="Arial"/>
                <a:cs typeface="Arial"/>
                <a:sym typeface="Arial"/>
              </a:rPr>
              <a:t> - A global address is any address that </a:t>
            </a:r>
            <a:r>
              <a:rPr b="1" lang="en" sz="4867">
                <a:solidFill>
                  <a:srgbClr val="58585B"/>
                </a:solidFill>
                <a:highlight>
                  <a:srgbClr val="FFFFFF"/>
                </a:highlight>
                <a:latin typeface="Arial"/>
                <a:ea typeface="Arial"/>
                <a:cs typeface="Arial"/>
                <a:sym typeface="Arial"/>
              </a:rPr>
              <a:t>appears</a:t>
            </a:r>
            <a:r>
              <a:rPr lang="en" sz="4867">
                <a:solidFill>
                  <a:srgbClr val="58585B"/>
                </a:solidFill>
                <a:highlight>
                  <a:srgbClr val="FFFFFF"/>
                </a:highlight>
                <a:latin typeface="Arial"/>
                <a:ea typeface="Arial"/>
                <a:cs typeface="Arial"/>
                <a:sym typeface="Arial"/>
              </a:rPr>
              <a:t> on the </a:t>
            </a:r>
            <a:r>
              <a:rPr b="1" lang="en" sz="4867">
                <a:solidFill>
                  <a:srgbClr val="58585B"/>
                </a:solidFill>
                <a:highlight>
                  <a:srgbClr val="FFFFFF"/>
                </a:highlight>
                <a:latin typeface="Arial"/>
                <a:ea typeface="Arial"/>
                <a:cs typeface="Arial"/>
                <a:sym typeface="Arial"/>
              </a:rPr>
              <a:t>outside</a:t>
            </a:r>
            <a:r>
              <a:rPr lang="en" sz="4867">
                <a:solidFill>
                  <a:srgbClr val="58585B"/>
                </a:solidFill>
                <a:highlight>
                  <a:srgbClr val="FFFFFF"/>
                </a:highlight>
                <a:latin typeface="Arial"/>
                <a:ea typeface="Arial"/>
                <a:cs typeface="Arial"/>
                <a:sym typeface="Arial"/>
              </a:rPr>
              <a:t> portion of the network.</a:t>
            </a:r>
            <a:endParaRPr sz="4867">
              <a:solidFill>
                <a:srgbClr val="58585B"/>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sz="1050">
              <a:solidFill>
                <a:srgbClr val="58585B"/>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NAT Table</a:t>
            </a:r>
            <a:endParaRPr/>
          </a:p>
        </p:txBody>
      </p:sp>
      <p:pic>
        <p:nvPicPr>
          <p:cNvPr id="87" name="Google Shape;87;p16"/>
          <p:cNvPicPr preferRelativeResize="0"/>
          <p:nvPr/>
        </p:nvPicPr>
        <p:blipFill>
          <a:blip r:embed="rId3">
            <a:alphaModFix/>
          </a:blip>
          <a:stretch>
            <a:fillRect/>
          </a:stretch>
        </p:blipFill>
        <p:spPr>
          <a:xfrm>
            <a:off x="1231375" y="1825100"/>
            <a:ext cx="6526700" cy="3209924"/>
          </a:xfrm>
          <a:prstGeom prst="rect">
            <a:avLst/>
          </a:prstGeom>
          <a:noFill/>
          <a:ln>
            <a:noFill/>
          </a:ln>
        </p:spPr>
      </p:pic>
      <p:sp>
        <p:nvSpPr>
          <p:cNvPr id="88" name="Google Shape;88;p16"/>
          <p:cNvSpPr txBox="1"/>
          <p:nvPr/>
        </p:nvSpPr>
        <p:spPr>
          <a:xfrm>
            <a:off x="2947525" y="3513575"/>
            <a:ext cx="56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209.165.200.226</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Static NAT</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33333"/>
                </a:solidFill>
                <a:latin typeface="Arial"/>
                <a:ea typeface="Arial"/>
                <a:cs typeface="Arial"/>
                <a:sym typeface="Arial"/>
              </a:rPr>
              <a:t>Statically configure one-to-one mappings of private IP addresses to public IPs</a:t>
            </a:r>
            <a:endParaRPr sz="1400">
              <a:solidFill>
                <a:srgbClr val="333333"/>
              </a:solidFill>
              <a:latin typeface="Arial"/>
              <a:ea typeface="Arial"/>
              <a:cs typeface="Arial"/>
              <a:sym typeface="Arial"/>
            </a:endParaRPr>
          </a:p>
          <a:p>
            <a:pPr indent="0" lvl="0" marL="0" rtl="0" algn="l">
              <a:spcBef>
                <a:spcPts val="1200"/>
              </a:spcBef>
              <a:spcAft>
                <a:spcPts val="0"/>
              </a:spcAft>
              <a:buNone/>
            </a:pPr>
            <a:r>
              <a:rPr lang="en" sz="1400">
                <a:solidFill>
                  <a:srgbClr val="333333"/>
                </a:solidFill>
                <a:latin typeface="Arial"/>
                <a:ea typeface="Arial"/>
                <a:cs typeface="Arial"/>
                <a:sym typeface="Arial"/>
              </a:rPr>
              <a:t>Static NAT does </a:t>
            </a:r>
            <a:r>
              <a:rPr b="1" lang="en" sz="1400">
                <a:solidFill>
                  <a:srgbClr val="333333"/>
                </a:solidFill>
                <a:latin typeface="Arial"/>
                <a:ea typeface="Arial"/>
                <a:cs typeface="Arial"/>
                <a:sym typeface="Arial"/>
              </a:rPr>
              <a:t>not</a:t>
            </a:r>
            <a:r>
              <a:rPr lang="en" sz="1400">
                <a:solidFill>
                  <a:srgbClr val="333333"/>
                </a:solidFill>
                <a:latin typeface="Arial"/>
                <a:ea typeface="Arial"/>
                <a:cs typeface="Arial"/>
                <a:sym typeface="Arial"/>
              </a:rPr>
              <a:t> </a:t>
            </a:r>
            <a:r>
              <a:rPr lang="en" sz="1400">
                <a:solidFill>
                  <a:srgbClr val="333333"/>
                </a:solidFill>
                <a:latin typeface="Arial"/>
                <a:ea typeface="Arial"/>
                <a:cs typeface="Arial"/>
                <a:sym typeface="Arial"/>
              </a:rPr>
              <a:t>preserve</a:t>
            </a:r>
            <a:r>
              <a:rPr lang="en" sz="1400">
                <a:solidFill>
                  <a:srgbClr val="333333"/>
                </a:solidFill>
                <a:latin typeface="Arial"/>
                <a:ea typeface="Arial"/>
                <a:cs typeface="Arial"/>
                <a:sym typeface="Arial"/>
              </a:rPr>
              <a:t> IP addresses</a:t>
            </a:r>
            <a:r>
              <a:rPr lang="en" sz="1400">
                <a:solidFill>
                  <a:srgbClr val="333333"/>
                </a:solidFill>
                <a:latin typeface="Arial"/>
                <a:ea typeface="Arial"/>
                <a:cs typeface="Arial"/>
                <a:sym typeface="Arial"/>
              </a:rPr>
              <a:t> </a:t>
            </a:r>
            <a:endParaRPr sz="1400">
              <a:solidFill>
                <a:srgbClr val="333333"/>
              </a:solidFill>
              <a:latin typeface="Arial"/>
              <a:ea typeface="Arial"/>
              <a:cs typeface="Arial"/>
              <a:sym typeface="Arial"/>
            </a:endParaRPr>
          </a:p>
          <a:p>
            <a:pPr indent="0" lvl="0" marL="0" rtl="0" algn="l">
              <a:spcBef>
                <a:spcPts val="1200"/>
              </a:spcBef>
              <a:spcAft>
                <a:spcPts val="0"/>
              </a:spcAft>
              <a:buNone/>
            </a:pPr>
            <a:r>
              <a:t/>
            </a:r>
            <a:endParaRPr sz="1400">
              <a:solidFill>
                <a:srgbClr val="333333"/>
              </a:solidFill>
              <a:latin typeface="Arial"/>
              <a:ea typeface="Arial"/>
              <a:cs typeface="Arial"/>
              <a:sym typeface="Arial"/>
            </a:endParaRPr>
          </a:p>
          <a:p>
            <a:pPr indent="0" lvl="0" marL="0" rtl="0" algn="l">
              <a:spcBef>
                <a:spcPts val="1200"/>
              </a:spcBef>
              <a:spcAft>
                <a:spcPts val="0"/>
              </a:spcAft>
              <a:buNone/>
            </a:pPr>
            <a:r>
              <a:rPr b="1" lang="en" sz="1400">
                <a:solidFill>
                  <a:srgbClr val="333333"/>
                </a:solidFill>
                <a:latin typeface="Arial"/>
                <a:ea typeface="Arial"/>
                <a:cs typeface="Arial"/>
                <a:sym typeface="Arial"/>
              </a:rPr>
              <a:t>Configuration:</a:t>
            </a:r>
            <a:endParaRPr b="1" sz="1400">
              <a:solidFill>
                <a:srgbClr val="333333"/>
              </a:solidFill>
              <a:latin typeface="Arial"/>
              <a:ea typeface="Arial"/>
              <a:cs typeface="Arial"/>
              <a:sym typeface="Arial"/>
            </a:endParaRPr>
          </a:p>
          <a:p>
            <a:pPr indent="-317500" lvl="0" marL="457200" rtl="0" algn="l">
              <a:spcBef>
                <a:spcPts val="1200"/>
              </a:spcBef>
              <a:spcAft>
                <a:spcPts val="0"/>
              </a:spcAft>
              <a:buClr>
                <a:srgbClr val="333333"/>
              </a:buClr>
              <a:buSzPts val="1400"/>
              <a:buFont typeface="Arial"/>
              <a:buChar char="●"/>
            </a:pPr>
            <a:r>
              <a:rPr lang="en" sz="1400">
                <a:solidFill>
                  <a:srgbClr val="333333"/>
                </a:solidFill>
                <a:latin typeface="Arial"/>
                <a:ea typeface="Arial"/>
                <a:cs typeface="Arial"/>
                <a:sym typeface="Arial"/>
              </a:rPr>
              <a:t>ip nat inside source static [local-ip-address] [global-ip-address] </a:t>
            </a:r>
            <a:endParaRPr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interface [type] [number] </a:t>
            </a:r>
            <a:endParaRPr sz="1400">
              <a:solidFill>
                <a:srgbClr val="333333"/>
              </a:solidFill>
              <a:latin typeface="Arial"/>
              <a:ea typeface="Arial"/>
              <a:cs typeface="Arial"/>
              <a:sym typeface="Arial"/>
            </a:endParaRPr>
          </a:p>
          <a:p>
            <a:pPr indent="-317500" lvl="1" marL="914400" rtl="0" algn="l">
              <a:spcBef>
                <a:spcPts val="0"/>
              </a:spcBef>
              <a:spcAft>
                <a:spcPts val="0"/>
              </a:spcAft>
              <a:buClr>
                <a:srgbClr val="333333"/>
              </a:buClr>
              <a:buSzPts val="1400"/>
              <a:buFont typeface="Arial"/>
              <a:buChar char="○"/>
            </a:pPr>
            <a:r>
              <a:rPr lang="en">
                <a:solidFill>
                  <a:srgbClr val="333333"/>
                </a:solidFill>
                <a:latin typeface="Arial"/>
                <a:ea typeface="Arial"/>
                <a:cs typeface="Arial"/>
                <a:sym typeface="Arial"/>
              </a:rPr>
              <a:t>ip nat [inside | outside]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Static NAT</a:t>
            </a:r>
            <a:endParaRPr/>
          </a:p>
        </p:txBody>
      </p:sp>
      <p:pic>
        <p:nvPicPr>
          <p:cNvPr id="100" name="Google Shape;100;p18"/>
          <p:cNvPicPr preferRelativeResize="0"/>
          <p:nvPr/>
        </p:nvPicPr>
        <p:blipFill>
          <a:blip r:embed="rId3">
            <a:alphaModFix/>
          </a:blip>
          <a:stretch>
            <a:fillRect/>
          </a:stretch>
        </p:blipFill>
        <p:spPr>
          <a:xfrm>
            <a:off x="1924000" y="1834875"/>
            <a:ext cx="5202298" cy="307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NAT</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Arial"/>
                <a:ea typeface="Arial"/>
                <a:cs typeface="Arial"/>
                <a:sym typeface="Arial"/>
              </a:rPr>
              <a:t>Dynamic NAT uses a pool of public addresses and assigns them on a first-come, first-served basis. When an inside device requests access to an outside network, dynamic NAT assigns an available public IPv4 address from the pool.</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b="1" lang="en" sz="1400">
                <a:solidFill>
                  <a:srgbClr val="333333"/>
                </a:solidFill>
                <a:latin typeface="Arial"/>
                <a:ea typeface="Arial"/>
                <a:cs typeface="Arial"/>
                <a:sym typeface="Arial"/>
              </a:rPr>
              <a:t>Configuration:</a:t>
            </a:r>
            <a:endParaRPr sz="1400">
              <a:solidFill>
                <a:srgbClr val="000000"/>
              </a:solidFill>
              <a:highlight>
                <a:srgbClr val="FFFFFF"/>
              </a:highlight>
              <a:latin typeface="Arial"/>
              <a:ea typeface="Arial"/>
              <a:cs typeface="Arial"/>
              <a:sym typeface="Arial"/>
            </a:endParaRPr>
          </a:p>
          <a:p>
            <a:pPr indent="-317500" lvl="0" marL="457200" rtl="0" algn="l">
              <a:spcBef>
                <a:spcPts val="1200"/>
              </a:spcBef>
              <a:spcAft>
                <a:spcPts val="0"/>
              </a:spcAft>
              <a:buClr>
                <a:srgbClr val="333333"/>
              </a:buClr>
              <a:buSzPts val="1400"/>
              <a:buFont typeface="Arial"/>
              <a:buChar char="●"/>
            </a:pPr>
            <a:r>
              <a:rPr lang="en" sz="1400">
                <a:solidFill>
                  <a:srgbClr val="333333"/>
                </a:solidFill>
                <a:latin typeface="Arial"/>
                <a:ea typeface="Arial"/>
                <a:cs typeface="Arial"/>
                <a:sym typeface="Arial"/>
              </a:rPr>
              <a:t>ip nat pool [pool-name] [start-public-ip-address] [end-public-ip-address] </a:t>
            </a:r>
            <a:endParaRPr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(Create ACL to identify which traffic needs to be translated)  EX: </a:t>
            </a:r>
            <a:r>
              <a:rPr i="1" lang="en" sz="1400">
                <a:solidFill>
                  <a:srgbClr val="000000"/>
                </a:solidFill>
                <a:latin typeface="Arial"/>
                <a:ea typeface="Arial"/>
                <a:cs typeface="Arial"/>
                <a:sym typeface="Arial"/>
              </a:rPr>
              <a:t>Access-list 1 permit 192.168.0.0 0.0.0.255</a:t>
            </a:r>
            <a:endParaRPr i="1"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ip nat inside source list [access-list-number] pool [pool-name] </a:t>
            </a:r>
            <a:endParaRPr sz="1400">
              <a:solidFill>
                <a:srgbClr val="333333"/>
              </a:solidFill>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 sz="1400">
                <a:solidFill>
                  <a:srgbClr val="333333"/>
                </a:solidFill>
                <a:latin typeface="Arial"/>
                <a:ea typeface="Arial"/>
                <a:cs typeface="Arial"/>
                <a:sym typeface="Arial"/>
              </a:rPr>
              <a:t>interface [type] [number] </a:t>
            </a:r>
            <a:endParaRPr sz="1400">
              <a:solidFill>
                <a:srgbClr val="333333"/>
              </a:solidFill>
              <a:latin typeface="Arial"/>
              <a:ea typeface="Arial"/>
              <a:cs typeface="Arial"/>
              <a:sym typeface="Arial"/>
            </a:endParaRPr>
          </a:p>
          <a:p>
            <a:pPr indent="-317500" lvl="1" marL="914400" rtl="0" algn="l">
              <a:spcBef>
                <a:spcPts val="0"/>
              </a:spcBef>
              <a:spcAft>
                <a:spcPts val="0"/>
              </a:spcAft>
              <a:buClr>
                <a:srgbClr val="333333"/>
              </a:buClr>
              <a:buSzPts val="1400"/>
              <a:buFont typeface="Arial"/>
              <a:buChar char="○"/>
            </a:pPr>
            <a:r>
              <a:rPr lang="en">
                <a:solidFill>
                  <a:srgbClr val="333333"/>
                </a:solidFill>
                <a:latin typeface="Arial"/>
                <a:ea typeface="Arial"/>
                <a:cs typeface="Arial"/>
                <a:sym typeface="Arial"/>
              </a:rPr>
              <a:t>ip nat [inside | outside] </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Dynamic NAT</a:t>
            </a:r>
            <a:endParaRPr/>
          </a:p>
        </p:txBody>
      </p:sp>
      <p:pic>
        <p:nvPicPr>
          <p:cNvPr id="112" name="Google Shape;112;p20"/>
          <p:cNvPicPr preferRelativeResize="0"/>
          <p:nvPr/>
        </p:nvPicPr>
        <p:blipFill>
          <a:blip r:embed="rId3">
            <a:alphaModFix/>
          </a:blip>
          <a:stretch>
            <a:fillRect/>
          </a:stretch>
        </p:blipFill>
        <p:spPr>
          <a:xfrm>
            <a:off x="1365300" y="1688451"/>
            <a:ext cx="6413400" cy="3382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 (NAT Overload)</a:t>
            </a:r>
            <a:endParaRPr/>
          </a:p>
        </p:txBody>
      </p:sp>
      <p:sp>
        <p:nvSpPr>
          <p:cNvPr id="118" name="Google Shape;118;p21"/>
          <p:cNvSpPr txBox="1"/>
          <p:nvPr>
            <p:ph idx="1" type="body"/>
          </p:nvPr>
        </p:nvSpPr>
        <p:spPr>
          <a:xfrm>
            <a:off x="368050" y="1919075"/>
            <a:ext cx="8325900" cy="30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Port Address Translation (PAT), also known as NAT overload, maps multiple private IPv4 addresses to a </a:t>
            </a:r>
            <a:r>
              <a:rPr b="1" lang="en" sz="1200">
                <a:solidFill>
                  <a:srgbClr val="000000"/>
                </a:solidFill>
                <a:highlight>
                  <a:srgbClr val="FFFFFF"/>
                </a:highlight>
                <a:latin typeface="Arial"/>
                <a:ea typeface="Arial"/>
                <a:cs typeface="Arial"/>
                <a:sym typeface="Arial"/>
              </a:rPr>
              <a:t>single public IPv4 address </a:t>
            </a:r>
            <a:r>
              <a:rPr lang="en" sz="1200">
                <a:solidFill>
                  <a:srgbClr val="000000"/>
                </a:solidFill>
                <a:highlight>
                  <a:srgbClr val="FFFFFF"/>
                </a:highlight>
                <a:latin typeface="Arial"/>
                <a:ea typeface="Arial"/>
                <a:cs typeface="Arial"/>
                <a:sym typeface="Arial"/>
              </a:rPr>
              <a:t>or a few addresses. This is what most home routers do. The ISP assigns one address to the router, yet several members of the household can simultaneously access the internet. This is the most common form of NAT for both the home and the enterprise.</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000000"/>
                </a:solidFill>
                <a:highlight>
                  <a:srgbClr val="FFFFFF"/>
                </a:highlight>
                <a:latin typeface="Arial"/>
                <a:ea typeface="Arial"/>
                <a:cs typeface="Arial"/>
                <a:sym typeface="Arial"/>
              </a:rPr>
              <a:t>When the NAT router receives a packet from the client, it uses its </a:t>
            </a:r>
            <a:r>
              <a:rPr b="1" lang="en" sz="1200">
                <a:solidFill>
                  <a:srgbClr val="000000"/>
                </a:solidFill>
                <a:highlight>
                  <a:srgbClr val="FFFFFF"/>
                </a:highlight>
                <a:latin typeface="Arial"/>
                <a:ea typeface="Arial"/>
                <a:cs typeface="Arial"/>
                <a:sym typeface="Arial"/>
              </a:rPr>
              <a:t>source port number</a:t>
            </a:r>
            <a:r>
              <a:rPr lang="en" sz="1200">
                <a:solidFill>
                  <a:srgbClr val="000000"/>
                </a:solidFill>
                <a:highlight>
                  <a:srgbClr val="FFFFFF"/>
                </a:highlight>
                <a:latin typeface="Arial"/>
                <a:ea typeface="Arial"/>
                <a:cs typeface="Arial"/>
                <a:sym typeface="Arial"/>
              </a:rPr>
              <a:t> to uniquely identify the specific NAT translation.</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b="1" i="1" lang="en" sz="1200">
                <a:solidFill>
                  <a:srgbClr val="000000"/>
                </a:solidFill>
                <a:latin typeface="Arial"/>
                <a:ea typeface="Arial"/>
                <a:cs typeface="Arial"/>
                <a:sym typeface="Arial"/>
              </a:rPr>
              <a:t>PAT (NAT Overload) </a:t>
            </a:r>
            <a:endParaRPr b="1" i="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Translates both ip and port number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Using unique ports allows for multiple uses of a single public ip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Router will keep track of who is using what ip AND port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PAT is widely used obviously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