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06" d="100"/>
          <a:sy n="106" d="100"/>
        </p:scale>
        <p:origin x="-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hkersting/Desktop/fi-596/final/year-data-ful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jhkersting/Desktop/fi-596/final/year-data-ful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hkersting/Desktop/fi-596/final/yearly-sector-weigh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SF COMPACT MEDIUM" panose="020B0A04030202060204" pitchFamily="34" charset="77"/>
                <a:ea typeface="+mn-ea"/>
                <a:cs typeface="JetBrains Mono" panose="02000009000000000000" pitchFamily="49" charset="0"/>
              </a:defRPr>
            </a:pPr>
            <a:r>
              <a:rPr lang="en-US" b="0" i="0">
                <a:solidFill>
                  <a:schemeClr val="bg1"/>
                </a:solidFill>
                <a:latin typeface="SF COMPACT MEDIUM" panose="020B0A04030202060204" pitchFamily="34" charset="77"/>
              </a:rPr>
              <a:t>Yearly Returns</a:t>
            </a:r>
          </a:p>
        </c:rich>
      </c:tx>
      <c:layout>
        <c:manualLayout>
          <c:xMode val="edge"/>
          <c:yMode val="edge"/>
          <c:x val="3.2451122892506259E-4"/>
          <c:y val="0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SF COMPACT MEDIUM" panose="020B0A04030202060204" pitchFamily="34" charset="77"/>
              <a:ea typeface="+mn-ea"/>
              <a:cs typeface="JetBrains Mono" panose="02000009000000000000" pitchFamily="49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analaysis!$B$1</c:f>
              <c:strCache>
                <c:ptCount val="1"/>
                <c:pt idx="0">
                  <c:v>Portfolio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analaysis!$A$2:$A$24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analaysis!$B$2:$B$24</c:f>
              <c:numCache>
                <c:formatCode>0.0%</c:formatCode>
                <c:ptCount val="23"/>
                <c:pt idx="0">
                  <c:v>0.42138999999999999</c:v>
                </c:pt>
                <c:pt idx="1">
                  <c:v>0.37247000000000002</c:v>
                </c:pt>
                <c:pt idx="2">
                  <c:v>0.71601000000000004</c:v>
                </c:pt>
                <c:pt idx="3">
                  <c:v>0.77690999999999999</c:v>
                </c:pt>
                <c:pt idx="4">
                  <c:v>0.39959</c:v>
                </c:pt>
                <c:pt idx="5">
                  <c:v>0.28281000000000001</c:v>
                </c:pt>
                <c:pt idx="6">
                  <c:v>0.16747999999999999</c:v>
                </c:pt>
                <c:pt idx="7">
                  <c:v>-0.39478000000000002</c:v>
                </c:pt>
                <c:pt idx="8">
                  <c:v>0.82484000000000002</c:v>
                </c:pt>
                <c:pt idx="9">
                  <c:v>0.39445999999999998</c:v>
                </c:pt>
                <c:pt idx="10">
                  <c:v>0.19192999999999999</c:v>
                </c:pt>
                <c:pt idx="11">
                  <c:v>0.65686999999999995</c:v>
                </c:pt>
                <c:pt idx="12">
                  <c:v>0.82504</c:v>
                </c:pt>
                <c:pt idx="13">
                  <c:v>0.16775000000000001</c:v>
                </c:pt>
                <c:pt idx="14">
                  <c:v>0.21246000000000001</c:v>
                </c:pt>
                <c:pt idx="15">
                  <c:v>0.27904000000000001</c:v>
                </c:pt>
                <c:pt idx="16">
                  <c:v>0.25524000000000002</c:v>
                </c:pt>
                <c:pt idx="17">
                  <c:v>-1.2149999999999999E-2</c:v>
                </c:pt>
                <c:pt idx="18">
                  <c:v>0.31037999999999999</c:v>
                </c:pt>
                <c:pt idx="19">
                  <c:v>0.35602</c:v>
                </c:pt>
                <c:pt idx="20">
                  <c:v>0.28003</c:v>
                </c:pt>
                <c:pt idx="21">
                  <c:v>-0.15522</c:v>
                </c:pt>
                <c:pt idx="22">
                  <c:v>0.23951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8-B742-AB6B-097D4A2AE26C}"/>
            </c:ext>
          </c:extLst>
        </c:ser>
        <c:ser>
          <c:idx val="1"/>
          <c:order val="1"/>
          <c:tx>
            <c:strRef>
              <c:f>analaysis!$C$1</c:f>
              <c:strCache>
                <c:ptCount val="1"/>
                <c:pt idx="0">
                  <c:v>Equal</c:v>
                </c:pt>
              </c:strCache>
            </c:strRef>
          </c:tx>
          <c:spPr>
            <a:solidFill>
              <a:schemeClr val="accent1">
                <a:alpha val="47077"/>
              </a:schemeClr>
            </a:solidFill>
            <a:ln>
              <a:noFill/>
            </a:ln>
            <a:effectLst/>
          </c:spPr>
          <c:invertIfNegative val="0"/>
          <c:cat>
            <c:numRef>
              <c:f>analaysis!$A$2:$A$24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analaysis!$C$2:$C$24</c:f>
              <c:numCache>
                <c:formatCode>0.0%</c:formatCode>
                <c:ptCount val="23"/>
                <c:pt idx="0">
                  <c:v>0.23995</c:v>
                </c:pt>
                <c:pt idx="1">
                  <c:v>-1.98E-3</c:v>
                </c:pt>
                <c:pt idx="2">
                  <c:v>0.47392000000000001</c:v>
                </c:pt>
                <c:pt idx="3">
                  <c:v>0.26822000000000001</c:v>
                </c:pt>
                <c:pt idx="4">
                  <c:v>0.12945999999999999</c:v>
                </c:pt>
                <c:pt idx="5">
                  <c:v>0.22306999999999999</c:v>
                </c:pt>
                <c:pt idx="6">
                  <c:v>4.2939999999999999E-2</c:v>
                </c:pt>
                <c:pt idx="7">
                  <c:v>-0.46371000000000001</c:v>
                </c:pt>
                <c:pt idx="8">
                  <c:v>0.41003000000000001</c:v>
                </c:pt>
                <c:pt idx="9">
                  <c:v>0.24759</c:v>
                </c:pt>
                <c:pt idx="10">
                  <c:v>-5.2080000000000001E-2</c:v>
                </c:pt>
                <c:pt idx="11">
                  <c:v>0.20977000000000001</c:v>
                </c:pt>
                <c:pt idx="12">
                  <c:v>0.34939999999999999</c:v>
                </c:pt>
                <c:pt idx="13">
                  <c:v>9.3100000000000002E-2</c:v>
                </c:pt>
                <c:pt idx="14">
                  <c:v>-2.2380000000000001E-2</c:v>
                </c:pt>
                <c:pt idx="15">
                  <c:v>0.21429000000000001</c:v>
                </c:pt>
                <c:pt idx="16">
                  <c:v>0.20796000000000001</c:v>
                </c:pt>
                <c:pt idx="17">
                  <c:v>-8.2680000000000003E-2</c:v>
                </c:pt>
                <c:pt idx="18">
                  <c:v>0.27953</c:v>
                </c:pt>
                <c:pt idx="19">
                  <c:v>0.2009</c:v>
                </c:pt>
                <c:pt idx="20">
                  <c:v>0.25380999999999998</c:v>
                </c:pt>
                <c:pt idx="21">
                  <c:v>-0.14435000000000001</c:v>
                </c:pt>
                <c:pt idx="22">
                  <c:v>0.23616000000000001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8-B742-AB6B-097D4A2AE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0676496"/>
        <c:axId val="12358816"/>
      </c:barChart>
      <c:catAx>
        <c:axId val="41067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JetBrains Mono" panose="02000009000000000000" pitchFamily="49" charset="0"/>
              </a:defRPr>
            </a:pPr>
            <a:endParaRPr lang="en-US"/>
          </a:p>
        </c:txPr>
        <c:crossAx val="12358816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235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JetBrains Mono" panose="02000009000000000000" pitchFamily="49" charset="0"/>
              </a:defRPr>
            </a:pPr>
            <a:endParaRPr lang="en-US"/>
          </a:p>
        </c:txPr>
        <c:crossAx val="41067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SF COMPACT LIGHT" panose="020B0A04030202060204" pitchFamily="34" charset="77"/>
              <a:ea typeface="+mn-ea"/>
              <a:cs typeface="JetBrains Mono" panose="02000009000000000000" pitchFamily="49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SF COMPACT LIGHT" panose="020B0A04030202060204" pitchFamily="34" charset="77"/>
          <a:cs typeface="JetBrains Mono" panose="02000009000000000000" pitchFamily="49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SF COMPACT MEDIUM" panose="020B0A04030202060204" pitchFamily="34" charset="77"/>
                <a:ea typeface="+mn-ea"/>
                <a:cs typeface="JetBrains Mono" panose="02000009000000000000" pitchFamily="49" charset="0"/>
              </a:defRPr>
            </a:pPr>
            <a:r>
              <a:rPr lang="en-US" b="0" i="0">
                <a:solidFill>
                  <a:schemeClr val="bg1"/>
                </a:solidFill>
                <a:latin typeface="SF COMPACT MEDIUM" panose="020B0A04030202060204" pitchFamily="34" charset="77"/>
              </a:rPr>
              <a:t>Yearly Alpha</a:t>
            </a:r>
          </a:p>
        </c:rich>
      </c:tx>
      <c:layout>
        <c:manualLayout>
          <c:xMode val="edge"/>
          <c:yMode val="edge"/>
          <c:x val="3.2444172488686166E-4"/>
          <c:y val="0"/>
        </c:manualLayout>
      </c:layout>
      <c:overlay val="0"/>
      <c:spPr>
        <a:solidFill>
          <a:schemeClr val="accent2"/>
        </a:solidFill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664241478781847"/>
          <c:y val="0.15899952077140456"/>
          <c:w val="0.80477349596885361"/>
          <c:h val="0.70374668078770863"/>
        </c:manualLayout>
      </c:layout>
      <c:barChart>
        <c:barDir val="col"/>
        <c:grouping val="clustered"/>
        <c:varyColors val="0"/>
        <c:ser>
          <c:idx val="2"/>
          <c:order val="0"/>
          <c:tx>
            <c:v>"Alpha"</c:v>
          </c:tx>
          <c:spPr>
            <a:solidFill>
              <a:schemeClr val="accent2"/>
            </a:solidFill>
          </c:spPr>
          <c:invertIfNegative val="0"/>
          <c:cat>
            <c:numRef>
              <c:f>analaysis!$A$2:$A$24</c:f>
              <c:numCache>
                <c:formatCode>General</c:formatCod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numCache>
            </c:numRef>
          </c:cat>
          <c:val>
            <c:numRef>
              <c:f>analaysis!$K$2:$K$24</c:f>
              <c:numCache>
                <c:formatCode>0.0%</c:formatCode>
                <c:ptCount val="23"/>
                <c:pt idx="0">
                  <c:v>0.21711509400875584</c:v>
                </c:pt>
                <c:pt idx="1">
                  <c:v>0.39433925482065879</c:v>
                </c:pt>
                <c:pt idx="2">
                  <c:v>0.41199518127715851</c:v>
                </c:pt>
                <c:pt idx="3">
                  <c:v>0.35285707099178487</c:v>
                </c:pt>
                <c:pt idx="4">
                  <c:v>0.24188062504870445</c:v>
                </c:pt>
                <c:pt idx="5">
                  <c:v>0.18386376186805675</c:v>
                </c:pt>
                <c:pt idx="6">
                  <c:v>2.0363762522676465E-2</c:v>
                </c:pt>
                <c:pt idx="7">
                  <c:v>6.7704998634994684E-2</c:v>
                </c:pt>
                <c:pt idx="8">
                  <c:v>0.67122409751110168</c:v>
                </c:pt>
                <c:pt idx="9">
                  <c:v>0.16905015482356878</c:v>
                </c:pt>
                <c:pt idx="10">
                  <c:v>0.2450113992242362</c:v>
                </c:pt>
                <c:pt idx="11">
                  <c:v>0.5188799347060209</c:v>
                </c:pt>
                <c:pt idx="12">
                  <c:v>0.54975827063097049</c:v>
                </c:pt>
                <c:pt idx="13">
                  <c:v>0.10047489592637127</c:v>
                </c:pt>
                <c:pt idx="14">
                  <c:v>0.23564258209645472</c:v>
                </c:pt>
                <c:pt idx="15">
                  <c:v>0.17791601492522879</c:v>
                </c:pt>
                <c:pt idx="16">
                  <c:v>0.11442291875534072</c:v>
                </c:pt>
                <c:pt idx="17">
                  <c:v>2.8106206602160011E-2</c:v>
                </c:pt>
                <c:pt idx="18">
                  <c:v>9.7706227426229697E-2</c:v>
                </c:pt>
                <c:pt idx="19">
                  <c:v>0.1399745543440718</c:v>
                </c:pt>
                <c:pt idx="20">
                  <c:v>0.26396182069095508</c:v>
                </c:pt>
                <c:pt idx="21">
                  <c:v>0.1399745543440718</c:v>
                </c:pt>
                <c:pt idx="22">
                  <c:v>0.11723358182093513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F-074B-AC46-73DE93555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0676496"/>
        <c:axId val="12358816"/>
      </c:barChart>
      <c:catAx>
        <c:axId val="41067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JetBrains Mono" panose="02000009000000000000" pitchFamily="49" charset="0"/>
              </a:defRPr>
            </a:pPr>
            <a:endParaRPr lang="en-US"/>
          </a:p>
        </c:txPr>
        <c:crossAx val="12358816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1235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JetBrains Mono" panose="02000009000000000000" pitchFamily="49" charset="0"/>
              </a:defRPr>
            </a:pPr>
            <a:endParaRPr lang="en-US"/>
          </a:p>
        </c:txPr>
        <c:crossAx val="410676496"/>
        <c:crosses val="autoZero"/>
        <c:crossBetween val="between"/>
      </c:valAx>
    </c:plotArea>
    <c:plotVisOnly val="1"/>
    <c:dispBlanksAs val="gap"/>
    <c:showDLblsOverMax val="0"/>
    <c:extLst/>
  </c:chart>
  <c:spPr>
    <a:ln>
      <a:noFill/>
    </a:ln>
  </c:spPr>
  <c:txPr>
    <a:bodyPr/>
    <a:lstStyle/>
    <a:p>
      <a:pPr>
        <a:defRPr>
          <a:solidFill>
            <a:schemeClr val="tx1"/>
          </a:solidFill>
          <a:latin typeface="SF COMPACT LIGHT" panose="020B0A04030202060204" pitchFamily="34" charset="77"/>
          <a:cs typeface="JetBrains Mono" panose="02000009000000000000" pitchFamily="49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/>
                </a:solidFill>
                <a:latin typeface="SF COMPACT MEDIUM" panose="020B0A04030202060204" pitchFamily="34" charset="77"/>
                <a:ea typeface="+mn-ea"/>
                <a:cs typeface="+mn-cs"/>
              </a:defRPr>
            </a:pPr>
            <a:r>
              <a:rPr lang="en-US" sz="1200" b="0" i="0">
                <a:solidFill>
                  <a:schemeClr val="bg1"/>
                </a:solidFill>
                <a:latin typeface="SF COMPACT MEDIUM" panose="020B0A04030202060204" pitchFamily="34" charset="77"/>
              </a:rPr>
              <a:t>Sector Weights</a:t>
            </a:r>
          </a:p>
        </c:rich>
      </c:tx>
      <c:layout>
        <c:manualLayout>
          <c:xMode val="edge"/>
          <c:yMode val="edge"/>
          <c:x val="9.0029611683155048E-4"/>
          <c:y val="0"/>
        </c:manualLayout>
      </c:layout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/>
              </a:solidFill>
              <a:latin typeface="SF COMPACT MEDIUM" panose="020B0A04030202060204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017325961611531E-2"/>
          <c:y val="7.425164397709394E-2"/>
          <c:w val="0.87611159659947235"/>
          <c:h val="0.70395450778588098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Healthcare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Sheet1!$B$2:$B$24</c:f>
              <c:numCache>
                <c:formatCode>0.0%</c:formatCode>
                <c:ptCount val="23"/>
                <c:pt idx="0">
                  <c:v>0.45490000000000003</c:v>
                </c:pt>
                <c:pt idx="1">
                  <c:v>0.42409999999999998</c:v>
                </c:pt>
                <c:pt idx="2">
                  <c:v>0.2281</c:v>
                </c:pt>
                <c:pt idx="3">
                  <c:v>0.13539999999999999</c:v>
                </c:pt>
                <c:pt idx="4">
                  <c:v>0.21809999999999999</c:v>
                </c:pt>
                <c:pt idx="5">
                  <c:v>0.24249999999999999</c:v>
                </c:pt>
                <c:pt idx="6">
                  <c:v>0.15340000000000001</c:v>
                </c:pt>
                <c:pt idx="7">
                  <c:v>0.16889999999999999</c:v>
                </c:pt>
                <c:pt idx="8">
                  <c:v>0.1961</c:v>
                </c:pt>
                <c:pt idx="9">
                  <c:v>0.30270000000000002</c:v>
                </c:pt>
                <c:pt idx="10">
                  <c:v>0.22289999999999999</c:v>
                </c:pt>
                <c:pt idx="11">
                  <c:v>0.1958</c:v>
                </c:pt>
                <c:pt idx="12">
                  <c:v>0.18140000000000001</c:v>
                </c:pt>
                <c:pt idx="13">
                  <c:v>0.1636</c:v>
                </c:pt>
                <c:pt idx="14">
                  <c:v>0.29520000000000002</c:v>
                </c:pt>
                <c:pt idx="15">
                  <c:v>0.27650000000000002</c:v>
                </c:pt>
                <c:pt idx="16">
                  <c:v>0.193</c:v>
                </c:pt>
                <c:pt idx="17">
                  <c:v>0.16889999999999999</c:v>
                </c:pt>
                <c:pt idx="18">
                  <c:v>0.17169999999999999</c:v>
                </c:pt>
                <c:pt idx="19">
                  <c:v>0.1095</c:v>
                </c:pt>
                <c:pt idx="20">
                  <c:v>8.7900000000000006E-2</c:v>
                </c:pt>
                <c:pt idx="21">
                  <c:v>8.4900000000000003E-2</c:v>
                </c:pt>
                <c:pt idx="22">
                  <c:v>0.2364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48-264A-AA40-4B66CBF82A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Financial Services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Sheet1!$C$2:$C$24</c:f>
              <c:numCache>
                <c:formatCode>0.0%</c:formatCode>
                <c:ptCount val="23"/>
                <c:pt idx="0">
                  <c:v>8.6199999999999999E-2</c:v>
                </c:pt>
                <c:pt idx="1">
                  <c:v>0.11550000000000001</c:v>
                </c:pt>
                <c:pt idx="2">
                  <c:v>0.11799999999999999</c:v>
                </c:pt>
                <c:pt idx="3">
                  <c:v>6.9500000000000006E-2</c:v>
                </c:pt>
                <c:pt idx="4">
                  <c:v>0.1643</c:v>
                </c:pt>
                <c:pt idx="5">
                  <c:v>9.3200000000000005E-2</c:v>
                </c:pt>
                <c:pt idx="6">
                  <c:v>0.2031</c:v>
                </c:pt>
                <c:pt idx="7">
                  <c:v>0.17910000000000001</c:v>
                </c:pt>
                <c:pt idx="8">
                  <c:v>0.1094</c:v>
                </c:pt>
                <c:pt idx="9">
                  <c:v>0.16059999999999999</c:v>
                </c:pt>
                <c:pt idx="10">
                  <c:v>0.16539999999999999</c:v>
                </c:pt>
                <c:pt idx="11">
                  <c:v>0.20369999999999999</c:v>
                </c:pt>
                <c:pt idx="12">
                  <c:v>0.1928</c:v>
                </c:pt>
                <c:pt idx="13">
                  <c:v>0.1479</c:v>
                </c:pt>
                <c:pt idx="14">
                  <c:v>7.7399999999999997E-2</c:v>
                </c:pt>
                <c:pt idx="15">
                  <c:v>6.6900000000000001E-2</c:v>
                </c:pt>
                <c:pt idx="16">
                  <c:v>9.1200000000000003E-2</c:v>
                </c:pt>
                <c:pt idx="17">
                  <c:v>0.1741</c:v>
                </c:pt>
                <c:pt idx="18">
                  <c:v>9.35E-2</c:v>
                </c:pt>
                <c:pt idx="19">
                  <c:v>0.15129999999999999</c:v>
                </c:pt>
                <c:pt idx="20">
                  <c:v>0.2147</c:v>
                </c:pt>
                <c:pt idx="21">
                  <c:v>0.13730000000000001</c:v>
                </c:pt>
                <c:pt idx="22">
                  <c:v>9.9400000000000002E-2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48-264A-AA40-4B66CBF82A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Industrials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Sheet1!$D$2:$D$24</c:f>
              <c:numCache>
                <c:formatCode>0.0%</c:formatCode>
                <c:ptCount val="23"/>
                <c:pt idx="0">
                  <c:v>8.2100000000000006E-2</c:v>
                </c:pt>
                <c:pt idx="1">
                  <c:v>8.5199999999999998E-2</c:v>
                </c:pt>
                <c:pt idx="2">
                  <c:v>9.2799999999999994E-2</c:v>
                </c:pt>
                <c:pt idx="3">
                  <c:v>8.5999999999999993E-2</c:v>
                </c:pt>
                <c:pt idx="4">
                  <c:v>5.45E-2</c:v>
                </c:pt>
                <c:pt idx="5">
                  <c:v>0.1081</c:v>
                </c:pt>
                <c:pt idx="6">
                  <c:v>9.2600000000000002E-2</c:v>
                </c:pt>
                <c:pt idx="7">
                  <c:v>0.10050000000000001</c:v>
                </c:pt>
                <c:pt idx="8">
                  <c:v>9.9599999999999994E-2</c:v>
                </c:pt>
                <c:pt idx="9">
                  <c:v>0.13500000000000001</c:v>
                </c:pt>
                <c:pt idx="10">
                  <c:v>0.1517</c:v>
                </c:pt>
                <c:pt idx="11">
                  <c:v>8.43E-2</c:v>
                </c:pt>
                <c:pt idx="12">
                  <c:v>8.2699999999999996E-2</c:v>
                </c:pt>
                <c:pt idx="13">
                  <c:v>8.7300000000000003E-2</c:v>
                </c:pt>
                <c:pt idx="14">
                  <c:v>0.12139999999999999</c:v>
                </c:pt>
                <c:pt idx="15">
                  <c:v>0.161</c:v>
                </c:pt>
                <c:pt idx="16">
                  <c:v>0.1898</c:v>
                </c:pt>
                <c:pt idx="17">
                  <c:v>0.20230000000000001</c:v>
                </c:pt>
                <c:pt idx="18">
                  <c:v>0.2717</c:v>
                </c:pt>
                <c:pt idx="19">
                  <c:v>0.13750000000000001</c:v>
                </c:pt>
                <c:pt idx="20">
                  <c:v>0.1255</c:v>
                </c:pt>
                <c:pt idx="21">
                  <c:v>0.18379999999999999</c:v>
                </c:pt>
                <c:pt idx="22">
                  <c:v>0.16220000000000001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48-264A-AA40-4B66CBF82A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Basic Materials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Sheet1!$E$2:$E$24</c:f>
              <c:numCache>
                <c:formatCode>0.0%</c:formatCode>
                <c:ptCount val="23"/>
                <c:pt idx="0">
                  <c:v>9.2999999999999992E-3</c:v>
                </c:pt>
                <c:pt idx="1">
                  <c:v>3.8100000000000002E-2</c:v>
                </c:pt>
                <c:pt idx="2">
                  <c:v>6.7100000000000007E-2</c:v>
                </c:pt>
                <c:pt idx="3">
                  <c:v>0.33300000000000002</c:v>
                </c:pt>
                <c:pt idx="4">
                  <c:v>6.93E-2</c:v>
                </c:pt>
                <c:pt idx="5">
                  <c:v>0.15390000000000001</c:v>
                </c:pt>
                <c:pt idx="6">
                  <c:v>0.23499999999999999</c:v>
                </c:pt>
                <c:pt idx="7">
                  <c:v>0.1333</c:v>
                </c:pt>
                <c:pt idx="8">
                  <c:v>0.1149</c:v>
                </c:pt>
                <c:pt idx="9">
                  <c:v>9.7000000000000003E-3</c:v>
                </c:pt>
                <c:pt idx="10">
                  <c:v>9.1700000000000004E-2</c:v>
                </c:pt>
                <c:pt idx="11">
                  <c:v>7.9799999999999996E-2</c:v>
                </c:pt>
                <c:pt idx="12">
                  <c:v>0.129</c:v>
                </c:pt>
                <c:pt idx="13">
                  <c:v>0.1132</c:v>
                </c:pt>
                <c:pt idx="14">
                  <c:v>0.15590000000000001</c:v>
                </c:pt>
                <c:pt idx="15">
                  <c:v>6.6699999999999995E-2</c:v>
                </c:pt>
                <c:pt idx="16">
                  <c:v>0.11609999999999999</c:v>
                </c:pt>
                <c:pt idx="17">
                  <c:v>7.46E-2</c:v>
                </c:pt>
                <c:pt idx="18">
                  <c:v>3.4599999999999999E-2</c:v>
                </c:pt>
                <c:pt idx="19">
                  <c:v>0.126</c:v>
                </c:pt>
                <c:pt idx="20">
                  <c:v>0.24909999999999999</c:v>
                </c:pt>
                <c:pt idx="21">
                  <c:v>0.18440000000000001</c:v>
                </c:pt>
                <c:pt idx="22">
                  <c:v>1.06E-2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548-264A-AA40-4B66CBF82AE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Sheet1!$F$2:$F$24</c:f>
              <c:numCache>
                <c:formatCode>0.0%</c:formatCode>
                <c:ptCount val="23"/>
                <c:pt idx="0">
                  <c:v>9.6299999999999997E-2</c:v>
                </c:pt>
                <c:pt idx="1">
                  <c:v>6.0499999999999998E-2</c:v>
                </c:pt>
                <c:pt idx="2">
                  <c:v>8.5400000000000004E-2</c:v>
                </c:pt>
                <c:pt idx="3">
                  <c:v>6.6299999999999998E-2</c:v>
                </c:pt>
                <c:pt idx="4">
                  <c:v>0.11600000000000001</c:v>
                </c:pt>
                <c:pt idx="5">
                  <c:v>3.8600000000000002E-2</c:v>
                </c:pt>
                <c:pt idx="6">
                  <c:v>7.0599999999999996E-2</c:v>
                </c:pt>
                <c:pt idx="7">
                  <c:v>8.2600000000000007E-2</c:v>
                </c:pt>
                <c:pt idx="8">
                  <c:v>4.8099999999999997E-2</c:v>
                </c:pt>
                <c:pt idx="9">
                  <c:v>9.0399999999999994E-2</c:v>
                </c:pt>
                <c:pt idx="10">
                  <c:v>8.6300000000000002E-2</c:v>
                </c:pt>
                <c:pt idx="11">
                  <c:v>9.6799999999999997E-2</c:v>
                </c:pt>
                <c:pt idx="12">
                  <c:v>9.1800000000000007E-2</c:v>
                </c:pt>
                <c:pt idx="13">
                  <c:v>0.14480000000000001</c:v>
                </c:pt>
                <c:pt idx="14">
                  <c:v>0.14360000000000001</c:v>
                </c:pt>
                <c:pt idx="15">
                  <c:v>8.3900000000000002E-2</c:v>
                </c:pt>
                <c:pt idx="16">
                  <c:v>7.5600000000000001E-2</c:v>
                </c:pt>
                <c:pt idx="17">
                  <c:v>8.8200000000000001E-2</c:v>
                </c:pt>
                <c:pt idx="18">
                  <c:v>0.11310000000000001</c:v>
                </c:pt>
                <c:pt idx="19">
                  <c:v>6.8400000000000002E-2</c:v>
                </c:pt>
                <c:pt idx="20">
                  <c:v>7.8299999999999995E-2</c:v>
                </c:pt>
                <c:pt idx="21">
                  <c:v>0.17469999999999999</c:v>
                </c:pt>
                <c:pt idx="22">
                  <c:v>0.1804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48-264A-AA40-4B66CBF82AE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Consumer Cyclical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Sheet1!$G$2:$G$24</c:f>
              <c:numCache>
                <c:formatCode>0.0%</c:formatCode>
                <c:ptCount val="23"/>
                <c:pt idx="0">
                  <c:v>4.8099999999999997E-2</c:v>
                </c:pt>
                <c:pt idx="1">
                  <c:v>7.8799999999999995E-2</c:v>
                </c:pt>
                <c:pt idx="2">
                  <c:v>0.1203</c:v>
                </c:pt>
                <c:pt idx="3">
                  <c:v>5.5E-2</c:v>
                </c:pt>
                <c:pt idx="4">
                  <c:v>4.87E-2</c:v>
                </c:pt>
                <c:pt idx="5">
                  <c:v>9.0399999999999994E-2</c:v>
                </c:pt>
                <c:pt idx="6">
                  <c:v>5.8599999999999999E-2</c:v>
                </c:pt>
                <c:pt idx="7">
                  <c:v>9.69E-2</c:v>
                </c:pt>
                <c:pt idx="8">
                  <c:v>5.2699999999999997E-2</c:v>
                </c:pt>
                <c:pt idx="9">
                  <c:v>8.0600000000000005E-2</c:v>
                </c:pt>
                <c:pt idx="10">
                  <c:v>4.87E-2</c:v>
                </c:pt>
                <c:pt idx="11">
                  <c:v>7.0300000000000001E-2</c:v>
                </c:pt>
                <c:pt idx="12">
                  <c:v>7.51E-2</c:v>
                </c:pt>
                <c:pt idx="13">
                  <c:v>0.1106</c:v>
                </c:pt>
                <c:pt idx="14">
                  <c:v>6.2700000000000006E-2</c:v>
                </c:pt>
                <c:pt idx="15">
                  <c:v>0.1109</c:v>
                </c:pt>
                <c:pt idx="16">
                  <c:v>6.9699999999999998E-2</c:v>
                </c:pt>
                <c:pt idx="17">
                  <c:v>9.9000000000000005E-2</c:v>
                </c:pt>
                <c:pt idx="18">
                  <c:v>5.6300000000000003E-2</c:v>
                </c:pt>
                <c:pt idx="19">
                  <c:v>7.0300000000000001E-2</c:v>
                </c:pt>
                <c:pt idx="20">
                  <c:v>6.8099999999999994E-2</c:v>
                </c:pt>
                <c:pt idx="21">
                  <c:v>6.2399999999999997E-2</c:v>
                </c:pt>
                <c:pt idx="22">
                  <c:v>9.0499999999999997E-2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548-264A-AA40-4B66CBF82AE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Sheet1!$H$2:$H$24</c:f>
              <c:numCache>
                <c:formatCode>0.0%</c:formatCode>
                <c:ptCount val="23"/>
                <c:pt idx="0">
                  <c:v>2.29E-2</c:v>
                </c:pt>
                <c:pt idx="1">
                  <c:v>5.8700000000000002E-2</c:v>
                </c:pt>
                <c:pt idx="2">
                  <c:v>0.14319999999999999</c:v>
                </c:pt>
                <c:pt idx="3">
                  <c:v>4.9599999999999998E-2</c:v>
                </c:pt>
                <c:pt idx="4">
                  <c:v>4.2299999999999997E-2</c:v>
                </c:pt>
                <c:pt idx="5">
                  <c:v>6.7799999999999999E-2</c:v>
                </c:pt>
                <c:pt idx="6">
                  <c:v>6.6799999999999998E-2</c:v>
                </c:pt>
                <c:pt idx="7">
                  <c:v>4.3799999999999999E-2</c:v>
                </c:pt>
                <c:pt idx="8">
                  <c:v>2.64E-2</c:v>
                </c:pt>
                <c:pt idx="9">
                  <c:v>9.9500000000000005E-2</c:v>
                </c:pt>
                <c:pt idx="10">
                  <c:v>4.4499999999999998E-2</c:v>
                </c:pt>
                <c:pt idx="11">
                  <c:v>0.1084</c:v>
                </c:pt>
                <c:pt idx="12">
                  <c:v>7.4399999999999994E-2</c:v>
                </c:pt>
                <c:pt idx="13">
                  <c:v>3.2399999999999998E-2</c:v>
                </c:pt>
                <c:pt idx="14">
                  <c:v>3.9E-2</c:v>
                </c:pt>
                <c:pt idx="15">
                  <c:v>5.8400000000000001E-2</c:v>
                </c:pt>
                <c:pt idx="16">
                  <c:v>0.1119</c:v>
                </c:pt>
                <c:pt idx="17">
                  <c:v>2.9499999999999998E-2</c:v>
                </c:pt>
                <c:pt idx="18">
                  <c:v>7.4899999999999994E-2</c:v>
                </c:pt>
                <c:pt idx="19">
                  <c:v>0.1108</c:v>
                </c:pt>
                <c:pt idx="20">
                  <c:v>2.01E-2</c:v>
                </c:pt>
                <c:pt idx="21">
                  <c:v>1.9599999999999999E-2</c:v>
                </c:pt>
                <c:pt idx="22">
                  <c:v>0.11169999999999999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48-264A-AA40-4B66CBF82AE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Consumer Defensive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Sheet1!$I$2:$I$24</c:f>
              <c:numCache>
                <c:formatCode>0.0%</c:formatCode>
                <c:ptCount val="23"/>
                <c:pt idx="0">
                  <c:v>0.1197</c:v>
                </c:pt>
                <c:pt idx="1">
                  <c:v>3.9199999999999999E-2</c:v>
                </c:pt>
                <c:pt idx="2">
                  <c:v>5.4899999999999997E-2</c:v>
                </c:pt>
                <c:pt idx="3">
                  <c:v>3.8899999999999997E-2</c:v>
                </c:pt>
                <c:pt idx="4">
                  <c:v>0.1056</c:v>
                </c:pt>
                <c:pt idx="5">
                  <c:v>4.1599999999999998E-2</c:v>
                </c:pt>
                <c:pt idx="6">
                  <c:v>2.63E-2</c:v>
                </c:pt>
                <c:pt idx="7">
                  <c:v>0.1082</c:v>
                </c:pt>
                <c:pt idx="8">
                  <c:v>4.7300000000000002E-2</c:v>
                </c:pt>
                <c:pt idx="9">
                  <c:v>2.52E-2</c:v>
                </c:pt>
                <c:pt idx="10">
                  <c:v>5.5500000000000001E-2</c:v>
                </c:pt>
                <c:pt idx="11">
                  <c:v>3.6999999999999998E-2</c:v>
                </c:pt>
                <c:pt idx="12">
                  <c:v>5.8900000000000001E-2</c:v>
                </c:pt>
                <c:pt idx="13">
                  <c:v>7.9699999999999993E-2</c:v>
                </c:pt>
                <c:pt idx="14">
                  <c:v>6.9199999999999998E-2</c:v>
                </c:pt>
                <c:pt idx="15">
                  <c:v>8.09E-2</c:v>
                </c:pt>
                <c:pt idx="16">
                  <c:v>6.5100000000000005E-2</c:v>
                </c:pt>
                <c:pt idx="17">
                  <c:v>5.1700000000000003E-2</c:v>
                </c:pt>
                <c:pt idx="18">
                  <c:v>9.64E-2</c:v>
                </c:pt>
                <c:pt idx="19">
                  <c:v>7.7700000000000005E-2</c:v>
                </c:pt>
                <c:pt idx="20">
                  <c:v>5.2699999999999997E-2</c:v>
                </c:pt>
                <c:pt idx="21">
                  <c:v>4.0800000000000003E-2</c:v>
                </c:pt>
                <c:pt idx="22">
                  <c:v>4.1500000000000002E-2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548-264A-AA40-4B66CBF82AE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Real Estate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Sheet1!$J$2:$J$24</c:f>
              <c:numCache>
                <c:formatCode>0.0%</c:formatCode>
                <c:ptCount val="23"/>
                <c:pt idx="0">
                  <c:v>1.3899999999999999E-2</c:v>
                </c:pt>
                <c:pt idx="1">
                  <c:v>4.4499999999999998E-2</c:v>
                </c:pt>
                <c:pt idx="2">
                  <c:v>4.6199999999999998E-2</c:v>
                </c:pt>
                <c:pt idx="3">
                  <c:v>9.3700000000000006E-2</c:v>
                </c:pt>
                <c:pt idx="4">
                  <c:v>9.1200000000000003E-2</c:v>
                </c:pt>
                <c:pt idx="5">
                  <c:v>6.2399999999999997E-2</c:v>
                </c:pt>
                <c:pt idx="6">
                  <c:v>4.1799999999999997E-2</c:v>
                </c:pt>
                <c:pt idx="7">
                  <c:v>4.0800000000000003E-2</c:v>
                </c:pt>
                <c:pt idx="8">
                  <c:v>0.2069</c:v>
                </c:pt>
                <c:pt idx="9">
                  <c:v>7.0000000000000001E-3</c:v>
                </c:pt>
                <c:pt idx="10">
                  <c:v>0.09</c:v>
                </c:pt>
                <c:pt idx="11">
                  <c:v>4.5600000000000002E-2</c:v>
                </c:pt>
                <c:pt idx="12">
                  <c:v>4.1700000000000001E-2</c:v>
                </c:pt>
                <c:pt idx="13">
                  <c:v>3.4799999999999998E-2</c:v>
                </c:pt>
                <c:pt idx="14">
                  <c:v>7.0000000000000001E-3</c:v>
                </c:pt>
                <c:pt idx="15">
                  <c:v>3.1699999999999999E-2</c:v>
                </c:pt>
                <c:pt idx="16">
                  <c:v>4.1099999999999998E-2</c:v>
                </c:pt>
                <c:pt idx="17">
                  <c:v>4.4200000000000003E-2</c:v>
                </c:pt>
                <c:pt idx="18">
                  <c:v>3.2300000000000002E-2</c:v>
                </c:pt>
                <c:pt idx="19">
                  <c:v>5.91E-2</c:v>
                </c:pt>
                <c:pt idx="20">
                  <c:v>3.5499999999999997E-2</c:v>
                </c:pt>
                <c:pt idx="21">
                  <c:v>8.3099999999999993E-2</c:v>
                </c:pt>
                <c:pt idx="22">
                  <c:v>4.2099999999999999E-2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48-264A-AA40-4B66CBF82AE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Communication Services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Sheet1!$K$2:$K$24</c:f>
              <c:numCache>
                <c:formatCode>0.0%</c:formatCode>
                <c:ptCount val="23"/>
                <c:pt idx="0">
                  <c:v>4.7199999999999999E-2</c:v>
                </c:pt>
                <c:pt idx="1">
                  <c:v>3.9100000000000003E-2</c:v>
                </c:pt>
                <c:pt idx="2">
                  <c:v>3.5099999999999999E-2</c:v>
                </c:pt>
                <c:pt idx="3">
                  <c:v>1.83E-2</c:v>
                </c:pt>
                <c:pt idx="4">
                  <c:v>1.8700000000000001E-2</c:v>
                </c:pt>
                <c:pt idx="5">
                  <c:v>5.3999999999999999E-2</c:v>
                </c:pt>
                <c:pt idx="6">
                  <c:v>8.3999999999999995E-3</c:v>
                </c:pt>
                <c:pt idx="7">
                  <c:v>2.53E-2</c:v>
                </c:pt>
                <c:pt idx="8">
                  <c:v>1.8499999999999999E-2</c:v>
                </c:pt>
                <c:pt idx="9">
                  <c:v>7.7100000000000002E-2</c:v>
                </c:pt>
                <c:pt idx="10">
                  <c:v>3.3000000000000002E-2</c:v>
                </c:pt>
                <c:pt idx="11">
                  <c:v>2.7400000000000001E-2</c:v>
                </c:pt>
                <c:pt idx="12">
                  <c:v>3.9899999999999998E-2</c:v>
                </c:pt>
                <c:pt idx="13">
                  <c:v>6.8500000000000005E-2</c:v>
                </c:pt>
                <c:pt idx="14">
                  <c:v>0.02</c:v>
                </c:pt>
                <c:pt idx="15">
                  <c:v>2.6200000000000001E-2</c:v>
                </c:pt>
                <c:pt idx="16">
                  <c:v>3.5400000000000001E-2</c:v>
                </c:pt>
                <c:pt idx="17">
                  <c:v>3.04E-2</c:v>
                </c:pt>
                <c:pt idx="18">
                  <c:v>4.2299999999999997E-2</c:v>
                </c:pt>
                <c:pt idx="19">
                  <c:v>5.8500000000000003E-2</c:v>
                </c:pt>
                <c:pt idx="20">
                  <c:v>5.1999999999999998E-2</c:v>
                </c:pt>
                <c:pt idx="21">
                  <c:v>8.0999999999999996E-3</c:v>
                </c:pt>
                <c:pt idx="22">
                  <c:v>5.4999999999999997E-3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548-264A-AA40-4B66CBF82AE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Utilities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</c:numCache>
            </c:numRef>
          </c:cat>
          <c:val>
            <c:numRef>
              <c:f>Sheet1!$L$2:$L$24</c:f>
              <c:numCache>
                <c:formatCode>0.0%</c:formatCode>
                <c:ptCount val="23"/>
                <c:pt idx="0">
                  <c:v>1.89E-2</c:v>
                </c:pt>
                <c:pt idx="1">
                  <c:v>1.6299999999999999E-2</c:v>
                </c:pt>
                <c:pt idx="2">
                  <c:v>6.4999999999999997E-3</c:v>
                </c:pt>
                <c:pt idx="3">
                  <c:v>5.3999999999999999E-2</c:v>
                </c:pt>
                <c:pt idx="4">
                  <c:v>6.6199999999999995E-2</c:v>
                </c:pt>
                <c:pt idx="5">
                  <c:v>4.53E-2</c:v>
                </c:pt>
                <c:pt idx="6">
                  <c:v>4.2000000000000003E-2</c:v>
                </c:pt>
                <c:pt idx="7">
                  <c:v>1.7600000000000001E-2</c:v>
                </c:pt>
                <c:pt idx="8">
                  <c:v>8.0100000000000005E-2</c:v>
                </c:pt>
                <c:pt idx="9">
                  <c:v>1.21E-2</c:v>
                </c:pt>
                <c:pt idx="10">
                  <c:v>1.04E-2</c:v>
                </c:pt>
                <c:pt idx="11">
                  <c:v>5.0799999999999998E-2</c:v>
                </c:pt>
                <c:pt idx="12">
                  <c:v>1.72E-2</c:v>
                </c:pt>
                <c:pt idx="13">
                  <c:v>1.0699999999999999E-2</c:v>
                </c:pt>
                <c:pt idx="14">
                  <c:v>8.6E-3</c:v>
                </c:pt>
                <c:pt idx="15">
                  <c:v>3.2500000000000001E-2</c:v>
                </c:pt>
                <c:pt idx="16">
                  <c:v>8.8999999999999999E-3</c:v>
                </c:pt>
                <c:pt idx="17">
                  <c:v>1.61E-2</c:v>
                </c:pt>
                <c:pt idx="18">
                  <c:v>1.26E-2</c:v>
                </c:pt>
                <c:pt idx="19">
                  <c:v>1.4800000000000001E-2</c:v>
                </c:pt>
                <c:pt idx="20">
                  <c:v>1.8E-3</c:v>
                </c:pt>
                <c:pt idx="21">
                  <c:v>1.0800000000000001E-2</c:v>
                </c:pt>
                <c:pt idx="22">
                  <c:v>1.9300000000000001E-2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548-264A-AA40-4B66CBF82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131456991"/>
        <c:axId val="2131410991"/>
      </c:barChart>
      <c:catAx>
        <c:axId val="2131456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+mn-cs"/>
              </a:defRPr>
            </a:pPr>
            <a:endParaRPr lang="en-US"/>
          </a:p>
        </c:txPr>
        <c:crossAx val="2131410991"/>
        <c:crosses val="autoZero"/>
        <c:auto val="1"/>
        <c:lblAlgn val="ctr"/>
        <c:lblOffset val="100"/>
        <c:noMultiLvlLbl val="0"/>
      </c:catAx>
      <c:valAx>
        <c:axId val="213141099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13145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8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SF COMPACT LIGHT" panose="020B0A04030202060204" pitchFamily="34" charset="77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"/>
          <c:y val="0.79469006619320692"/>
          <c:w val="1"/>
          <c:h val="0.203945855082721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SF COMPACT LIGHT" panose="020B0A04030202060204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SF COMPACT LIGHT" panose="020B0A04030202060204" pitchFamily="34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6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8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4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3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5C95D-0019-2A4F-A44F-AB049E29F8B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87708-1D21-4147-8D0E-28CD6CB5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D8B-9D09-C5B3-25F1-286B7EF1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F COMPACT LIGHT" panose="020B0A04030202060204" pitchFamily="34" charset="77"/>
              </a:rPr>
              <a:t>HALB Fund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46375-0AF8-5B97-C293-41A4D277A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F COMPACT LIGHT" panose="020B0A04030202060204" pitchFamily="34" charset="77"/>
              </a:rPr>
              <a:t>Jack Kersting</a:t>
            </a:r>
          </a:p>
        </p:txBody>
      </p:sp>
    </p:spTree>
    <p:extLst>
      <p:ext uri="{BB962C8B-B14F-4D97-AF65-F5344CB8AC3E}">
        <p14:creationId xmlns:p14="http://schemas.microsoft.com/office/powerpoint/2010/main" val="38531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6A9-E36E-0F8D-1952-3FE4802419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F COMPACT LIGHT" panose="020B0A04030202060204" pitchFamily="34" charset="77"/>
              </a:rPr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1E14-3560-7A3B-9AAB-48F0843A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Econometrics Research Paper : Evolution of CAPM </a:t>
            </a:r>
          </a:p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Betting against Beta</a:t>
            </a:r>
          </a:p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Create a fund that uses stocks with high alphas and low betas in the previous year</a:t>
            </a:r>
          </a:p>
        </p:txBody>
      </p:sp>
    </p:spTree>
    <p:extLst>
      <p:ext uri="{BB962C8B-B14F-4D97-AF65-F5344CB8AC3E}">
        <p14:creationId xmlns:p14="http://schemas.microsoft.com/office/powerpoint/2010/main" val="337278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6A9-E36E-0F8D-1952-3FE4802419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F COMPACT LIGHT" panose="020B0A04030202060204" pitchFamily="34" charset="77"/>
              </a:rPr>
              <a:t>Creating the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1E14-3560-7A3B-9AAB-48F0843A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Combining alphas and betas to get weight for stocks</a:t>
            </a:r>
          </a:p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Normalizing CAPM coefficients from previous years to create these weight</a:t>
            </a:r>
          </a:p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Portfolio is set for the year, recreate portfolio every year</a:t>
            </a:r>
          </a:p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Low fees due to passive attribute of fund.</a:t>
            </a:r>
          </a:p>
        </p:txBody>
      </p:sp>
    </p:spTree>
    <p:extLst>
      <p:ext uri="{BB962C8B-B14F-4D97-AF65-F5344CB8AC3E}">
        <p14:creationId xmlns:p14="http://schemas.microsoft.com/office/powerpoint/2010/main" val="33545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6A9-E36E-0F8D-1952-3FE4802419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F COMPACT LIGHT" panose="020B0A04030202060204" pitchFamily="34" charset="77"/>
              </a:rPr>
              <a:t>Fund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1E14-3560-7A3B-9AAB-48F0843A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SF COMPACT LIGHT" panose="020B0A04030202060204" pitchFamily="34" charset="77"/>
              </a:rPr>
              <a:t>Run against equally weighted portfolio.</a:t>
            </a:r>
          </a:p>
          <a:p>
            <a:pPr>
              <a:buFontTx/>
              <a:buChar char="-"/>
            </a:pPr>
            <a:endParaRPr lang="en-US" dirty="0">
              <a:latin typeface="SF COMPACT LIGHT" panose="020B0A04030202060204" pitchFamily="34" charset="77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D8ED48-BE9A-D5C7-E309-9ED5A01EE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380974"/>
              </p:ext>
            </p:extLst>
          </p:nvPr>
        </p:nvGraphicFramePr>
        <p:xfrm>
          <a:off x="838201" y="2309445"/>
          <a:ext cx="3321423" cy="353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DFFB67-854B-BD42-9F8F-BE504A164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36346"/>
              </p:ext>
            </p:extLst>
          </p:nvPr>
        </p:nvGraphicFramePr>
        <p:xfrm>
          <a:off x="4159624" y="2309445"/>
          <a:ext cx="3321423" cy="3536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72D0E8-B575-C4AB-259B-505DB850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522" y="1825625"/>
            <a:ext cx="4146561" cy="388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06A9-E36E-0F8D-1952-3FE48024196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SF COMPACT LIGHT" panose="020B0A04030202060204" pitchFamily="34" charset="77"/>
              </a:rPr>
              <a:t>Fund Make 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0E41D7B-47CA-9B51-0BFB-0935C687B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036991"/>
              </p:ext>
            </p:extLst>
          </p:nvPr>
        </p:nvGraphicFramePr>
        <p:xfrm>
          <a:off x="838200" y="1795556"/>
          <a:ext cx="507850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468263-D6AF-39FA-572B-98E34040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74275"/>
              </p:ext>
            </p:extLst>
          </p:nvPr>
        </p:nvGraphicFramePr>
        <p:xfrm>
          <a:off x="6000376" y="2043953"/>
          <a:ext cx="5196540" cy="381896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80007">
                  <a:extLst>
                    <a:ext uri="{9D8B030D-6E8A-4147-A177-3AD203B41FA5}">
                      <a16:colId xmlns:a16="http://schemas.microsoft.com/office/drawing/2014/main" val="1750614962"/>
                    </a:ext>
                  </a:extLst>
                </a:gridCol>
                <a:gridCol w="921033">
                  <a:extLst>
                    <a:ext uri="{9D8B030D-6E8A-4147-A177-3AD203B41FA5}">
                      <a16:colId xmlns:a16="http://schemas.microsoft.com/office/drawing/2014/main" val="1190275670"/>
                    </a:ext>
                  </a:extLst>
                </a:gridCol>
                <a:gridCol w="768936">
                  <a:extLst>
                    <a:ext uri="{9D8B030D-6E8A-4147-A177-3AD203B41FA5}">
                      <a16:colId xmlns:a16="http://schemas.microsoft.com/office/drawing/2014/main" val="3140823449"/>
                    </a:ext>
                  </a:extLst>
                </a:gridCol>
                <a:gridCol w="844984">
                  <a:extLst>
                    <a:ext uri="{9D8B030D-6E8A-4147-A177-3AD203B41FA5}">
                      <a16:colId xmlns:a16="http://schemas.microsoft.com/office/drawing/2014/main" val="2828153034"/>
                    </a:ext>
                  </a:extLst>
                </a:gridCol>
                <a:gridCol w="1081580">
                  <a:extLst>
                    <a:ext uri="{9D8B030D-6E8A-4147-A177-3AD203B41FA5}">
                      <a16:colId xmlns:a16="http://schemas.microsoft.com/office/drawing/2014/main" val="2153387505"/>
                    </a:ext>
                  </a:extLst>
                </a:gridCol>
              </a:tblGrid>
              <a:tr h="56932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F COMPACT LIGHT" panose="020B0A04030202060204" pitchFamily="34" charset="77"/>
                        </a:rPr>
                        <a:t>Sector</a:t>
                      </a:r>
                      <a:endParaRPr lang="en-US" sz="1000" i="1" dirty="0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Annualized Alpha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Return Diff.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Beta Diff.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SF COMPACT LIGHT" panose="020B0A04030202060204" pitchFamily="34" charset="77"/>
                        </a:rPr>
                        <a:t>Avg. Weight</a:t>
                      </a:r>
                      <a:endParaRPr lang="en-US" sz="1000" i="1" dirty="0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984876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Healthcare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27.7%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27.8%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-0.272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highlight>
                            <a:srgbClr val="3773FF"/>
                          </a:highlight>
                          <a:latin typeface="SF COMPACT LIGHT" panose="020B0A04030202060204" pitchFamily="34" charset="77"/>
                        </a:rPr>
                        <a:t>21%</a:t>
                      </a:r>
                      <a:endParaRPr lang="en-US" sz="1000" i="1" dirty="0">
                        <a:solidFill>
                          <a:schemeClr val="tx2"/>
                        </a:solidFill>
                        <a:effectLst/>
                        <a:highlight>
                          <a:srgbClr val="3773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53722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Financial Services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9.4%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8.0%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-0.306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89ACFF"/>
                          </a:highlight>
                          <a:latin typeface="SF COMPACT LIGHT" panose="020B0A04030202060204" pitchFamily="34" charset="77"/>
                        </a:rPr>
                        <a:t>14%</a:t>
                      </a:r>
                      <a:endParaRPr lang="en-US" sz="1000" i="1">
                        <a:effectLst/>
                        <a:highlight>
                          <a:srgbClr val="89AC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145807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Industrials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9.8%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5.0%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-0.316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93B3FF"/>
                          </a:highlight>
                          <a:latin typeface="SF COMPACT LIGHT" panose="020B0A04030202060204" pitchFamily="34" charset="77"/>
                        </a:rPr>
                        <a:t>13%</a:t>
                      </a:r>
                      <a:endParaRPr lang="en-US" sz="1000" i="1">
                        <a:effectLst/>
                        <a:highlight>
                          <a:srgbClr val="93B3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3865093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Basic Materials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9.3%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3.0%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-0.428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A1BDFF"/>
                          </a:highlight>
                          <a:latin typeface="SF COMPACT LIGHT" panose="020B0A04030202060204" pitchFamily="34" charset="77"/>
                        </a:rPr>
                        <a:t>11%</a:t>
                      </a:r>
                      <a:endParaRPr lang="en-US" sz="1000" i="1">
                        <a:effectLst/>
                        <a:highlight>
                          <a:srgbClr val="A1BD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79748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Technology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8.8%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3.7%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-0.156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B4CAFF"/>
                          </a:highlight>
                          <a:latin typeface="SF COMPACT LIGHT" panose="020B0A04030202060204" pitchFamily="34" charset="77"/>
                        </a:rPr>
                        <a:t>9%</a:t>
                      </a:r>
                      <a:endParaRPr lang="en-US" sz="1000" i="1">
                        <a:effectLst/>
                        <a:highlight>
                          <a:srgbClr val="B4CA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1842922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Consumer Cyclical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5.0%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0.9%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-0.237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C8D8FF"/>
                          </a:highlight>
                          <a:latin typeface="SF COMPACT LIGHT" panose="020B0A04030202060204" pitchFamily="34" charset="77"/>
                        </a:rPr>
                        <a:t>7%</a:t>
                      </a:r>
                      <a:endParaRPr lang="en-US" sz="1000" i="1">
                        <a:effectLst/>
                        <a:highlight>
                          <a:srgbClr val="C8D8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842759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Energy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5.6%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8.0%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-0.326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4E1FF"/>
                          </a:highlight>
                          <a:latin typeface="SF COMPACT LIGHT" panose="020B0A04030202060204" pitchFamily="34" charset="77"/>
                        </a:rPr>
                        <a:t>6%</a:t>
                      </a:r>
                      <a:endParaRPr lang="en-US" sz="1000" i="1">
                        <a:effectLst/>
                        <a:highlight>
                          <a:srgbClr val="D4E1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78828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Consumer Defensive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4.2%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2.8%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-0.111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6E2FF"/>
                          </a:highlight>
                          <a:latin typeface="SF COMPACT LIGHT" panose="020B0A04030202060204" pitchFamily="34" charset="77"/>
                        </a:rPr>
                        <a:t>6%</a:t>
                      </a:r>
                      <a:endParaRPr lang="en-US" sz="1000" i="1">
                        <a:effectLst/>
                        <a:highlight>
                          <a:srgbClr val="D6E2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215997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Real Estate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6.2%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3.7%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-0.216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DEE8FF"/>
                          </a:highlight>
                          <a:latin typeface="SF COMPACT LIGHT" panose="020B0A04030202060204" pitchFamily="34" charset="77"/>
                        </a:rPr>
                        <a:t>5%</a:t>
                      </a:r>
                      <a:endParaRPr lang="en-US" sz="1000" i="1">
                        <a:effectLst/>
                        <a:highlight>
                          <a:srgbClr val="DEE8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707839"/>
                  </a:ext>
                </a:extLst>
              </a:tr>
              <a:tr h="39691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Communication Services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3.1%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1.3%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-0.139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highlight>
                            <a:srgbClr val="F3F6FF"/>
                          </a:highlight>
                          <a:latin typeface="SF COMPACT LIGHT" panose="020B0A04030202060204" pitchFamily="34" charset="77"/>
                        </a:rPr>
                        <a:t>3%</a:t>
                      </a:r>
                      <a:endParaRPr lang="en-US" sz="1000" i="1">
                        <a:effectLst/>
                        <a:highlight>
                          <a:srgbClr val="F3F6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2300296"/>
                  </a:ext>
                </a:extLst>
              </a:tr>
              <a:tr h="28527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Utilities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2.3%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0.5%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SF COMPACT LIGHT" panose="020B0A04030202060204" pitchFamily="34" charset="77"/>
                        </a:rPr>
                        <a:t>-0.129</a:t>
                      </a:r>
                      <a:endParaRPr lang="en-US" sz="1000" i="1">
                        <a:effectLst/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highlight>
                            <a:srgbClr val="FCFCFF"/>
                          </a:highlight>
                          <a:latin typeface="SF COMPACT LIGHT" panose="020B0A04030202060204" pitchFamily="34" charset="77"/>
                        </a:rPr>
                        <a:t>2%</a:t>
                      </a:r>
                      <a:endParaRPr lang="en-US" sz="1000" i="1" dirty="0">
                        <a:effectLst/>
                        <a:highlight>
                          <a:srgbClr val="FCFCFF"/>
                        </a:highlight>
                        <a:latin typeface="SF COMPACT LIGHT" panose="020B0A04030202060204" pitchFamily="34" charset="77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04462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47AD22-77A3-801F-7150-B54D2CE749A6}"/>
              </a:ext>
            </a:extLst>
          </p:cNvPr>
          <p:cNvSpPr txBox="1"/>
          <p:nvPr/>
        </p:nvSpPr>
        <p:spPr>
          <a:xfrm>
            <a:off x="6000376" y="1682655"/>
            <a:ext cx="530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F COMPACT LIGHT" panose="020B0A04030202060204" pitchFamily="34" charset="77"/>
              </a:rPr>
              <a:t>Sector Portfolio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07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Custom 2">
      <a:dk1>
        <a:srgbClr val="000000"/>
      </a:dk1>
      <a:lt1>
        <a:srgbClr val="FFFFFF"/>
      </a:lt1>
      <a:dk2>
        <a:srgbClr val="FFFFFF"/>
      </a:dk2>
      <a:lt2>
        <a:srgbClr val="E2E2E2"/>
      </a:lt2>
      <a:accent1>
        <a:srgbClr val="F45052"/>
      </a:accent1>
      <a:accent2>
        <a:srgbClr val="3773FF"/>
      </a:accent2>
      <a:accent3>
        <a:srgbClr val="FFE130"/>
      </a:accent3>
      <a:accent4>
        <a:srgbClr val="CD64FF"/>
      </a:accent4>
      <a:accent5>
        <a:srgbClr val="00C181"/>
      </a:accent5>
      <a:accent6>
        <a:srgbClr val="399000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210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SF COMPACT LIGHT</vt:lpstr>
      <vt:lpstr>SF COMPACT MEDIUM</vt:lpstr>
      <vt:lpstr>Office 2013 - 2022 Theme</vt:lpstr>
      <vt:lpstr>HALB Fund</vt:lpstr>
      <vt:lpstr>Philosophy</vt:lpstr>
      <vt:lpstr>Creating the Portfolio</vt:lpstr>
      <vt:lpstr>Fund Performance</vt:lpstr>
      <vt:lpstr>Fund Make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HALB Fund</dc:title>
  <dc:creator>Jack Kersting</dc:creator>
  <cp:lastModifiedBy>Jack Kersting</cp:lastModifiedBy>
  <cp:revision>3</cp:revision>
  <dcterms:created xsi:type="dcterms:W3CDTF">2024-04-11T22:49:57Z</dcterms:created>
  <dcterms:modified xsi:type="dcterms:W3CDTF">2024-04-11T23:07:46Z</dcterms:modified>
</cp:coreProperties>
</file>