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63" r:id="rId2"/>
    <p:sldId id="264" r:id="rId3"/>
    <p:sldId id="265" r:id="rId4"/>
    <p:sldId id="416" r:id="rId5"/>
    <p:sldId id="417" r:id="rId6"/>
    <p:sldId id="267" r:id="rId7"/>
    <p:sldId id="268" r:id="rId8"/>
    <p:sldId id="269" r:id="rId9"/>
    <p:sldId id="272" r:id="rId10"/>
    <p:sldId id="273" r:id="rId11"/>
    <p:sldId id="271" r:id="rId12"/>
    <p:sldId id="270" r:id="rId13"/>
    <p:sldId id="258" r:id="rId14"/>
    <p:sldId id="259" r:id="rId15"/>
    <p:sldId id="260" r:id="rId16"/>
    <p:sldId id="262" r:id="rId17"/>
    <p:sldId id="274" r:id="rId18"/>
    <p:sldId id="411" r:id="rId19"/>
    <p:sldId id="412" r:id="rId20"/>
    <p:sldId id="275" r:id="rId21"/>
    <p:sldId id="276" r:id="rId22"/>
    <p:sldId id="277" r:id="rId23"/>
    <p:sldId id="278" r:id="rId24"/>
    <p:sldId id="414" r:id="rId25"/>
    <p:sldId id="303" r:id="rId26"/>
    <p:sldId id="283" r:id="rId27"/>
    <p:sldId id="407" r:id="rId28"/>
    <p:sldId id="410" r:id="rId29"/>
    <p:sldId id="409" r:id="rId30"/>
    <p:sldId id="413" r:id="rId31"/>
    <p:sldId id="317" r:id="rId32"/>
    <p:sldId id="401" r:id="rId33"/>
    <p:sldId id="330" r:id="rId34"/>
    <p:sldId id="403" r:id="rId35"/>
    <p:sldId id="415" r:id="rId36"/>
    <p:sldId id="344" r:id="rId37"/>
    <p:sldId id="357" r:id="rId38"/>
    <p:sldId id="367" r:id="rId39"/>
    <p:sldId id="362" r:id="rId40"/>
    <p:sldId id="363" r:id="rId41"/>
    <p:sldId id="373" r:id="rId42"/>
    <p:sldId id="377" r:id="rId43"/>
    <p:sldId id="380" r:id="rId44"/>
    <p:sldId id="388" r:id="rId45"/>
    <p:sldId id="394" r:id="rId46"/>
    <p:sldId id="395" r:id="rId47"/>
    <p:sldId id="396" r:id="rId48"/>
    <p:sldId id="399" r:id="rId49"/>
    <p:sldId id="397" r:id="rId50"/>
    <p:sldId id="398" r:id="rId51"/>
    <p:sldId id="355" r:id="rId52"/>
  </p:sldIdLst>
  <p:sldSz cx="12192000" cy="6858000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Wingdings 2" panose="05020102010507070707" pitchFamily="18" charset="2"/>
      <p:regular r:id="rId56"/>
    </p:embeddedFont>
    <p:embeddedFont>
      <p:font typeface="Noto Sans KR" panose="020B0600000101010101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4795" autoAdjust="0"/>
  </p:normalViewPr>
  <p:slideViewPr>
    <p:cSldViewPr snapToGrid="0">
      <p:cViewPr varScale="1">
        <p:scale>
          <a:sx n="53" d="100"/>
          <a:sy n="53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BB109-6CA8-4AF7-A1EA-135DBD63E2BB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AB65-BB30-42CB-BFF7-BE7579D4D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04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어플리케이션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테이블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어플리케이션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공통 게시판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전체게시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자유</a:t>
            </a:r>
            <a:r>
              <a:rPr lang="en-US" altLang="ko-KR" baseline="0" dirty="0" smtClean="0"/>
              <a:t>, Q&amp;A), </a:t>
            </a:r>
            <a:r>
              <a:rPr lang="ko-KR" altLang="en-US" baseline="0" dirty="0" smtClean="0"/>
              <a:t>작업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공지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회의록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업무보고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추가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댓글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추천자</a:t>
            </a:r>
            <a:r>
              <a:rPr lang="ko-KR" altLang="en-US" baseline="0" dirty="0" smtClean="0"/>
              <a:t> 목록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첨부파일 목록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참석자목록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팀원정보</a:t>
            </a:r>
            <a:r>
              <a:rPr lang="ko-KR" altLang="en-US" baseline="0" dirty="0" smtClean="0"/>
              <a:t> 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8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1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사용자가 로그인을 위해 서버에 로그인 요청을 보내면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서버는 클라이언트가 제공한 로그인 정보를 기반으로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DB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에서 사용자를 확인합니다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</a:b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그리고 유효한 사용자인 경우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서버는 회원 정보를 기반으로 세션을 생성합니다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생성된 세션에 고유한 세션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ID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를 부여하고 세션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ID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를 클라이언트에게 응답해 줍니다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사용자의 요청이 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Dispatcher Servlet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을 통해 들어올 때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, Interceptor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의 </a:t>
            </a:r>
            <a:r>
              <a:rPr lang="en-US" altLang="ko-KR" b="0" i="0" dirty="0" err="1" smtClean="0">
                <a:solidFill>
                  <a:srgbClr val="0F0F0F"/>
                </a:solidFill>
                <a:effectLst/>
                <a:latin typeface="Söhne"/>
              </a:rPr>
              <a:t>preHandle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메서드를 활용하여 로그인 세션의 존재 여부를 먼저 체크합니다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만약 로그인 세션이 있다면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요청을 해당 컨트롤러로 전달하여 정상적으로 진행합니다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반대로 로그인 세션이 없다면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 dirty="0" smtClean="0">
                <a:solidFill>
                  <a:srgbClr val="0F0F0F"/>
                </a:solidFill>
                <a:effectLst/>
                <a:latin typeface="Söhne"/>
              </a:rPr>
              <a:t>컨트롤러에 접근이 불가능하도록 막고 로그인 페이지로 이동 시킵니다</a:t>
            </a:r>
            <a:r>
              <a:rPr lang="en-US" altLang="ko-KR" b="0" i="0" dirty="0" smtClean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endParaRPr lang="ko-KR" altLang="en-US" i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0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2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5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i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4AB65-BB30-42CB-BFF7-BE7579D4D88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37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채팅은 팀원들과 </a:t>
            </a:r>
            <a:r>
              <a:rPr lang="ko-KR" altLang="en-US" dirty="0" err="1" smtClean="0"/>
              <a:t>원할한</a:t>
            </a:r>
            <a:r>
              <a:rPr lang="ko-KR" altLang="en-US" dirty="0" smtClean="0"/>
              <a:t> 소통을 할 수 있으며 </a:t>
            </a:r>
            <a:r>
              <a:rPr lang="ko-KR" altLang="en-US" dirty="0" err="1" smtClean="0"/>
              <a:t>웹소켓과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STOMP</a:t>
            </a:r>
            <a:r>
              <a:rPr lang="ko-KR" altLang="en-US" baseline="0" dirty="0" smtClean="0"/>
              <a:t>을 사용하였습니다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발신자가 메시지를 보내면 서버에서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메시지를 </a:t>
            </a:r>
            <a:r>
              <a:rPr lang="ko-KR" altLang="en-US" baseline="0" dirty="0" err="1" smtClean="0"/>
              <a:t>저장한후</a:t>
            </a:r>
            <a:r>
              <a:rPr lang="ko-KR" altLang="en-US" baseline="0" dirty="0" smtClean="0"/>
              <a:t> 브로커에게 메시지를 </a:t>
            </a:r>
            <a:r>
              <a:rPr lang="ko-KR" altLang="en-US" baseline="0" dirty="0" err="1" smtClean="0"/>
              <a:t>전달후</a:t>
            </a:r>
            <a:r>
              <a:rPr lang="ko-KR" altLang="en-US" baseline="0" dirty="0" smtClean="0"/>
              <a:t> 수신자에게 전송하는 구조로 프로그램을 구현하였습니다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Noto Sans KR" panose="020B0600000101010101" charset="-127"/>
                <a:ea typeface="Noto Sans KR" panose="020B0600000101010101" charset="-127"/>
              </a:rPr>
              <a:t>WebSocket</a:t>
            </a:r>
            <a:r>
              <a:rPr lang="en-US" altLang="ko-KR" sz="1200" dirty="0">
                <a:latin typeface="Noto Sans KR" panose="020B0600000101010101" charset="-127"/>
                <a:ea typeface="Noto Sans KR" panose="020B0600000101010101" charset="-127"/>
              </a:rPr>
              <a:t>, Stomp</a:t>
            </a:r>
            <a:r>
              <a:rPr lang="ko-KR" altLang="en-US" sz="1200" baseline="0" dirty="0">
                <a:latin typeface="Noto Sans KR" panose="020B0600000101010101" charset="-127"/>
                <a:ea typeface="Noto Sans KR" panose="020B0600000101010101" charset="-127"/>
              </a:rPr>
              <a:t>를 이용해 사용자가 화면을 새로고침하거나 해당</a:t>
            </a:r>
            <a:r>
              <a:rPr lang="en-US" altLang="ko-KR" sz="1200" baseline="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200" baseline="0" dirty="0">
                <a:latin typeface="Noto Sans KR" panose="020B0600000101010101" charset="-127"/>
                <a:ea typeface="Noto Sans KR" panose="020B0600000101010101" charset="-127"/>
              </a:rPr>
              <a:t>사이트에 </a:t>
            </a:r>
            <a:r>
              <a:rPr lang="ko-KR" altLang="en-US" sz="1200" baseline="0" dirty="0" err="1">
                <a:latin typeface="Noto Sans KR" panose="020B0600000101010101" charset="-127"/>
                <a:ea typeface="Noto Sans KR" panose="020B0600000101010101" charset="-127"/>
              </a:rPr>
              <a:t>재접속하지</a:t>
            </a:r>
            <a:r>
              <a:rPr lang="ko-KR" altLang="en-US" sz="1200" baseline="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않아도 </a:t>
            </a:r>
            <a:r>
              <a:rPr lang="en-US" altLang="ko-KR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5</a:t>
            </a:r>
            <a:r>
              <a:rPr lang="ko-KR" altLang="en-US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초마다 연결과 접속을 반복하여</a:t>
            </a:r>
            <a:r>
              <a:rPr lang="en-US" altLang="ko-KR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실시간으로 </a:t>
            </a:r>
            <a:r>
              <a:rPr lang="ko-KR" altLang="en-US" sz="1200" baseline="0" dirty="0">
                <a:latin typeface="Noto Sans KR" panose="020B0600000101010101" charset="-127"/>
                <a:ea typeface="Noto Sans KR" panose="020B0600000101010101" charset="-127"/>
              </a:rPr>
              <a:t>알림을 수신할 수 있는 기능을 </a:t>
            </a:r>
            <a:r>
              <a:rPr lang="ko-KR" altLang="en-US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구현하였습니다</a:t>
            </a:r>
            <a:r>
              <a:rPr lang="en-US" altLang="ko-KR" sz="1200" baseline="0" dirty="0" smtClean="0"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AA9F-F7B4-44F7-9354-53A81E6728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36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1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6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댓글 테이블에 댓글 마다 번호를 붙여서</a:t>
            </a:r>
            <a:r>
              <a:rPr lang="ko-KR" altLang="en-US" baseline="0" dirty="0"/>
              <a:t> </a:t>
            </a:r>
            <a:r>
              <a:rPr lang="ko-KR" altLang="en-US" dirty="0"/>
              <a:t>내가 쓴 댓글을 클릭하면 이동하도록 구현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1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>
              <a:defRPr/>
            </a:pPr>
            <a:r>
              <a:rPr lang="en-US" altLang="ko-KR" sz="120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ShowToDoBOX</a:t>
            </a:r>
            <a:r>
              <a:rPr lang="en-US" altLang="ko-KR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함수를 활용하여 </a:t>
            </a: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가장최근의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날짜와 오늘 날짜를 비교하여 오늘 날짜일 경우 생성되어 있는 </a:t>
            </a: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투두박스에</a:t>
            </a:r>
            <a:endParaRPr lang="en-US" altLang="ko-KR" sz="1200" baseline="0" dirty="0" smtClean="0">
              <a:solidFill>
                <a:schemeClr val="tx1"/>
              </a:solidFill>
              <a:latin typeface="Noto Sans KR"/>
              <a:ea typeface="Noto Sans KR"/>
            </a:endParaRPr>
          </a:p>
          <a:p>
            <a:pPr lvl="0" algn="l">
              <a:defRPr/>
            </a:pP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할일을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</a:t>
            </a: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적으면되고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오늘 날짜가 </a:t>
            </a: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아닌경우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</a:t>
            </a:r>
            <a:r>
              <a:rPr lang="ko-KR" altLang="en-US" sz="1200" baseline="0" dirty="0" err="1" smtClean="0">
                <a:solidFill>
                  <a:schemeClr val="tx1"/>
                </a:solidFill>
                <a:latin typeface="Noto Sans KR"/>
                <a:ea typeface="Noto Sans KR"/>
              </a:rPr>
              <a:t>투드박스를</a:t>
            </a:r>
            <a:r>
              <a:rPr lang="ko-KR" altLang="en-US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 새로 생성하여 리스트를 작성하도록 하였습니다</a:t>
            </a:r>
            <a:r>
              <a:rPr lang="en-US" altLang="ko-KR" sz="1200" baseline="0" dirty="0" smtClean="0">
                <a:solidFill>
                  <a:schemeClr val="tx1"/>
                </a:solidFill>
                <a:latin typeface="Noto Sans KR"/>
                <a:ea typeface="Noto Sans KR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Noto Sans KR"/>
              <a:ea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674135-99BF-4A03-AEF7-867D176880D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05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작업 생성시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테이블 공통적으로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필요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- &gt;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중에서 </a:t>
            </a:r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원래 있던 값을 가져와서 사용하면 되므로 문제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  <a:p>
            <a:endParaRPr lang="ko-KR" altLang="en-US" sz="1200" dirty="0" smtClean="0"/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Task Table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생성 시 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생성이 되는데 이</a:t>
            </a:r>
            <a:r>
              <a:rPr lang="en-US" altLang="ko-KR" sz="1200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값을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가져다 나머지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개의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넣어야 한다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ko-KR" altLang="en-US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Task(Table)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할떄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을 하고 그 이후 두개의 테이블은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커밋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된 후 그 시점에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값을 가져오면 같은 값을 가져오게 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200" dirty="0" smtClean="0"/>
          </a:p>
          <a:p>
            <a:pPr marL="228600" indent="-228600">
              <a:buAutoNum type="arabicPeriod" startAt="2"/>
            </a:pP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Task_sub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(Table)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는 체크박스 형식으로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user_id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리스트로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입력받아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List&lt;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taskSub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&gt;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형식으로 받아서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 </a:t>
            </a:r>
          </a:p>
          <a:p>
            <a:pPr marL="228600" indent="-228600">
              <a:buAutoNum type="arabicPeriod" startAt="2"/>
            </a:pPr>
            <a:endParaRPr lang="en-US" altLang="ko-KR" sz="1200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en-US" altLang="ko-KR" sz="1200" dirty="0" smtClean="0"/>
              <a:t>3.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task_attach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(Table)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인 첨부파일 같은 경우는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가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project_id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task_id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attach_no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이렇게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개인데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 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파일이 리스트 형식으로 넘어온다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그냥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문을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번 처리하여 할 수도 있지만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,  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다른 방법이 없을까 생각 하던 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예를 들어 파일이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개가 들어온다고 가정 시 현재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 값 순서대로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max+1, max+2, max+3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처럼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씩 커지게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java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에서 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fo</a:t>
            </a:r>
            <a:r>
              <a:rPr lang="en-US" altLang="ko-KR" sz="1200" baseline="0" dirty="0" smtClean="0">
                <a:solidFill>
                  <a:srgbClr val="595959"/>
                </a:solidFill>
                <a:latin typeface="Arial" panose="020B0604020202020204" pitchFamily="34" charset="0"/>
              </a:rPr>
              <a:t>r </a:t>
            </a:r>
            <a:r>
              <a:rPr lang="ko-KR" altLang="en-US" sz="1200" baseline="0" dirty="0" smtClean="0">
                <a:solidFill>
                  <a:srgbClr val="595959"/>
                </a:solidFill>
                <a:latin typeface="Arial" panose="020B0604020202020204" pitchFamily="34" charset="0"/>
              </a:rPr>
              <a:t>문으로 </a:t>
            </a:r>
            <a:endParaRPr lang="en-US" altLang="ko-KR" sz="1200" baseline="0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Pk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설정후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 다중 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insert</a:t>
            </a:r>
            <a:r>
              <a:rPr lang="ko-KR" altLang="en-US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를 한다</a:t>
            </a:r>
            <a:r>
              <a:rPr lang="en-US" altLang="ko-KR" sz="1200" dirty="0" smtClean="0">
                <a:solidFill>
                  <a:srgbClr val="595959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 smtClean="0"/>
          </a:p>
          <a:p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AA9F-F7B4-44F7-9354-53A81E6728D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21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26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AA9F-F7B4-44F7-9354-53A81E6728D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30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회의록의 경우 프로젝트 캘린더와 동일한 </a:t>
            </a:r>
            <a:r>
              <a:rPr lang="en-US" altLang="ko-KR" dirty="0" err="1"/>
              <a:t>FullCalendar</a:t>
            </a:r>
            <a:r>
              <a:rPr lang="ko-KR" altLang="en-US" baseline="0" dirty="0"/>
              <a:t> 라이브러리를 이용해 기본적인 캘린더 화면을 출력했고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회의록 등록</a:t>
            </a:r>
            <a:r>
              <a:rPr lang="en-US" altLang="ko-KR" baseline="0" dirty="0"/>
              <a:t>, </a:t>
            </a:r>
            <a:r>
              <a:rPr lang="ko-KR" altLang="en-US" baseline="0" dirty="0"/>
              <a:t>미등록 상태에 따라 각각 다른 색상으로 이벤트를 추가했으며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회의 일정 등록과 회의록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두가지의 </a:t>
            </a:r>
            <a:r>
              <a:rPr lang="ko-KR" altLang="en-US" baseline="0" dirty="0" err="1"/>
              <a:t>커스텀</a:t>
            </a:r>
            <a:r>
              <a:rPr lang="ko-KR" altLang="en-US" baseline="0" dirty="0"/>
              <a:t> 버튼을 만들어 추가했습니다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dirty="0"/>
              <a:t>회의록이 등록된 상태의 이벤트를 클릭할 경우 해당 회의록의 상세 페이지로 이동되며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회의록이 등록되지 않은 회의 일정을 클릭할 경우 회의 일정</a:t>
            </a:r>
            <a:r>
              <a:rPr lang="ko-KR" altLang="en-US" baseline="0" dirty="0"/>
              <a:t> 수정과 삭제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회의록을 등록할 수 있는 </a:t>
            </a:r>
            <a:r>
              <a:rPr lang="ko-KR" altLang="en-US" baseline="0" dirty="0" err="1"/>
              <a:t>모달</a:t>
            </a:r>
            <a:r>
              <a:rPr lang="ko-KR" altLang="en-US" baseline="0" dirty="0"/>
              <a:t> 창이 표출됩니다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회의 일정 등록 버튼을 누르면 회의록과 회의 일정을 선택해 등록할 수 있는 </a:t>
            </a:r>
            <a:r>
              <a:rPr lang="ko-KR" altLang="en-US" baseline="0" dirty="0" err="1"/>
              <a:t>모달</a:t>
            </a:r>
            <a:r>
              <a:rPr lang="ko-KR" altLang="en-US" baseline="0" dirty="0"/>
              <a:t> 창이 표출되며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회의록 버튼을 누르면 캘린더 오른쪽으로 회의록 리스트가 출력됩니다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FAA9F-F7B4-44F7-9354-53A81E6728D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11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공지사항 게시판은 다른 </a:t>
            </a:r>
            <a:r>
              <a:rPr lang="ko-KR" altLang="en-US" dirty="0" err="1"/>
              <a:t>계시판과</a:t>
            </a:r>
            <a:r>
              <a:rPr lang="ko-KR" altLang="en-US" dirty="0"/>
              <a:t> 다르게 관리자 계정으로 로그인하면 </a:t>
            </a:r>
            <a:r>
              <a:rPr lang="ko-KR" altLang="en-US" dirty="0" err="1"/>
              <a:t>게시글</a:t>
            </a:r>
            <a:r>
              <a:rPr lang="ko-KR" altLang="en-US" dirty="0"/>
              <a:t> 작성과 수정</a:t>
            </a:r>
            <a:r>
              <a:rPr lang="en-US" altLang="ko-KR" dirty="0"/>
              <a:t>,</a:t>
            </a:r>
            <a:r>
              <a:rPr lang="ko-KR" altLang="en-US" dirty="0"/>
              <a:t> 삭제가 가능하고 그 외 사용자는 조회만 가능하다</a:t>
            </a:r>
          </a:p>
          <a:p>
            <a:pPr lvl="0">
              <a:defRPr/>
            </a:pPr>
            <a:r>
              <a:rPr lang="ko-KR" altLang="en-US" dirty="0"/>
              <a:t>자유</a:t>
            </a:r>
            <a:r>
              <a:rPr lang="en-US" altLang="ko-KR" dirty="0"/>
              <a:t>/</a:t>
            </a:r>
            <a:r>
              <a:rPr lang="ko-KR" altLang="en-US" dirty="0"/>
              <a:t>이벤트</a:t>
            </a:r>
            <a:r>
              <a:rPr lang="en-US" altLang="ko-KR" dirty="0"/>
              <a:t>/Q&amp;A</a:t>
            </a:r>
            <a:r>
              <a:rPr lang="ko-KR" altLang="en-US" dirty="0"/>
              <a:t> 게시판은 </a:t>
            </a:r>
            <a:r>
              <a:rPr lang="ko-KR" altLang="en-US" dirty="0" err="1"/>
              <a:t>게시글</a:t>
            </a:r>
            <a:r>
              <a:rPr lang="ko-KR" altLang="en-US" dirty="0"/>
              <a:t> 작성이 모든 사용자가 가능하고</a:t>
            </a:r>
            <a:r>
              <a:rPr lang="en-US" altLang="ko-KR" dirty="0"/>
              <a:t>,</a:t>
            </a:r>
            <a:r>
              <a:rPr lang="ko-KR" altLang="en-US" dirty="0"/>
              <a:t> 작성할 때 제목과 본문에 </a:t>
            </a:r>
            <a:r>
              <a:rPr lang="en-US" altLang="ko-KR" dirty="0"/>
              <a:t>bean validation</a:t>
            </a:r>
            <a:r>
              <a:rPr lang="ko-KR" altLang="en-US" dirty="0"/>
              <a:t> 을 활용하여 필수 입력란으로 </a:t>
            </a:r>
            <a:r>
              <a:rPr lang="ko-KR" altLang="en-US" dirty="0" err="1"/>
              <a:t>설정해놨다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자유와</a:t>
            </a:r>
            <a:r>
              <a:rPr lang="en-US" altLang="ko-KR" dirty="0"/>
              <a:t> </a:t>
            </a:r>
            <a:r>
              <a:rPr lang="ko-KR" altLang="en-US" dirty="0"/>
              <a:t>이벤트는 댓글과 답글 입력으로 나뉘는데</a:t>
            </a:r>
            <a:r>
              <a:rPr lang="en-US" altLang="ko-KR" dirty="0"/>
              <a:t>,</a:t>
            </a:r>
            <a:r>
              <a:rPr lang="ko-KR" altLang="en-US" dirty="0"/>
              <a:t> 댓글은 전체 리스트에 안 보이고 해당 글을 클릭하면 하단에 댓글 달 수 잇는 </a:t>
            </a:r>
            <a:r>
              <a:rPr lang="ko-KR" altLang="en-US" dirty="0" err="1"/>
              <a:t>향태이다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댓글의 댓글은 달 수 없는 구조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Q&amp;A</a:t>
            </a:r>
            <a:r>
              <a:rPr lang="ko-KR" altLang="en-US" dirty="0"/>
              <a:t>에 있는 답글은 전체 리스트에 보이고 </a:t>
            </a:r>
            <a:r>
              <a:rPr lang="ko-KR" altLang="en-US" dirty="0" err="1"/>
              <a:t>대댓글이</a:t>
            </a:r>
            <a:r>
              <a:rPr lang="ko-KR" altLang="en-US" dirty="0"/>
              <a:t> 가능하다 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추천은 중복이 안되고</a:t>
            </a:r>
            <a:r>
              <a:rPr lang="en-US" altLang="ko-KR" dirty="0"/>
              <a:t>,</a:t>
            </a:r>
            <a:r>
              <a:rPr lang="ko-KR" altLang="en-US" dirty="0"/>
              <a:t> 해당 글을 클릭할 때마다 조회수가 증가된다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74135-99BF-4A03-AEF7-867D176880D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7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강의실 별 학생들을 모두 조회하고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팀장여부를</a:t>
            </a:r>
            <a:r>
              <a:rPr lang="ko-KR" altLang="en-US" dirty="0"/>
              <a:t> 확인하며 버튼 클릭을 통해 </a:t>
            </a:r>
            <a:r>
              <a:rPr lang="ko-KR" altLang="en-US" dirty="0" err="1"/>
              <a:t>팀장여부를</a:t>
            </a:r>
            <a:r>
              <a:rPr lang="ko-KR" altLang="en-US" dirty="0"/>
              <a:t> 선택하여 팀장 권한을 부여할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와 권한 승인여부를</a:t>
            </a:r>
            <a:endParaRPr lang="en-US" altLang="ko-KR" dirty="0"/>
          </a:p>
          <a:p>
            <a:r>
              <a:rPr lang="en-US" altLang="ko-KR" dirty="0" err="1"/>
              <a:t>AList</a:t>
            </a:r>
            <a:r>
              <a:rPr lang="en-US" altLang="ko-KR" dirty="0"/>
              <a:t>, </a:t>
            </a:r>
            <a:r>
              <a:rPr lang="en-US" altLang="ko-KR" dirty="0" err="1"/>
              <a:t>Blist</a:t>
            </a:r>
            <a:r>
              <a:rPr lang="ko-KR" altLang="en-US" dirty="0"/>
              <a:t>로 나눠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BList</a:t>
            </a:r>
            <a:r>
              <a:rPr lang="ko-KR" altLang="en-US" dirty="0"/>
              <a:t>의 값이 </a:t>
            </a:r>
            <a:r>
              <a:rPr lang="en-US" altLang="ko-KR" dirty="0"/>
              <a:t>“manager”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en-US" altLang="ko-KR" dirty="0" err="1"/>
              <a:t>AList</a:t>
            </a:r>
            <a:r>
              <a:rPr lang="ko-KR" altLang="en-US" dirty="0"/>
              <a:t>의 값과 아닌 값을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user_manager</a:t>
            </a:r>
            <a:r>
              <a:rPr lang="en-US" altLang="ko-KR" dirty="0"/>
              <a:t> </a:t>
            </a:r>
            <a:r>
              <a:rPr lang="ko-KR" altLang="en-US" dirty="0"/>
              <a:t>리스트와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user_student</a:t>
            </a:r>
            <a:r>
              <a:rPr lang="en-US" altLang="ko-KR" dirty="0"/>
              <a:t> </a:t>
            </a:r>
            <a:r>
              <a:rPr lang="ko-KR" altLang="en-US" dirty="0"/>
              <a:t>리스트로 나눠 저장한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쿼리를 통해 해당 사용자</a:t>
            </a:r>
            <a:r>
              <a:rPr lang="en-US" altLang="ko-KR" dirty="0"/>
              <a:t>ID</a:t>
            </a:r>
            <a:r>
              <a:rPr lang="ko-KR" altLang="en-US" dirty="0"/>
              <a:t>를 기준으로 </a:t>
            </a:r>
            <a:r>
              <a:rPr lang="ko-KR" altLang="en-US" dirty="0" err="1"/>
              <a:t>팀장권한을</a:t>
            </a:r>
            <a:r>
              <a:rPr lang="ko-KR" altLang="en-US" dirty="0"/>
              <a:t>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19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 실 별 모든 프로젝트를 조회하여 </a:t>
            </a:r>
            <a:r>
              <a:rPr lang="ko-KR" altLang="en-US" dirty="0" err="1"/>
              <a:t>셀렉트</a:t>
            </a:r>
            <a:r>
              <a:rPr lang="ko-KR" altLang="en-US" dirty="0"/>
              <a:t> 박스에 넣고</a:t>
            </a:r>
            <a:r>
              <a:rPr lang="en-US" altLang="ko-KR" dirty="0"/>
              <a:t>, </a:t>
            </a:r>
            <a:r>
              <a:rPr lang="ko-KR" altLang="en-US" dirty="0"/>
              <a:t>선택된 프로젝트를 기준으로</a:t>
            </a:r>
            <a:endParaRPr lang="en-US" altLang="ko-KR" dirty="0"/>
          </a:p>
          <a:p>
            <a:r>
              <a:rPr lang="ko-KR" altLang="en-US" dirty="0"/>
              <a:t>공지</a:t>
            </a:r>
            <a:r>
              <a:rPr lang="en-US" altLang="ko-KR" baseline="0" dirty="0"/>
              <a:t> / </a:t>
            </a:r>
            <a:r>
              <a:rPr lang="ko-KR" altLang="en-US" baseline="0" dirty="0"/>
              <a:t>자료를 보여준다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 버튼이 선택된 </a:t>
            </a:r>
            <a:r>
              <a:rPr lang="ko-KR" altLang="en-US" dirty="0" err="1"/>
              <a:t>게시글의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값과 프로젝트 </a:t>
            </a:r>
            <a:r>
              <a:rPr lang="en-US" altLang="ko-KR" dirty="0"/>
              <a:t>ID</a:t>
            </a:r>
            <a:r>
              <a:rPr lang="ko-KR" altLang="en-US" dirty="0"/>
              <a:t>값을 받아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ko-KR" altLang="en-US" dirty="0" err="1"/>
              <a:t>게시글을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게시글을</a:t>
            </a:r>
            <a:r>
              <a:rPr lang="ko-KR" altLang="en-US" dirty="0"/>
              <a:t> 삭제할 때</a:t>
            </a:r>
            <a:r>
              <a:rPr lang="en-US" altLang="ko-KR" dirty="0"/>
              <a:t>, </a:t>
            </a:r>
            <a:r>
              <a:rPr lang="ko-KR" altLang="en-US" dirty="0"/>
              <a:t>해당 글의 댓글</a:t>
            </a:r>
            <a:r>
              <a:rPr lang="en-US" altLang="ko-KR" dirty="0"/>
              <a:t>, </a:t>
            </a:r>
            <a:r>
              <a:rPr lang="ko-KR" altLang="en-US" dirty="0"/>
              <a:t>좋아요 테이블의 </a:t>
            </a:r>
            <a:endParaRPr lang="en-US" altLang="ko-KR" dirty="0"/>
          </a:p>
          <a:p>
            <a:r>
              <a:rPr lang="ko-KR" altLang="en-US" dirty="0"/>
              <a:t>값도 함께 삭제한다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페이지에서 발생하는 모든 이벤트는 비동기처리를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61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 버튼이 선택된 </a:t>
            </a:r>
            <a:r>
              <a:rPr lang="ko-KR" altLang="en-US" dirty="0" err="1"/>
              <a:t>게시글의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값을 기준으로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게시글을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2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팀장이 프로젝트 생성을 통해 승인 신청을 </a:t>
            </a:r>
            <a:r>
              <a:rPr lang="ko-KR" altLang="en-US" dirty="0" err="1"/>
              <a:t>하게되면</a:t>
            </a:r>
            <a:r>
              <a:rPr lang="ko-KR" altLang="en-US" dirty="0"/>
              <a:t> 관리자가 프로젝트를 승인하게 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멤버리스트에 팀원과 팀원들의 정보에 프로젝트 번호를 </a:t>
            </a:r>
            <a:r>
              <a:rPr lang="ko-KR" altLang="en-US" dirty="0" err="1"/>
              <a:t>부여하게됩니다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다음 프로젝트 정보에 앞에서 보신 단계프로세스를 해당 프로젝트에 넣어 프로젝트 </a:t>
            </a:r>
            <a:r>
              <a:rPr lang="ko-KR" altLang="en-US" dirty="0" err="1"/>
              <a:t>시작시</a:t>
            </a:r>
            <a:r>
              <a:rPr lang="ko-KR" altLang="en-US" dirty="0"/>
              <a:t> 자동으로 생성되도록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프로젝트가 요건이 충분하지 않아 삭제할 경우 데이터를 다 삭제하지 않고 관리자가 프로젝트를 삭제를 누르게 되면 해당 팀원의 정보에 프로젝트 번호를 제거하고 멤버리스트에서 프로젝트 팀원을 삭제하도록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프로젝트 관리를 위해 관리자가 프로젝트 기본정보를 수정할 수 있도록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D56A-16C6-44FD-94DF-CA06C1BD046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43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44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77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통합검색의 경우 </a:t>
            </a:r>
            <a:r>
              <a:rPr lang="en-US" altLang="ko-KR" dirty="0"/>
              <a:t>UNION</a:t>
            </a:r>
            <a:r>
              <a:rPr lang="ko-KR" altLang="en-US" dirty="0"/>
              <a:t>으로 집합처리를 하지 않고 각 게시판을 리스트화해서 키워드가 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작성자와 </a:t>
            </a:r>
            <a:r>
              <a:rPr lang="ko-KR" altLang="en-US" dirty="0" err="1"/>
              <a:t>일치하게되면</a:t>
            </a:r>
            <a:r>
              <a:rPr lang="ko-KR" altLang="en-US" dirty="0"/>
              <a:t> 검색할 수 있도록 구현하여 재사용이 가능하도록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D56A-16C6-44FD-94DF-CA06C1BD046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9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5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3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34A4-E1C5-45CD-9E5A-AF91A2B232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1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관리 시스템에서 중점인 프로세스를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프로젝트 생성입니다</a:t>
            </a:r>
            <a:r>
              <a:rPr lang="en-US" altLang="ko-KR" dirty="0"/>
              <a:t>. </a:t>
            </a:r>
            <a:r>
              <a:rPr lang="ko-KR" altLang="en-US" dirty="0"/>
              <a:t>팀장이 프로젝트 생성을 통해 상세 정보를 입력하게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관리자 승인입니다</a:t>
            </a:r>
            <a:r>
              <a:rPr lang="en-US" altLang="ko-KR" dirty="0"/>
              <a:t>. </a:t>
            </a:r>
            <a:r>
              <a:rPr lang="ko-KR" altLang="en-US" dirty="0"/>
              <a:t>팀장이 생성한 프로젝트를 관리자가 해당 사항과 </a:t>
            </a:r>
            <a:r>
              <a:rPr lang="ko-KR" altLang="en-US" dirty="0" err="1"/>
              <a:t>맞다면</a:t>
            </a:r>
            <a:r>
              <a:rPr lang="ko-KR" altLang="en-US" dirty="0"/>
              <a:t> 승인</a:t>
            </a:r>
            <a:r>
              <a:rPr lang="en-US" altLang="ko-KR" dirty="0"/>
              <a:t>, </a:t>
            </a:r>
            <a:r>
              <a:rPr lang="ko-KR" altLang="en-US" dirty="0"/>
              <a:t>취지와 맞지 않다면 삭제를 통해 프로젝트의 시작을 승인합니다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프로젝트 시작 입니다</a:t>
            </a:r>
            <a:r>
              <a:rPr lang="en-US" altLang="ko-KR" dirty="0"/>
              <a:t>. </a:t>
            </a:r>
            <a:r>
              <a:rPr lang="ko-KR" altLang="en-US" dirty="0"/>
              <a:t>프로젝트 생성 승인 후 프로젝트 시작과 동시 진행상태 및 과정을 기입하게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네번째</a:t>
            </a:r>
            <a:r>
              <a:rPr lang="en-US" altLang="ko-KR" dirty="0"/>
              <a:t>, </a:t>
            </a:r>
            <a:r>
              <a:rPr lang="ko-KR" altLang="en-US" dirty="0"/>
              <a:t>프로젝트 </a:t>
            </a:r>
            <a:r>
              <a:rPr lang="ko-KR" altLang="en-US" dirty="0" err="1"/>
              <a:t>단계설정입니다</a:t>
            </a:r>
            <a:r>
              <a:rPr lang="en-US" altLang="ko-KR" dirty="0"/>
              <a:t>. </a:t>
            </a:r>
            <a:r>
              <a:rPr lang="ko-KR" altLang="en-US" dirty="0"/>
              <a:t>프로젝트 단계설정을 통한 프로젝트 진행 전 과정을 파악합니다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다섯번째</a:t>
            </a:r>
            <a:r>
              <a:rPr lang="en-US" altLang="ko-KR" dirty="0"/>
              <a:t>, </a:t>
            </a:r>
            <a:r>
              <a:rPr lang="ko-KR" altLang="en-US" dirty="0"/>
              <a:t>프로젝트 완료 입니다</a:t>
            </a:r>
            <a:r>
              <a:rPr lang="en-US" altLang="ko-KR" dirty="0"/>
              <a:t>. </a:t>
            </a:r>
            <a:r>
              <a:rPr lang="ko-KR" altLang="en-US" dirty="0"/>
              <a:t>프로젝트 완료 후 프로젝트 완료 목록을 통해 해당 프로젝트를 서류화 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D56A-16C6-44FD-94DF-CA06C1BD04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81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8D56A-16C6-44FD-94DF-CA06C1BD04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37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작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 userDrawn="1"/>
        </p:nvSpPr>
        <p:spPr>
          <a:xfrm>
            <a:off x="0" y="-851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1000" kern="0" dirty="0">
              <a:solidFill>
                <a:prstClr val="white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 userDrawn="1"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9236825" y="772565"/>
            <a:ext cx="87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중앙 </a:t>
            </a:r>
            <a:r>
              <a:rPr lang="en-US" altLang="ko-KR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1</a:t>
            </a:r>
            <a:r>
              <a:rPr lang="ko-KR" altLang="en-US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조</a:t>
            </a:r>
          </a:p>
        </p:txBody>
      </p:sp>
      <p:sp>
        <p:nvSpPr>
          <p:cNvPr id="8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251" y="7919"/>
            <a:ext cx="7554887" cy="34532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Noto Sans KR" panose="020B0600000101010101" charset="-127"/>
                <a:ea typeface="Noto Sans KR" panose="020B0600000101010101" charset="-127"/>
              </a:defRPr>
            </a:lvl1pPr>
          </a:lstStyle>
          <a:p>
            <a:pPr lvl="0"/>
            <a:r>
              <a:rPr lang="ko-KR" altLang="en-US" dirty="0"/>
              <a:t>관리자 설정 </a:t>
            </a:r>
            <a:r>
              <a:rPr lang="en-US" altLang="ko-KR" dirty="0"/>
              <a:t>&gt; </a:t>
            </a:r>
            <a:r>
              <a:rPr lang="ko-KR" altLang="en-US" dirty="0"/>
              <a:t>팀장 권한 설정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039794" y="0"/>
            <a:ext cx="27681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PMS </a:t>
            </a:r>
            <a:r>
              <a:rPr lang="en-US" altLang="ko-KR" sz="11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(Project Management System)</a:t>
            </a:r>
            <a:endParaRPr lang="ko-KR" altLang="en-US" sz="1100" b="1" i="0" dirty="0"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51" y="354935"/>
            <a:ext cx="7797338" cy="67032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 i="0" baseline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defRPr>
            </a:lvl1pPr>
          </a:lstStyle>
          <a:p>
            <a:pPr lvl="0"/>
            <a:r>
              <a:rPr lang="ko-KR" altLang="en-US" dirty="0"/>
              <a:t>프로젝트 생성 승인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902511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12192000" cy="5261091"/>
          </a:xfrm>
          <a:prstGeom prst="rect">
            <a:avLst/>
          </a:prstGeom>
          <a:solidFill>
            <a:srgbClr val="214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 userDrawn="1"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 userDrawn="1"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68259" y="617358"/>
            <a:ext cx="5931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kern="0" dirty="0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rPr>
              <a:t>PROJECT</a:t>
            </a:r>
          </a:p>
          <a:p>
            <a:r>
              <a:rPr lang="en-US" altLang="ko-KR" sz="5400" b="1" i="1" kern="0" dirty="0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rPr>
              <a:t>MANAGEMENT</a:t>
            </a:r>
          </a:p>
          <a:p>
            <a:r>
              <a:rPr lang="en-US" altLang="ko-KR" sz="5400" b="1" i="1" kern="0" dirty="0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rPr>
              <a:t>SYSTEM </a:t>
            </a:r>
            <a:endParaRPr lang="ko-KR" altLang="en-US" sz="5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367549" y="4707175"/>
            <a:ext cx="255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2023/12/01  </a:t>
            </a:r>
            <a:r>
              <a:rPr lang="ko-KR" altLang="en-US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중앙 </a:t>
            </a:r>
            <a:r>
              <a:rPr lang="en-US" altLang="ko-KR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1</a:t>
            </a:r>
            <a:r>
              <a:rPr lang="ko-KR" altLang="en-US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조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  <a:p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08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9156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작업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 userDrawn="1"/>
        </p:nvSpPr>
        <p:spPr>
          <a:xfrm>
            <a:off x="0" y="-851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1000" kern="0" dirty="0">
              <a:solidFill>
                <a:prstClr val="white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 userDrawn="1"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9236825" y="772565"/>
            <a:ext cx="87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중앙 </a:t>
            </a:r>
            <a:r>
              <a:rPr lang="en-US" altLang="ko-KR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1</a:t>
            </a:r>
            <a:r>
              <a:rPr lang="ko-KR" altLang="en-US" sz="1400" b="1" i="1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조</a:t>
            </a:r>
          </a:p>
        </p:txBody>
      </p:sp>
      <p:sp>
        <p:nvSpPr>
          <p:cNvPr id="8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251" y="7919"/>
            <a:ext cx="7554887" cy="34532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Noto Sans KR" panose="020B0600000101010101" charset="-127"/>
                <a:ea typeface="Noto Sans KR" panose="020B0600000101010101" charset="-127"/>
              </a:defRPr>
            </a:lvl1pPr>
          </a:lstStyle>
          <a:p>
            <a:pPr lvl="0"/>
            <a:r>
              <a:rPr lang="ko-KR" altLang="en-US" dirty="0"/>
              <a:t>관리자 설정 </a:t>
            </a:r>
            <a:r>
              <a:rPr lang="en-US" altLang="ko-KR" dirty="0"/>
              <a:t>&gt; </a:t>
            </a:r>
            <a:r>
              <a:rPr lang="ko-KR" altLang="en-US" dirty="0"/>
              <a:t>팀장 권한 설정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039794" y="0"/>
            <a:ext cx="27681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PMS </a:t>
            </a:r>
            <a:r>
              <a:rPr lang="en-US" altLang="ko-KR" sz="11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(Project Management System)</a:t>
            </a:r>
            <a:endParaRPr lang="ko-KR" altLang="en-US" sz="1100" b="1" i="0" dirty="0"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51" y="354935"/>
            <a:ext cx="7797338" cy="67032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 i="0" baseline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defRPr>
            </a:lvl1pPr>
          </a:lstStyle>
          <a:p>
            <a:pPr lvl="0"/>
            <a:r>
              <a:rPr lang="ko-KR" altLang="en-US" dirty="0"/>
              <a:t>프로젝트 생성 승인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403669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7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806E-485B-4CF3-B717-CFB1C77B6FE6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4E78-06D0-4509-8F6A-F8820ECFFD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0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CD092-6F73-252F-031D-A69D2DB43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ko-KR" altLang="en-US"/>
              <a:t>개발환경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9EACA1-A4DA-4FF8-B570-5D1D8E637F7E}"/>
              </a:ext>
            </a:extLst>
          </p:cNvPr>
          <p:cNvGrpSpPr/>
          <p:nvPr/>
        </p:nvGrpSpPr>
        <p:grpSpPr>
          <a:xfrm>
            <a:off x="570271" y="1081548"/>
            <a:ext cx="11071123" cy="5308743"/>
            <a:chOff x="570271" y="1081548"/>
            <a:chExt cx="11071123" cy="530874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83777E-761A-29E8-2AED-1F338DDD7ABD}"/>
                </a:ext>
              </a:extLst>
            </p:cNvPr>
            <p:cNvSpPr/>
            <p:nvPr/>
          </p:nvSpPr>
          <p:spPr>
            <a:xfrm>
              <a:off x="570271" y="1081548"/>
              <a:ext cx="11071123" cy="530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grpSp>
          <p:nvGrpSpPr>
            <p:cNvPr id="7" name="그룹 1023">
              <a:extLst>
                <a:ext uri="{FF2B5EF4-FFF2-40B4-BE49-F238E27FC236}">
                  <a16:creationId xmlns:a16="http://schemas.microsoft.com/office/drawing/2014/main" id="{CC888FB4-606A-F3E5-3085-FBF524EF5DA4}"/>
                </a:ext>
              </a:extLst>
            </p:cNvPr>
            <p:cNvGrpSpPr/>
            <p:nvPr/>
          </p:nvGrpSpPr>
          <p:grpSpPr>
            <a:xfrm>
              <a:off x="947357" y="1238865"/>
              <a:ext cx="2725460" cy="1815838"/>
              <a:chOff x="5411201" y="1151816"/>
              <a:chExt cx="5438697" cy="3623532"/>
            </a:xfrm>
          </p:grpSpPr>
          <p:pic>
            <p:nvPicPr>
              <p:cNvPr id="22" name="Object 64">
                <a:extLst>
                  <a:ext uri="{FF2B5EF4-FFF2-40B4-BE49-F238E27FC236}">
                    <a16:creationId xmlns:a16="http://schemas.microsoft.com/office/drawing/2014/main" id="{6FA1A8C7-B263-4BDF-BD43-1D24CEDAD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11201" y="1151816"/>
                <a:ext cx="5438697" cy="3623532"/>
              </a:xfrm>
              <a:prstGeom prst="rect">
                <a:avLst/>
              </a:prstGeom>
            </p:spPr>
          </p:pic>
        </p:grpSp>
        <p:grpSp>
          <p:nvGrpSpPr>
            <p:cNvPr id="8" name="그룹 1024">
              <a:extLst>
                <a:ext uri="{FF2B5EF4-FFF2-40B4-BE49-F238E27FC236}">
                  <a16:creationId xmlns:a16="http://schemas.microsoft.com/office/drawing/2014/main" id="{78889956-AD48-EAB4-C09E-0FD9B1AD9788}"/>
                </a:ext>
              </a:extLst>
            </p:cNvPr>
            <p:cNvGrpSpPr/>
            <p:nvPr/>
          </p:nvGrpSpPr>
          <p:grpSpPr>
            <a:xfrm>
              <a:off x="3877035" y="1562144"/>
              <a:ext cx="3012734" cy="1506367"/>
              <a:chOff x="702824" y="3721524"/>
              <a:chExt cx="4401832" cy="2200916"/>
            </a:xfrm>
          </p:grpSpPr>
          <p:pic>
            <p:nvPicPr>
              <p:cNvPr id="21" name="Object 67">
                <a:extLst>
                  <a:ext uri="{FF2B5EF4-FFF2-40B4-BE49-F238E27FC236}">
                    <a16:creationId xmlns:a16="http://schemas.microsoft.com/office/drawing/2014/main" id="{3D3BEF7B-C852-8E76-2C81-9A5076810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2824" y="3721524"/>
                <a:ext cx="4401832" cy="2200916"/>
              </a:xfrm>
              <a:prstGeom prst="rect">
                <a:avLst/>
              </a:prstGeom>
            </p:spPr>
          </p:pic>
        </p:grpSp>
        <p:grpSp>
          <p:nvGrpSpPr>
            <p:cNvPr id="9" name="그룹 1025">
              <a:extLst>
                <a:ext uri="{FF2B5EF4-FFF2-40B4-BE49-F238E27FC236}">
                  <a16:creationId xmlns:a16="http://schemas.microsoft.com/office/drawing/2014/main" id="{50EA4D88-A067-4BF4-9FAA-578BF1EB863E}"/>
                </a:ext>
              </a:extLst>
            </p:cNvPr>
            <p:cNvGrpSpPr/>
            <p:nvPr/>
          </p:nvGrpSpPr>
          <p:grpSpPr>
            <a:xfrm>
              <a:off x="7372681" y="1674021"/>
              <a:ext cx="3118443" cy="760121"/>
              <a:chOff x="10755626" y="3721524"/>
              <a:chExt cx="6171429" cy="1504286"/>
            </a:xfrm>
          </p:grpSpPr>
          <p:pic>
            <p:nvPicPr>
              <p:cNvPr id="20" name="Object 70">
                <a:extLst>
                  <a:ext uri="{FF2B5EF4-FFF2-40B4-BE49-F238E27FC236}">
                    <a16:creationId xmlns:a16="http://schemas.microsoft.com/office/drawing/2014/main" id="{63755785-37C7-A029-12C5-542DF06A5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55626" y="3721524"/>
                <a:ext cx="6171429" cy="1504286"/>
              </a:xfrm>
              <a:prstGeom prst="rect">
                <a:avLst/>
              </a:prstGeom>
            </p:spPr>
          </p:pic>
        </p:grpSp>
        <p:grpSp>
          <p:nvGrpSpPr>
            <p:cNvPr id="10" name="그룹 1026">
              <a:extLst>
                <a:ext uri="{FF2B5EF4-FFF2-40B4-BE49-F238E27FC236}">
                  <a16:creationId xmlns:a16="http://schemas.microsoft.com/office/drawing/2014/main" id="{D4823926-5E7D-0DE8-A947-37B9998B5E9A}"/>
                </a:ext>
              </a:extLst>
            </p:cNvPr>
            <p:cNvGrpSpPr/>
            <p:nvPr/>
          </p:nvGrpSpPr>
          <p:grpSpPr>
            <a:xfrm>
              <a:off x="4087420" y="2979501"/>
              <a:ext cx="2591964" cy="1619978"/>
              <a:chOff x="5864164" y="4146657"/>
              <a:chExt cx="4757742" cy="2973589"/>
            </a:xfrm>
          </p:grpSpPr>
          <p:pic>
            <p:nvPicPr>
              <p:cNvPr id="19" name="Object 73">
                <a:extLst>
                  <a:ext uri="{FF2B5EF4-FFF2-40B4-BE49-F238E27FC236}">
                    <a16:creationId xmlns:a16="http://schemas.microsoft.com/office/drawing/2014/main" id="{37CA1E46-E73B-61FA-8D78-3C855FA02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64164" y="4146657"/>
                <a:ext cx="4757742" cy="2973589"/>
              </a:xfrm>
              <a:prstGeom prst="rect">
                <a:avLst/>
              </a:prstGeom>
            </p:spPr>
          </p:pic>
        </p:grpSp>
        <p:grpSp>
          <p:nvGrpSpPr>
            <p:cNvPr id="11" name="그룹 1027">
              <a:extLst>
                <a:ext uri="{FF2B5EF4-FFF2-40B4-BE49-F238E27FC236}">
                  <a16:creationId xmlns:a16="http://schemas.microsoft.com/office/drawing/2014/main" id="{8EBD6F48-455A-1974-BFB4-D0D016323F01}"/>
                </a:ext>
              </a:extLst>
            </p:cNvPr>
            <p:cNvGrpSpPr/>
            <p:nvPr/>
          </p:nvGrpSpPr>
          <p:grpSpPr>
            <a:xfrm>
              <a:off x="1304993" y="3224447"/>
              <a:ext cx="1952434" cy="1314028"/>
              <a:chOff x="1111822" y="6716811"/>
              <a:chExt cx="3583836" cy="2411995"/>
            </a:xfrm>
          </p:grpSpPr>
          <p:pic>
            <p:nvPicPr>
              <p:cNvPr id="18" name="Object 76">
                <a:extLst>
                  <a:ext uri="{FF2B5EF4-FFF2-40B4-BE49-F238E27FC236}">
                    <a16:creationId xmlns:a16="http://schemas.microsoft.com/office/drawing/2014/main" id="{C790F4BC-DEFE-74BE-7BDE-BE85E5174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1822" y="6716811"/>
                <a:ext cx="3583836" cy="2411995"/>
              </a:xfrm>
              <a:prstGeom prst="rect">
                <a:avLst/>
              </a:prstGeom>
            </p:spPr>
          </p:pic>
        </p:grpSp>
        <p:grpSp>
          <p:nvGrpSpPr>
            <p:cNvPr id="12" name="그룹 1029">
              <a:extLst>
                <a:ext uri="{FF2B5EF4-FFF2-40B4-BE49-F238E27FC236}">
                  <a16:creationId xmlns:a16="http://schemas.microsoft.com/office/drawing/2014/main" id="{A13124C5-6CAE-9FF2-F920-C7756CB4F74F}"/>
                </a:ext>
              </a:extLst>
            </p:cNvPr>
            <p:cNvGrpSpPr/>
            <p:nvPr/>
          </p:nvGrpSpPr>
          <p:grpSpPr>
            <a:xfrm>
              <a:off x="4201355" y="4868353"/>
              <a:ext cx="2207344" cy="1059525"/>
              <a:chOff x="6513459" y="7870035"/>
              <a:chExt cx="3459152" cy="1660393"/>
            </a:xfrm>
          </p:grpSpPr>
          <p:pic>
            <p:nvPicPr>
              <p:cNvPr id="17" name="Object 82">
                <a:extLst>
                  <a:ext uri="{FF2B5EF4-FFF2-40B4-BE49-F238E27FC236}">
                    <a16:creationId xmlns:a16="http://schemas.microsoft.com/office/drawing/2014/main" id="{9FDB71EA-8470-74E4-C2BA-70AD21F08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13459" y="7870035"/>
                <a:ext cx="3459152" cy="1660393"/>
              </a:xfrm>
              <a:prstGeom prst="rect">
                <a:avLst/>
              </a:prstGeom>
            </p:spPr>
          </p:pic>
        </p:grpSp>
        <p:pic>
          <p:nvPicPr>
            <p:cNvPr id="13" name="Picture 4" descr="post-thumbnail">
              <a:extLst>
                <a:ext uri="{FF2B5EF4-FFF2-40B4-BE49-F238E27FC236}">
                  <a16:creationId xmlns:a16="http://schemas.microsoft.com/office/drawing/2014/main" id="{49F4BDC6-24CD-5B1F-E8E7-80C5F010E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151" y="4868353"/>
              <a:ext cx="2243324" cy="119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마이바티스(MyBatis) 동적 쿼리 Java로 만들기.">
              <a:extLst>
                <a:ext uri="{FF2B5EF4-FFF2-40B4-BE49-F238E27FC236}">
                  <a16:creationId xmlns:a16="http://schemas.microsoft.com/office/drawing/2014/main" id="{97C682BE-C71F-C948-78CE-67B76C9CF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952" y="2855076"/>
              <a:ext cx="2207344" cy="165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web 공부] 무료 서버(server) 아파치 톰캣(Apache Tomcat)을 이클립스(eclipse)에 연동하기 : 네이버 블로그">
              <a:extLst>
                <a:ext uri="{FF2B5EF4-FFF2-40B4-BE49-F238E27FC236}">
                  <a16:creationId xmlns:a16="http://schemas.microsoft.com/office/drawing/2014/main" id="{C6F7CFAC-0D3D-3E83-4A54-F8646457B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87" y="2586316"/>
              <a:ext cx="2099867" cy="2099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GitHub Logo, Git Hub Icon With Text On White Background 16833880 Vector Art  at Vecteezy">
              <a:extLst>
                <a:ext uri="{FF2B5EF4-FFF2-40B4-BE49-F238E27FC236}">
                  <a16:creationId xmlns:a16="http://schemas.microsoft.com/office/drawing/2014/main" id="{E9BE5A69-422F-3FE7-49DE-5960F7E79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113" y="4662758"/>
              <a:ext cx="2954594" cy="1477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3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Project delivery capabilities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50395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200">
                <a:latin typeface="Noto Sans KR" panose="020B0600000101010101" charset="-127"/>
                <a:ea typeface="Noto Sans KR" panose="020B0600000101010101" charset="-127"/>
              </a:rPr>
              <a:t>04. </a:t>
            </a:r>
            <a:r>
              <a:rPr lang="ko-KR" altLang="en-US" sz="52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sz="52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제공 기능</a:t>
            </a:r>
          </a:p>
        </p:txBody>
      </p:sp>
    </p:spTree>
    <p:extLst>
      <p:ext uri="{BB962C8B-B14F-4D97-AF65-F5344CB8AC3E}">
        <p14:creationId xmlns:p14="http://schemas.microsoft.com/office/powerpoint/2010/main" val="10759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7037B-076B-686B-3E8F-083BAC32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프로젝트 제공 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AB9C2A-B9DD-C748-28C8-BB179103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79069"/>
              </p:ext>
            </p:extLst>
          </p:nvPr>
        </p:nvGraphicFramePr>
        <p:xfrm>
          <a:off x="568960" y="1184791"/>
          <a:ext cx="11054080" cy="5512635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180659607"/>
                    </a:ext>
                  </a:extLst>
                </a:gridCol>
                <a:gridCol w="2754876">
                  <a:extLst>
                    <a:ext uri="{9D8B030D-6E8A-4147-A177-3AD203B41FA5}">
                      <a16:colId xmlns:a16="http://schemas.microsoft.com/office/drawing/2014/main" val="3480953130"/>
                    </a:ext>
                  </a:extLst>
                </a:gridCol>
                <a:gridCol w="6677414">
                  <a:extLst>
                    <a:ext uri="{9D8B030D-6E8A-4147-A177-3AD203B41FA5}">
                      <a16:colId xmlns:a16="http://schemas.microsoft.com/office/drawing/2014/main" val="3696529763"/>
                    </a:ext>
                  </a:extLst>
                </a:gridCol>
              </a:tblGrid>
              <a:tr h="434017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구분</a:t>
                      </a: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상세 내용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33263"/>
                  </a:ext>
                </a:extLst>
              </a:tr>
              <a:tr h="411781">
                <a:tc rowSpan="5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altLang="ko-KR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1.</a:t>
                      </a:r>
                      <a:r>
                        <a:rPr lang="en-US" altLang="ko-KR" sz="1500" b="0" baseline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500" b="0" baseline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회원관리</a:t>
                      </a:r>
                      <a:r>
                        <a:rPr lang="en-US" altLang="ko-KR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      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1.1. 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로그인 </a:t>
                      </a:r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로그아웃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ID/PW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로그인 화면에서 로그인하고 메인 화면에서 로그아웃 처리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350924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u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1.2. </a:t>
                      </a:r>
                      <a:r>
                        <a:rPr lang="ko-KR" altLang="en-US" sz="1500" b="0" u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회원가입</a:t>
                      </a:r>
                      <a:endParaRPr lang="ko-KR" altLang="en-US" sz="1500" b="0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아이디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비밀번호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이름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반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주소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이메일 등 개인정보를 받아 회원가입 처리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89238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1.3</a:t>
                      </a:r>
                      <a:r>
                        <a:rPr lang="en-US" altLang="ko-KR" sz="1500" b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1500" b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 정보 설정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나의 회원정보 </a:t>
                      </a:r>
                      <a:r>
                        <a:rPr lang="en-US" altLang="ko-KR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알림</a:t>
                      </a:r>
                      <a:r>
                        <a:rPr lang="en-US" altLang="ko-KR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채팅 </a:t>
                      </a:r>
                      <a:r>
                        <a:rPr lang="en-US" altLang="ko-KR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ON OFF</a:t>
                      </a:r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02908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1.4. 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회원정보 수정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</a:t>
                      </a:r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PW</a:t>
                      </a:r>
                      <a:r>
                        <a:rPr lang="ko-KR" altLang="en-US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 일치하면 프로필 사진 및 기본적인 회원정보 수정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286304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1.5.</a:t>
                      </a:r>
                      <a:r>
                        <a:rPr lang="en-US" altLang="ko-KR" sz="1500" b="0" baseline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500" b="0" baseline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접근 제한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InterCeptor</a:t>
                      </a:r>
                      <a:r>
                        <a:rPr lang="ko-KR" altLang="en-US" sz="15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사용하여 페이지 접근 제한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902544"/>
                  </a:ext>
                </a:extLst>
              </a:tr>
              <a:tr h="411781"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MAIN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2.1. </a:t>
                      </a:r>
                      <a:r>
                        <a:rPr lang="en-US" altLang="ko-KR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PMS 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시스템 소개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PMS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란 무엇인지 개요와 장점 소개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676159"/>
                  </a:ext>
                </a:extLst>
              </a:tr>
              <a:tr h="960808"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500" b="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2.2.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상단</a:t>
                      </a:r>
                      <a:r>
                        <a:rPr lang="en-US" altLang="ko-KR" sz="1600" smtClean="0"/>
                        <a:t>·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좌측메뉴</a:t>
                      </a:r>
                      <a:r>
                        <a:rPr lang="en-US" altLang="ko-KR" sz="1600" smtClean="0"/>
                        <a:t>·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메인 화면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상단 메뉴 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PMS</a:t>
                      </a:r>
                      <a:r>
                        <a:rPr lang="ko-KR" alt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로고</a:t>
                      </a:r>
                      <a:r>
                        <a:rPr lang="en-US" altLang="ko-KR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로그인한 사용자 정보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</a:t>
                      </a:r>
                      <a:r>
                        <a:rPr lang="en-US" altLang="ko-KR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채팅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알림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내 정보 설정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로그아웃</a:t>
                      </a:r>
                      <a:endParaRPr lang="en-US" altLang="ko-KR" sz="1500" b="0" i="0" kern="1200" smtClean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algn="l" rtl="0" fontAlgn="b"/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좌측 메뉴 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PMS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시스템의 사이트 맵 역할</a:t>
                      </a:r>
                      <a:endParaRPr lang="en-US" altLang="ko-KR" sz="1500" b="0" i="0" kern="1200" smtClean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algn="l" rtl="0" fontAlgn="b"/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포탈 제공 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PMS</a:t>
                      </a:r>
                      <a:r>
                        <a:rPr lang="ko-KR" altLang="en-US" sz="1500" b="0" i="0" kern="1200" baseline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정보</a:t>
                      </a:r>
                      <a:r>
                        <a:rPr lang="en-US" altLang="ko-KR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공통 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전사 게시판</a:t>
                      </a:r>
                      <a:r>
                        <a:rPr lang="en-US" altLang="ko-KR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이벤트</a:t>
                      </a:r>
                      <a:r>
                        <a:rPr lang="en-US" altLang="ko-KR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자유게시판</a:t>
                      </a:r>
                      <a:r>
                        <a:rPr lang="en-US" altLang="ko-KR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Q&amp;A </a:t>
                      </a:r>
                      <a:r>
                        <a:rPr lang="ko-KR" altLang="en-US" sz="1500" b="0" i="0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게시물 조회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80827"/>
                  </a:ext>
                </a:extLst>
              </a:tr>
              <a:tr h="41178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en-US" altLang="ko-KR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3.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</a:t>
                      </a: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3.1. STOMP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흐름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웹 소켓 흐름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STOMP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설명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103058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6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3.2.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메인헤더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웹소켓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흐름</a:t>
                      </a:r>
                      <a:endParaRPr lang="ko-KR" altLang="en-US" sz="1500" b="1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사용자의 최신 채팅 </a:t>
                      </a:r>
                      <a:r>
                        <a:rPr lang="ko-KR" altLang="en-US" sz="1500" b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정보를 </a:t>
                      </a:r>
                      <a:r>
                        <a:rPr lang="ko-KR" altLang="en-US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조회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293498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6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3.3.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채팅방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웹소켓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흐름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(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수신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)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채팅방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ID,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사용자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ID,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상대방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ID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를 통해 해당 </a:t>
                      </a:r>
                      <a:r>
                        <a:rPr lang="ko-KR" altLang="en-US" sz="1500" b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채팅방의</a:t>
                      </a:r>
                      <a:r>
                        <a:rPr lang="ko-KR" altLang="en-US" sz="1500" b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메시지 조회</a:t>
                      </a:r>
                      <a:r>
                        <a:rPr lang="en-US" altLang="ko-KR" sz="1500" b="0" baseline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baseline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및</a:t>
                      </a:r>
                      <a:r>
                        <a:rPr lang="en-US" altLang="ko-KR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읽음처리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95607"/>
                  </a:ext>
                </a:extLst>
              </a:tr>
              <a:tr h="411781"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6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3.4.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채팅방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웹소켓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흐름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(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발신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)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채팅방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ID,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사용자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ID,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메시지를 통해 데이터베이스에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저장</a:t>
                      </a:r>
                      <a:r>
                        <a:rPr lang="en-US" altLang="ko-KR" sz="1500" b="0" baseline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baseline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및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상대방에게 전달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50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7037B-076B-686B-3E8F-083BAC32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프로젝트 </a:t>
            </a:r>
            <a:r>
              <a:rPr lang="ko-KR" altLang="en-US" dirty="0"/>
              <a:t>제공 기능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1AB9C2A-B9DD-C748-28C8-BB179103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49497"/>
              </p:ext>
            </p:extLst>
          </p:nvPr>
        </p:nvGraphicFramePr>
        <p:xfrm>
          <a:off x="568960" y="1184793"/>
          <a:ext cx="11054080" cy="552476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39984">
                  <a:extLst>
                    <a:ext uri="{9D8B030D-6E8A-4147-A177-3AD203B41FA5}">
                      <a16:colId xmlns:a16="http://schemas.microsoft.com/office/drawing/2014/main" val="180659607"/>
                    </a:ext>
                  </a:extLst>
                </a:gridCol>
                <a:gridCol w="3208630">
                  <a:extLst>
                    <a:ext uri="{9D8B030D-6E8A-4147-A177-3AD203B41FA5}">
                      <a16:colId xmlns:a16="http://schemas.microsoft.com/office/drawing/2014/main" val="3480953130"/>
                    </a:ext>
                  </a:extLst>
                </a:gridCol>
                <a:gridCol w="6205466">
                  <a:extLst>
                    <a:ext uri="{9D8B030D-6E8A-4147-A177-3AD203B41FA5}">
                      <a16:colId xmlns:a16="http://schemas.microsoft.com/office/drawing/2014/main" val="3696529763"/>
                    </a:ext>
                  </a:extLst>
                </a:gridCol>
              </a:tblGrid>
              <a:tr h="42354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구분</a:t>
                      </a: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상세 내용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33263"/>
                  </a:ext>
                </a:extLst>
              </a:tr>
              <a:tr h="1479213">
                <a:tc rowSpan="3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4.</a:t>
                      </a:r>
                      <a:r>
                        <a:rPr lang="en-US" altLang="ko-KR" sz="1500" b="0" baseline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baseline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알림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                  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4.1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학생 권한 알림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내가 쓴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게시글에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등록된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신규 답글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알림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내가 쓴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게시글에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등록된 신규 댓글 개수 알림 제공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회의 참석자로 지정된 경우 회의 당일 알림 제공 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-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알림 아이콘에 현재 알림 개수 통합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350924"/>
                  </a:ext>
                </a:extLst>
              </a:tr>
              <a:tr h="744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4.2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팀장 권한 알림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학생 권한 알림 외 프로젝트 생성 승인 알림 추가 제공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-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알림 아이콘에 현재 알림 개수 통합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89238"/>
                  </a:ext>
                </a:extLst>
              </a:tr>
              <a:tr h="744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4.3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관리자 권한 알림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미 승인 상태 프로젝트 생성 신청 건수 알림 제공</a:t>
                      </a:r>
                      <a:b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알림 아이콘에 현재 알림 개수 통합 표시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02908"/>
                  </a:ext>
                </a:extLst>
              </a:tr>
              <a:tr h="401845">
                <a:tc rowSpan="3"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5.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내 글 모음</a:t>
                      </a:r>
                    </a:p>
                  </a:txBody>
                  <a:tcPr marL="26050" marR="26050" marT="17367" marB="17367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5.1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내가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쓴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게시판 별 내가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쓴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게시글 모음 조회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검색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103058"/>
                  </a:ext>
                </a:extLst>
              </a:tr>
              <a:tr h="508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5.2.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내가 쓴 댓글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게시판 별 내가 쓴 댓글 모음 조회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검색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 댓글로 이동효과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039561"/>
                  </a:ext>
                </a:extLst>
              </a:tr>
              <a:tr h="448321"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5.3. 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내가 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추천한 게시글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게시판 별 내가 추천한 게시글 모음 조회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검색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293498"/>
                  </a:ext>
                </a:extLst>
              </a:tr>
              <a:tr h="7740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6.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오늘 할 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6.1 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To-Do List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오늘 할일 등록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삭제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일별 조회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8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7037B-076B-686B-3E8F-083BAC32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프로젝트 </a:t>
            </a:r>
            <a:r>
              <a:rPr lang="ko-KR" altLang="en-US" dirty="0" smtClean="0"/>
              <a:t>제공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AB9C2A-B9DD-C748-28C8-BB179103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32793"/>
              </p:ext>
            </p:extLst>
          </p:nvPr>
        </p:nvGraphicFramePr>
        <p:xfrm>
          <a:off x="568960" y="1184800"/>
          <a:ext cx="11054080" cy="55247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02740">
                  <a:extLst>
                    <a:ext uri="{9D8B030D-6E8A-4147-A177-3AD203B41FA5}">
                      <a16:colId xmlns:a16="http://schemas.microsoft.com/office/drawing/2014/main" val="180659607"/>
                    </a:ext>
                  </a:extLst>
                </a:gridCol>
                <a:gridCol w="3057846">
                  <a:extLst>
                    <a:ext uri="{9D8B030D-6E8A-4147-A177-3AD203B41FA5}">
                      <a16:colId xmlns:a16="http://schemas.microsoft.com/office/drawing/2014/main" val="3480953130"/>
                    </a:ext>
                  </a:extLst>
                </a:gridCol>
                <a:gridCol w="6393494">
                  <a:extLst>
                    <a:ext uri="{9D8B030D-6E8A-4147-A177-3AD203B41FA5}">
                      <a16:colId xmlns:a16="http://schemas.microsoft.com/office/drawing/2014/main" val="3696529763"/>
                    </a:ext>
                  </a:extLst>
                </a:gridCol>
              </a:tblGrid>
              <a:tr h="42400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구분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상세 내용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33263"/>
                  </a:ext>
                </a:extLst>
              </a:tr>
              <a:tr h="484263">
                <a:tc rowSpan="11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altLang="ko-KR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</a:t>
                      </a:r>
                      <a:endParaRPr lang="en-US" altLang="ko-KR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7.1.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생성페이지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팀장이 프로젝트 관련된 전반적인 사항 기입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350924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6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이름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시작종료일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팀장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팀원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프로젝트소개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89238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500" dirty="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7.2.</a:t>
                      </a:r>
                      <a:r>
                        <a:rPr lang="en-US" altLang="ko-KR" sz="1500" baseline="0" dirty="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단계 프로파일</a:t>
                      </a:r>
                      <a:endParaRPr lang="ko-KR" altLang="en-US" sz="1500" dirty="0"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</a:t>
                      </a:r>
                      <a:r>
                        <a:rPr lang="ko-KR" altLang="en-US" sz="1500" b="0" dirty="0" err="1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생성페이지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내용을 조회 및 수정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02908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  7.2.1. 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</a:t>
                      </a:r>
                      <a:r>
                        <a:rPr lang="ko-KR" altLang="en-US" sz="1500" b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정보 조회 및 수정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생성페이지 내용을 조회 및 수정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286304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  7.2.2.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단계 설정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기본단계 조회 및 추가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단계설정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902544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   7.2.3.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포트폴리오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프로젝트에 관한 내용을 포트폴리오로 </a:t>
                      </a:r>
                      <a:r>
                        <a:rPr lang="ko-KR" altLang="en-US" sz="1500" b="0" dirty="0" err="1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한장에</a:t>
                      </a:r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정리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676159"/>
                  </a:ext>
                </a:extLst>
              </a:tr>
              <a:tr h="387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7.3.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Home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기본 정보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진척률 차트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최신 회의일정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공지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자료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업무보고 조회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672667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7.4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목록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등록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조회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검색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정렬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103058"/>
                  </a:ext>
                </a:extLst>
              </a:tr>
              <a:tr h="484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7.5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보드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Chart API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를 활용한 다양한  작업 데이터  시각화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293498"/>
                  </a:ext>
                </a:extLst>
              </a:tr>
              <a:tr h="429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7.6.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</a:t>
                      </a:r>
                      <a:r>
                        <a:rPr lang="ko-KR" altLang="ko-KR" sz="15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타임 </a:t>
                      </a:r>
                      <a:r>
                        <a:rPr lang="ko-KR" altLang="ko-KR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라인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en-US" altLang="ko-KR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Google chart API</a:t>
                      </a:r>
                      <a:r>
                        <a:rPr lang="ko-KR" altLang="ko-KR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를 이용한 </a:t>
                      </a:r>
                      <a:r>
                        <a:rPr lang="ko-KR" altLang="ko-KR" sz="15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인원별</a:t>
                      </a:r>
                      <a:r>
                        <a:rPr lang="ko-KR" altLang="ko-KR" sz="15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  <a:cs typeface="+mn-cs"/>
                        </a:rPr>
                        <a:t> 작업 타임라인 시각화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95607"/>
                  </a:ext>
                </a:extLst>
              </a:tr>
              <a:tr h="40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7.7.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휴지통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휴지통 목록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복구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작업 영구 삭제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01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7037B-076B-686B-3E8F-083BAC32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프로젝트 </a:t>
            </a:r>
            <a:r>
              <a:rPr lang="ko-KR" altLang="en-US" dirty="0"/>
              <a:t>제공 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AB9C2A-B9DD-C748-28C8-BB179103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13593"/>
              </p:ext>
            </p:extLst>
          </p:nvPr>
        </p:nvGraphicFramePr>
        <p:xfrm>
          <a:off x="568960" y="1184791"/>
          <a:ext cx="11054080" cy="540585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650365">
                  <a:extLst>
                    <a:ext uri="{9D8B030D-6E8A-4147-A177-3AD203B41FA5}">
                      <a16:colId xmlns:a16="http://schemas.microsoft.com/office/drawing/2014/main" val="180659607"/>
                    </a:ext>
                  </a:extLst>
                </a:gridCol>
                <a:gridCol w="3003124">
                  <a:extLst>
                    <a:ext uri="{9D8B030D-6E8A-4147-A177-3AD203B41FA5}">
                      <a16:colId xmlns:a16="http://schemas.microsoft.com/office/drawing/2014/main" val="3480953130"/>
                    </a:ext>
                  </a:extLst>
                </a:gridCol>
                <a:gridCol w="6400591">
                  <a:extLst>
                    <a:ext uri="{9D8B030D-6E8A-4147-A177-3AD203B41FA5}">
                      <a16:colId xmlns:a16="http://schemas.microsoft.com/office/drawing/2014/main" val="3696529763"/>
                    </a:ext>
                  </a:extLst>
                </a:gridCol>
              </a:tblGrid>
              <a:tr h="38003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구분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50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상세 내용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33263"/>
                  </a:ext>
                </a:extLst>
              </a:tr>
              <a:tr h="518015">
                <a:tc rowSpan="7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altLang="ko-KR" sz="1500" b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</a:t>
                      </a:r>
                      <a:r>
                        <a:rPr lang="en-US" altLang="ko-KR" sz="15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7.11.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프로젝트 캘린더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진행중인 프로젝트의 전체 기간 확인 가능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89238"/>
                  </a:ext>
                </a:extLst>
              </a:tr>
              <a:tr h="410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진행중인 프로젝트에 등록된 회의 일정 확인 가능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02908"/>
                  </a:ext>
                </a:extLst>
              </a:tr>
              <a:tr h="421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캘린더 형태로 전체 회의 일정 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286304"/>
                  </a:ext>
                </a:extLst>
              </a:tr>
              <a:tr h="432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7.12.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회의록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회의 일정 및 회의록 등록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조회 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902544"/>
                  </a:ext>
                </a:extLst>
              </a:tr>
              <a:tr h="40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7.13. </a:t>
                      </a:r>
                      <a:r>
                        <a:rPr lang="ko-KR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공지</a:t>
                      </a:r>
                      <a:r>
                        <a:rPr lang="en-US" altLang="ko-KR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자료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공지 및 자료 등록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조회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답변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댓글 기능</a:t>
                      </a: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676159"/>
                  </a:ext>
                </a:extLst>
              </a:tr>
              <a:tr h="405130">
                <a:tc vMerge="1">
                  <a:txBody>
                    <a:bodyPr/>
                    <a:lstStyle/>
                    <a:p>
                      <a:pPr algn="l" rtl="0" fontAlgn="b"/>
                      <a:endParaRPr lang="ko-KR" altLang="en-US" sz="1600" b="0" dirty="0">
                        <a:solidFill>
                          <a:srgbClr val="FF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7.14. </a:t>
                      </a:r>
                      <a:r>
                        <a:rPr lang="ko-KR" alt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업무보고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 err="1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일일보고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및 </a:t>
                      </a:r>
                      <a:r>
                        <a:rPr lang="ko-KR" altLang="en-US" sz="1500" b="0" dirty="0" err="1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주간보고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등록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조회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dirty="0" smtClean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댓글 기능</a:t>
                      </a: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80827"/>
                  </a:ext>
                </a:extLst>
              </a:tr>
              <a:tr h="433939">
                <a:tc vMerge="1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endParaRPr lang="ko-KR" altLang="en-US" sz="1500" b="0" dirty="0"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7.15. </a:t>
                      </a:r>
                      <a:r>
                        <a:rPr lang="ko-KR" altLang="en-US" sz="150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완료 프로젝트 목록</a:t>
                      </a:r>
                      <a:endParaRPr lang="ko-KR" altLang="en-US" sz="1500"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완료된 프로젝트 기본 정보 조회</a:t>
                      </a:r>
                      <a:endParaRPr lang="ko-KR" altLang="en-US" sz="1500"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103058"/>
                  </a:ext>
                </a:extLst>
              </a:tr>
              <a:tr h="472947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8. </a:t>
                      </a:r>
                      <a:r>
                        <a:rPr lang="ko-KR" altLang="en-US" sz="1500" smtClean="0">
                          <a:latin typeface="Noto Sans KR" panose="020B0600000101010101" charset="-127"/>
                          <a:ea typeface="Noto Sans KR" panose="020B0600000101010101" charset="-127"/>
                        </a:rPr>
                        <a:t>전체 게시판</a:t>
                      </a:r>
                      <a:endParaRPr lang="ko-KR" altLang="en-US" sz="1500"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26050" marR="26050" marT="17367" marB="173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8.1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공지사항 게시판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관리자 계정만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게시글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등록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 가능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 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818711"/>
                  </a:ext>
                </a:extLst>
              </a:tr>
              <a:tr h="4045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8.2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이벤트 게시판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게시글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등록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삭제능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댓글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293498"/>
                  </a:ext>
                </a:extLst>
              </a:tr>
              <a:tr h="367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8.3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자유</a:t>
                      </a: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게시판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게시글 등록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삭제능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댓글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endParaRPr lang="ko-KR" altLang="en-US" sz="1500" b="0" i="0" u="none" strike="noStrike" smtClean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865721"/>
                  </a:ext>
                </a:extLst>
              </a:tr>
              <a:tr h="390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8.4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. Q&amp;A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게시판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게시글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등록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 가능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 기능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답변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질문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종류 별 검색 기능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83314"/>
                  </a:ext>
                </a:extLst>
              </a:tr>
              <a:tr h="3638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8.5.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게시판 공통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게시판 프로세스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작성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수정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추천</a:t>
                      </a:r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댓글</a:t>
                      </a:r>
                      <a:r>
                        <a:rPr lang="en-US" altLang="ko-KR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등록</a:t>
                      </a:r>
                      <a:r>
                        <a:rPr lang="en-US" altLang="ko-KR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r>
                        <a:rPr lang="en-US" altLang="ko-KR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, 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답글</a:t>
                      </a:r>
                      <a:r>
                        <a:rPr lang="en-US" altLang="ko-KR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 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등록</a:t>
                      </a:r>
                      <a:r>
                        <a:rPr lang="en-US" altLang="ko-KR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/</a:t>
                      </a:r>
                      <a:r>
                        <a:rPr lang="ko-KR" altLang="en-US" sz="15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삭제</a:t>
                      </a:r>
                      <a:endParaRPr lang="ko-KR" altLang="en-US" sz="1500" b="0" i="0" u="none" strike="noStrike" smtClean="0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02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7037B-076B-686B-3E8F-083BAC321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04. </a:t>
            </a:r>
            <a:r>
              <a:rPr lang="ko-KR" altLang="en-US"/>
              <a:t>프로젝트 </a:t>
            </a:r>
            <a:r>
              <a:rPr lang="ko-KR" altLang="en-US" dirty="0"/>
              <a:t>제공 기능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AB9C2A-B9DD-C748-28C8-BB179103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67183"/>
              </p:ext>
            </p:extLst>
          </p:nvPr>
        </p:nvGraphicFramePr>
        <p:xfrm>
          <a:off x="568960" y="1184791"/>
          <a:ext cx="11054080" cy="296364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26565">
                  <a:extLst>
                    <a:ext uri="{9D8B030D-6E8A-4147-A177-3AD203B41FA5}">
                      <a16:colId xmlns:a16="http://schemas.microsoft.com/office/drawing/2014/main" val="180659607"/>
                    </a:ext>
                  </a:extLst>
                </a:gridCol>
                <a:gridCol w="2348394">
                  <a:extLst>
                    <a:ext uri="{9D8B030D-6E8A-4147-A177-3AD203B41FA5}">
                      <a16:colId xmlns:a16="http://schemas.microsoft.com/office/drawing/2014/main" val="3480953130"/>
                    </a:ext>
                  </a:extLst>
                </a:gridCol>
                <a:gridCol w="6979121">
                  <a:extLst>
                    <a:ext uri="{9D8B030D-6E8A-4147-A177-3AD203B41FA5}">
                      <a16:colId xmlns:a16="http://schemas.microsoft.com/office/drawing/2014/main" val="3696529763"/>
                    </a:ext>
                  </a:extLst>
                </a:gridCol>
              </a:tblGrid>
              <a:tr h="39545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구분</a:t>
                      </a: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기능</a:t>
                      </a: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dirty="0">
                          <a:effectLst/>
                          <a:latin typeface="Noto Sans KR" panose="020B0600000101010101" charset="-127"/>
                          <a:ea typeface="Noto Sans KR" panose="020B0600000101010101" charset="-127"/>
                        </a:rPr>
                        <a:t>상세 내용</a:t>
                      </a: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33263"/>
                  </a:ext>
                </a:extLst>
              </a:tr>
              <a:tr h="375198">
                <a:tc rowSpan="5"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altLang="ko-KR" sz="1500" b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</a:t>
                      </a:r>
                      <a:r>
                        <a:rPr lang="en-US" altLang="ko-KR" sz="1500" b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 </a:t>
                      </a:r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관리자 설정</a:t>
                      </a: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9.1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팀장 권한 설정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반 조회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반 학생들의 팀장여부 조회 및 권한부여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03058"/>
                  </a:ext>
                </a:extLst>
              </a:tr>
              <a:tr h="375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9.2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게시판 관리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특정 프로젝트의 게시글 또는 모든 사용자가 접근 가능한 게시판의 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조회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및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삭제 기능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293498"/>
                  </a:ext>
                </a:extLst>
              </a:tr>
              <a:tr h="375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9.3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관리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승인 및 삭제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83314"/>
                  </a:ext>
                </a:extLst>
              </a:tr>
              <a:tr h="375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9.4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반 생성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강의실 번호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강좌 이름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담당 강사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기간 입력 후 반 생성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95607"/>
                  </a:ext>
                </a:extLst>
              </a:tr>
              <a:tr h="437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9.5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목록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반 조회 및 삭제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삭제 시 학생들의 삭제상태만 수정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16967"/>
                  </a:ext>
                </a:extLst>
              </a:tr>
              <a:tr h="5384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500" b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</a:t>
                      </a:r>
                      <a:r>
                        <a:rPr lang="en-US" altLang="ko-KR" sz="1500" b="0" smtClean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10. </a:t>
                      </a:r>
                      <a:r>
                        <a:rPr lang="ko-KR" altLang="en-US" sz="1500" b="0" baseline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통합검색</a:t>
                      </a:r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T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500" b="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26050" marR="26050" marT="17367" marB="17367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500" b="0" dirty="0"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게시용 게시판 및 작업에 관련된 내용 통합검색</a:t>
                      </a:r>
                    </a:p>
                  </a:txBody>
                  <a:tcPr marL="26050" marR="26050" marT="17367" marB="17367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4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0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System Process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05. </a:t>
            </a:r>
            <a:r>
              <a:rPr lang="ko-KR" altLang="en-US" sz="54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시스템 </a:t>
            </a:r>
            <a:r>
              <a:rPr lang="ko-KR" altLang="en-US" sz="54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6970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3E9F1-C1E4-4852-94EE-7D38DF8EE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7.7.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E385B-0A24-4E1B-AF02-231D828B0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프로세스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BB738-1C47-45EE-BA4A-B6AFB3B6A7E3}"/>
              </a:ext>
            </a:extLst>
          </p:cNvPr>
          <p:cNvSpPr/>
          <p:nvPr/>
        </p:nvSpPr>
        <p:spPr>
          <a:xfrm>
            <a:off x="1833563" y="3919329"/>
            <a:ext cx="1704975" cy="190500"/>
          </a:xfrm>
          <a:prstGeom prst="rect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C9F2A3-680E-4F7C-BDE9-518FD05AFB3E}"/>
              </a:ext>
            </a:extLst>
          </p:cNvPr>
          <p:cNvSpPr/>
          <p:nvPr/>
        </p:nvSpPr>
        <p:spPr>
          <a:xfrm>
            <a:off x="3538538" y="3919329"/>
            <a:ext cx="1704975" cy="190500"/>
          </a:xfrm>
          <a:prstGeom prst="rect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188392-385C-4165-8FC8-553D330C4B89}"/>
              </a:ext>
            </a:extLst>
          </p:cNvPr>
          <p:cNvSpPr/>
          <p:nvPr/>
        </p:nvSpPr>
        <p:spPr>
          <a:xfrm>
            <a:off x="5243513" y="3919329"/>
            <a:ext cx="1704975" cy="190500"/>
          </a:xfrm>
          <a:prstGeom prst="rect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D8E220-E990-4937-A769-BA42E77D9643}"/>
              </a:ext>
            </a:extLst>
          </p:cNvPr>
          <p:cNvSpPr/>
          <p:nvPr/>
        </p:nvSpPr>
        <p:spPr>
          <a:xfrm>
            <a:off x="6948488" y="3919329"/>
            <a:ext cx="1704975" cy="190500"/>
          </a:xfrm>
          <a:prstGeom prst="rect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E8372F-E0E8-4994-9699-BC45CA037DF5}"/>
              </a:ext>
            </a:extLst>
          </p:cNvPr>
          <p:cNvSpPr/>
          <p:nvPr/>
        </p:nvSpPr>
        <p:spPr>
          <a:xfrm>
            <a:off x="8653463" y="3919329"/>
            <a:ext cx="1704975" cy="190500"/>
          </a:xfrm>
          <a:prstGeom prst="rect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62A6D0-D579-44C5-AA70-7DB5795E7661}"/>
              </a:ext>
            </a:extLst>
          </p:cNvPr>
          <p:cNvCxnSpPr/>
          <p:nvPr/>
        </p:nvCxnSpPr>
        <p:spPr>
          <a:xfrm flipV="1">
            <a:off x="2695575" y="3081129"/>
            <a:ext cx="0" cy="676275"/>
          </a:xfrm>
          <a:prstGeom prst="line">
            <a:avLst/>
          </a:prstGeom>
          <a:ln w="19050">
            <a:solidFill>
              <a:srgbClr val="5B93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1643F3-4CC1-448A-ACD9-D6419CD64EF9}"/>
              </a:ext>
            </a:extLst>
          </p:cNvPr>
          <p:cNvCxnSpPr>
            <a:cxnSpLocks/>
          </p:cNvCxnSpPr>
          <p:nvPr/>
        </p:nvCxnSpPr>
        <p:spPr>
          <a:xfrm flipV="1">
            <a:off x="4391025" y="4271754"/>
            <a:ext cx="0" cy="676275"/>
          </a:xfrm>
          <a:prstGeom prst="line">
            <a:avLst/>
          </a:prstGeom>
          <a:ln w="19050">
            <a:solidFill>
              <a:srgbClr val="DCA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C00E1C-BD91-44C7-9778-39B2660BFE56}"/>
              </a:ext>
            </a:extLst>
          </p:cNvPr>
          <p:cNvCxnSpPr>
            <a:cxnSpLocks/>
          </p:cNvCxnSpPr>
          <p:nvPr/>
        </p:nvCxnSpPr>
        <p:spPr>
          <a:xfrm flipV="1">
            <a:off x="6096000" y="3081129"/>
            <a:ext cx="0" cy="676275"/>
          </a:xfrm>
          <a:prstGeom prst="line">
            <a:avLst/>
          </a:prstGeom>
          <a:ln w="19050">
            <a:solidFill>
              <a:srgbClr val="D87D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EB4C24-4C22-4CE3-8D7D-9A3405C0437E}"/>
              </a:ext>
            </a:extLst>
          </p:cNvPr>
          <p:cNvCxnSpPr>
            <a:cxnSpLocks/>
          </p:cNvCxnSpPr>
          <p:nvPr/>
        </p:nvCxnSpPr>
        <p:spPr>
          <a:xfrm flipV="1">
            <a:off x="7800975" y="4271754"/>
            <a:ext cx="0" cy="676275"/>
          </a:xfrm>
          <a:prstGeom prst="line">
            <a:avLst/>
          </a:prstGeom>
          <a:ln w="19050">
            <a:solidFill>
              <a:srgbClr val="C328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5FF18D-2425-4E61-8BE3-BD235E0BCD2D}"/>
              </a:ext>
            </a:extLst>
          </p:cNvPr>
          <p:cNvCxnSpPr>
            <a:cxnSpLocks/>
          </p:cNvCxnSpPr>
          <p:nvPr/>
        </p:nvCxnSpPr>
        <p:spPr>
          <a:xfrm flipV="1">
            <a:off x="9505950" y="3081129"/>
            <a:ext cx="0" cy="676275"/>
          </a:xfrm>
          <a:prstGeom prst="line">
            <a:avLst/>
          </a:prstGeom>
          <a:ln w="19050">
            <a:solidFill>
              <a:srgbClr val="7E0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7EA290-6366-4F11-BB8C-CDB177D28951}"/>
              </a:ext>
            </a:extLst>
          </p:cNvPr>
          <p:cNvGrpSpPr/>
          <p:nvPr/>
        </p:nvGrpSpPr>
        <p:grpSpPr>
          <a:xfrm>
            <a:off x="1805114" y="4614653"/>
            <a:ext cx="1766886" cy="877548"/>
            <a:chOff x="1805114" y="4543424"/>
            <a:chExt cx="1766886" cy="8775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81895B-C6B9-41D1-93FF-5B8B75F150AE}"/>
                </a:ext>
              </a:extLst>
            </p:cNvPr>
            <p:cNvSpPr txBox="1"/>
            <p:nvPr/>
          </p:nvSpPr>
          <p:spPr>
            <a:xfrm>
              <a:off x="1805114" y="4543424"/>
              <a:ext cx="176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5B938F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 생성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5373-D455-450D-9409-1FD7F5FB8B19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50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팀장이 프로젝트 생성을 통해 상세 정보 입력</a:t>
              </a:r>
            </a:p>
          </p:txBody>
        </p:sp>
      </p:grpSp>
      <p:sp>
        <p:nvSpPr>
          <p:cNvPr id="18" name="눈물 방울 17">
            <a:extLst>
              <a:ext uri="{FF2B5EF4-FFF2-40B4-BE49-F238E27FC236}">
                <a16:creationId xmlns:a16="http://schemas.microsoft.com/office/drawing/2014/main" id="{3C0D33CD-19C2-4804-8F0B-FF1574DDADDB}"/>
              </a:ext>
            </a:extLst>
          </p:cNvPr>
          <p:cNvSpPr/>
          <p:nvPr/>
        </p:nvSpPr>
        <p:spPr>
          <a:xfrm rot="8100000">
            <a:off x="2397964" y="2200707"/>
            <a:ext cx="595222" cy="595222"/>
          </a:xfrm>
          <a:prstGeom prst="teardrop">
            <a:avLst/>
          </a:prstGeom>
          <a:solidFill>
            <a:srgbClr val="5B9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9" name="눈물 방울 18">
            <a:extLst>
              <a:ext uri="{FF2B5EF4-FFF2-40B4-BE49-F238E27FC236}">
                <a16:creationId xmlns:a16="http://schemas.microsoft.com/office/drawing/2014/main" id="{00F1E138-865B-4638-8A5F-E83F386AF16E}"/>
              </a:ext>
            </a:extLst>
          </p:cNvPr>
          <p:cNvSpPr/>
          <p:nvPr/>
        </p:nvSpPr>
        <p:spPr>
          <a:xfrm rot="8100000">
            <a:off x="5798388" y="2200707"/>
            <a:ext cx="595222" cy="595222"/>
          </a:xfrm>
          <a:prstGeom prst="teardrop">
            <a:avLst/>
          </a:prstGeom>
          <a:solidFill>
            <a:srgbClr val="D87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0" name="눈물 방울 19">
            <a:extLst>
              <a:ext uri="{FF2B5EF4-FFF2-40B4-BE49-F238E27FC236}">
                <a16:creationId xmlns:a16="http://schemas.microsoft.com/office/drawing/2014/main" id="{7A2F4D88-6EC0-4BC9-A0E5-A389633F1846}"/>
              </a:ext>
            </a:extLst>
          </p:cNvPr>
          <p:cNvSpPr/>
          <p:nvPr/>
        </p:nvSpPr>
        <p:spPr>
          <a:xfrm rot="8100000">
            <a:off x="9208338" y="2200707"/>
            <a:ext cx="595222" cy="595222"/>
          </a:xfrm>
          <a:prstGeom prst="teardrop">
            <a:avLst/>
          </a:prstGeom>
          <a:solidFill>
            <a:srgbClr val="7E0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FE4D6FCD-3FA0-45B9-BC0E-B01E82BC5A8D}"/>
              </a:ext>
            </a:extLst>
          </p:cNvPr>
          <p:cNvSpPr/>
          <p:nvPr/>
        </p:nvSpPr>
        <p:spPr>
          <a:xfrm rot="18900000">
            <a:off x="4093413" y="5233229"/>
            <a:ext cx="595222" cy="595222"/>
          </a:xfrm>
          <a:prstGeom prst="teardrop">
            <a:avLst/>
          </a:prstGeom>
          <a:solidFill>
            <a:srgbClr val="DCA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AA8E2B9D-0B3E-476F-BE3E-CA56BDDF42BE}"/>
              </a:ext>
            </a:extLst>
          </p:cNvPr>
          <p:cNvSpPr/>
          <p:nvPr/>
        </p:nvSpPr>
        <p:spPr>
          <a:xfrm rot="18900000">
            <a:off x="7503363" y="5233229"/>
            <a:ext cx="595222" cy="595222"/>
          </a:xfrm>
          <a:prstGeom prst="teardrop">
            <a:avLst/>
          </a:prstGeom>
          <a:solidFill>
            <a:srgbClr val="C32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CB6847-ABF2-41CC-9C15-6D66E136A8D6}"/>
              </a:ext>
            </a:extLst>
          </p:cNvPr>
          <p:cNvGrpSpPr/>
          <p:nvPr/>
        </p:nvGrpSpPr>
        <p:grpSpPr>
          <a:xfrm>
            <a:off x="6410924" y="2682088"/>
            <a:ext cx="2776413" cy="916390"/>
            <a:chOff x="1314575" y="4507468"/>
            <a:chExt cx="2776413" cy="9163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CCE3DD-17CF-4DB0-8C7F-95C86328BD20}"/>
                </a:ext>
              </a:extLst>
            </p:cNvPr>
            <p:cNvSpPr txBox="1"/>
            <p:nvPr/>
          </p:nvSpPr>
          <p:spPr>
            <a:xfrm>
              <a:off x="1314575" y="4507468"/>
              <a:ext cx="277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87D04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 단계 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D43CEB-CB73-4478-9085-9B6E5A0BDA61}"/>
                </a:ext>
              </a:extLst>
            </p:cNvPr>
            <p:cNvSpPr txBox="1"/>
            <p:nvPr/>
          </p:nvSpPr>
          <p:spPr>
            <a:xfrm>
              <a:off x="1833563" y="4912756"/>
              <a:ext cx="1766884" cy="51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프로젝트 단계설정을 통한 </a:t>
              </a:r>
              <a:endParaRPr lang="en-US" altLang="ko-KR" sz="1100" dirty="0"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프로젝트 진행 전 과정 파악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BC356F-723E-44F3-8889-17B830F6DB99}"/>
              </a:ext>
            </a:extLst>
          </p:cNvPr>
          <p:cNvGrpSpPr/>
          <p:nvPr/>
        </p:nvGrpSpPr>
        <p:grpSpPr>
          <a:xfrm>
            <a:off x="8591550" y="4614653"/>
            <a:ext cx="1792364" cy="892006"/>
            <a:chOff x="1771651" y="4543424"/>
            <a:chExt cx="1792364" cy="8920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DB0CA7-ABDE-4D6B-B6C6-EC94E76DE39B}"/>
                </a:ext>
              </a:extLst>
            </p:cNvPr>
            <p:cNvSpPr txBox="1"/>
            <p:nvPr/>
          </p:nvSpPr>
          <p:spPr>
            <a:xfrm>
              <a:off x="1771651" y="4543424"/>
              <a:ext cx="1766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7E0401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 완료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C13E69-48C3-4DB1-A27F-EB8DB646F2E0}"/>
                </a:ext>
              </a:extLst>
            </p:cNvPr>
            <p:cNvSpPr txBox="1"/>
            <p:nvPr/>
          </p:nvSpPr>
          <p:spPr>
            <a:xfrm>
              <a:off x="1797131" y="4924328"/>
              <a:ext cx="1766884" cy="511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프로젝트 완료 후 프로젝트 완료 목록을 통한 서류화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B2F528-1ABE-4AFC-B54E-C0C585E497C1}"/>
              </a:ext>
            </a:extLst>
          </p:cNvPr>
          <p:cNvGrpSpPr/>
          <p:nvPr/>
        </p:nvGrpSpPr>
        <p:grpSpPr>
          <a:xfrm>
            <a:off x="3538537" y="2613332"/>
            <a:ext cx="1704974" cy="877548"/>
            <a:chOff x="1833563" y="4543424"/>
            <a:chExt cx="1704974" cy="8775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53FC59-028F-4271-8643-C61A24AB7C1E}"/>
                </a:ext>
              </a:extLst>
            </p:cNvPr>
            <p:cNvSpPr txBox="1"/>
            <p:nvPr/>
          </p:nvSpPr>
          <p:spPr>
            <a:xfrm>
              <a:off x="1933956" y="4543424"/>
              <a:ext cx="1513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DCA705"/>
                  </a:solidFill>
                  <a:latin typeface="Noto Sans KR" panose="020B0600000101010101" charset="-127"/>
                  <a:ea typeface="Noto Sans KR" panose="020B0600000101010101" charset="-127"/>
                </a:rPr>
                <a:t>관리자 승인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FEA82F-DDCA-420B-8A48-DEA3F77B165A}"/>
                </a:ext>
              </a:extLst>
            </p:cNvPr>
            <p:cNvSpPr txBox="1"/>
            <p:nvPr/>
          </p:nvSpPr>
          <p:spPr>
            <a:xfrm>
              <a:off x="1833563" y="4912756"/>
              <a:ext cx="1704974" cy="50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생성된 프로젝트를 </a:t>
              </a:r>
              <a:endParaRPr lang="en-US" altLang="ko-KR" sz="1100" dirty="0"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관리자가 승인 및 삭제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3FC04-FBAA-424B-8AB3-DCC2CD01026E}"/>
              </a:ext>
            </a:extLst>
          </p:cNvPr>
          <p:cNvGrpSpPr/>
          <p:nvPr/>
        </p:nvGrpSpPr>
        <p:grpSpPr>
          <a:xfrm>
            <a:off x="5243511" y="4614653"/>
            <a:ext cx="1741290" cy="877548"/>
            <a:chOff x="1771219" y="4543424"/>
            <a:chExt cx="1741290" cy="877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7F30A1-0B83-414B-BD2E-58EBD4684E61}"/>
                </a:ext>
              </a:extLst>
            </p:cNvPr>
            <p:cNvSpPr txBox="1"/>
            <p:nvPr/>
          </p:nvSpPr>
          <p:spPr>
            <a:xfrm>
              <a:off x="1771219" y="4543424"/>
              <a:ext cx="174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32804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 시작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7E6172-FF02-4779-A1FC-853C4AB85E40}"/>
                </a:ext>
              </a:extLst>
            </p:cNvPr>
            <p:cNvSpPr txBox="1"/>
            <p:nvPr/>
          </p:nvSpPr>
          <p:spPr>
            <a:xfrm>
              <a:off x="1833563" y="4912756"/>
              <a:ext cx="1678944" cy="508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프로젝트 시작과 동시 </a:t>
              </a:r>
              <a:endParaRPr lang="en-US" altLang="ko-KR" sz="1100" dirty="0"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100" dirty="0">
                  <a:latin typeface="Noto Sans KR" panose="020B0600000101010101" charset="-127"/>
                  <a:ea typeface="Noto Sans KR" panose="020B0600000101010101" charset="-127"/>
                </a:rPr>
                <a:t>진행 상태 및 과정 기입</a:t>
              </a:r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F75C3F6B-0093-4895-BF10-97110959895D}"/>
              </a:ext>
            </a:extLst>
          </p:cNvPr>
          <p:cNvSpPr/>
          <p:nvPr/>
        </p:nvSpPr>
        <p:spPr>
          <a:xfrm>
            <a:off x="5900736" y="2318721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1EF4312B-A9FF-4EB7-B1EC-C5A3A4B7E7FE}"/>
              </a:ext>
            </a:extLst>
          </p:cNvPr>
          <p:cNvSpPr/>
          <p:nvPr/>
        </p:nvSpPr>
        <p:spPr>
          <a:xfrm>
            <a:off x="4205287" y="5316528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5F93F05-61D1-4B05-B5A1-983CE10DD7B8}"/>
              </a:ext>
            </a:extLst>
          </p:cNvPr>
          <p:cNvSpPr/>
          <p:nvPr/>
        </p:nvSpPr>
        <p:spPr>
          <a:xfrm>
            <a:off x="7596187" y="5326053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3D66E3B-A593-4EF3-86F3-9E338129876B}"/>
              </a:ext>
            </a:extLst>
          </p:cNvPr>
          <p:cNvGrpSpPr/>
          <p:nvPr/>
        </p:nvGrpSpPr>
        <p:grpSpPr>
          <a:xfrm>
            <a:off x="2492740" y="2304967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866BF8D-4CCE-4ED2-BEE1-A1DE556036FA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0BF6B38-44C2-4F67-8CB0-4237E92429E7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0D9EE7B-641A-4479-A7ED-FB9AF6E0A30F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B9327D9-3516-4AFD-912B-0C0BF7D89C73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A6065D1D-18EA-4B76-8F9E-B948DAAB51C4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7639875-EFD4-40FC-A182-D082B829D3CD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48342CC-1AFD-4616-87E3-5AF43EDF37D5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4FFF647-603C-4BB6-9BDB-E04E5A76B09E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362D082-984F-41C7-9865-42586DF62C3B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4AF8BBC-1A13-4383-81D1-BCC5D84F10A0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57A29EE-B7CF-4AE9-8262-AE1CD0015F17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FF88439-7027-46E4-A5C4-846C00E14460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8460536-B0A3-4EA4-BBBF-5CC8128A4ADF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3E9E84C-C510-4244-B12B-23FE66882E47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50BA9764-FADF-411C-A02B-1875F5AA68EE}"/>
              </a:ext>
            </a:extLst>
          </p:cNvPr>
          <p:cNvSpPr/>
          <p:nvPr/>
        </p:nvSpPr>
        <p:spPr>
          <a:xfrm>
            <a:off x="9308735" y="2304967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86740" y="1158390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프로세스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4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80A91B-F72C-444D-ADC3-9B7DD534D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 dirty="0"/>
              <a:t>&gt; 7.7.2. </a:t>
            </a:r>
            <a:r>
              <a:rPr lang="ko-KR" altLang="en-US" dirty="0"/>
              <a:t>프로젝트 단계 프로파일 </a:t>
            </a:r>
            <a:r>
              <a:rPr lang="en-US" altLang="ko-KR" dirty="0"/>
              <a:t>&gt; </a:t>
            </a:r>
            <a:r>
              <a:rPr lang="en-US" altLang="ko-KR" dirty="0" smtClean="0"/>
              <a:t>7.7.2.2. </a:t>
            </a:r>
            <a:r>
              <a:rPr lang="ko-KR" altLang="en-US" dirty="0" smtClean="0"/>
              <a:t>프로젝트 단계 설정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5EB70-5DDD-41AF-A0C0-6FE3AAE522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단계 </a:t>
            </a:r>
            <a:r>
              <a:rPr lang="en-US" altLang="ko-KR" dirty="0" smtClean="0"/>
              <a:t>(1) -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5F6D0-94D8-40B8-905A-EF2E6B750C5E}"/>
              </a:ext>
            </a:extLst>
          </p:cNvPr>
          <p:cNvSpPr txBox="1"/>
          <p:nvPr/>
        </p:nvSpPr>
        <p:spPr>
          <a:xfrm>
            <a:off x="1262219" y="4066628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개발하고자 하는 소프트웨어를 구성하는 여러 기능을 체계적으로 정의하고 목표 사용자가 제공하는 요구 사항을 명확히 할 수 있습니다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7E708-70B4-4CCA-9E59-AD11CBCD14A8}"/>
              </a:ext>
            </a:extLst>
          </p:cNvPr>
          <p:cNvSpPr txBox="1"/>
          <p:nvPr/>
        </p:nvSpPr>
        <p:spPr>
          <a:xfrm>
            <a:off x="3260406" y="4066628"/>
            <a:ext cx="1785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설계는 기본적으로 시스템의 방식과 동작 데이터 저장 방식 및 사용되는 소프트웨어와 하드웨어 코드를 정의합니다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795D1-2B41-4050-BC94-ACE75741FD68}"/>
              </a:ext>
            </a:extLst>
          </p:cNvPr>
          <p:cNvSpPr txBox="1"/>
          <p:nvPr/>
        </p:nvSpPr>
        <p:spPr>
          <a:xfrm>
            <a:off x="5203201" y="4066628"/>
            <a:ext cx="1785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기본 요구 사항을 프로그램 코드로 변환합니다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관련 라이브러리와 데이터베이스를 사용하여 코드를 작성하며 기본 과정을 완료합니다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566D-15EB-4053-AEA9-B84D894BF677}"/>
              </a:ext>
            </a:extLst>
          </p:cNvPr>
          <p:cNvSpPr txBox="1"/>
          <p:nvPr/>
        </p:nvSpPr>
        <p:spPr>
          <a:xfrm>
            <a:off x="7238745" y="4066628"/>
            <a:ext cx="1785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각 기능에 대한 유효성 검사가 필요한데 모든 일을 완료한 후 버그의 존재를 확인합니다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B74E1-3740-4708-8051-10A5B28117DC}"/>
              </a:ext>
            </a:extLst>
          </p:cNvPr>
          <p:cNvSpPr txBox="1"/>
          <p:nvPr/>
        </p:nvSpPr>
        <p:spPr>
          <a:xfrm>
            <a:off x="9206254" y="4066628"/>
            <a:ext cx="1785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테스트가 완료되면 애플리케이션을 배포합니다</a:t>
            </a:r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8946B-FB6C-4CB6-A24D-1B6079A3D360}"/>
              </a:ext>
            </a:extLst>
          </p:cNvPr>
          <p:cNvSpPr txBox="1"/>
          <p:nvPr/>
        </p:nvSpPr>
        <p:spPr>
          <a:xfrm>
            <a:off x="1769365" y="3660617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1st STEP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BF78-86D9-46CB-8674-68FD93F4B776}"/>
              </a:ext>
            </a:extLst>
          </p:cNvPr>
          <p:cNvSpPr txBox="1"/>
          <p:nvPr/>
        </p:nvSpPr>
        <p:spPr>
          <a:xfrm>
            <a:off x="3739860" y="3660617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2st STEP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731AB-6322-490C-A77E-94E9F26D270C}"/>
              </a:ext>
            </a:extLst>
          </p:cNvPr>
          <p:cNvSpPr txBox="1"/>
          <p:nvPr/>
        </p:nvSpPr>
        <p:spPr>
          <a:xfrm>
            <a:off x="5641388" y="3664896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3st STEP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ED07E-1084-4BE0-9634-6B28D46DC458}"/>
              </a:ext>
            </a:extLst>
          </p:cNvPr>
          <p:cNvSpPr txBox="1"/>
          <p:nvPr/>
        </p:nvSpPr>
        <p:spPr>
          <a:xfrm>
            <a:off x="7676933" y="3660617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4st STEP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73A2F-BD82-4D33-B3E3-883A5F86B8F9}"/>
              </a:ext>
            </a:extLst>
          </p:cNvPr>
          <p:cNvSpPr txBox="1"/>
          <p:nvPr/>
        </p:nvSpPr>
        <p:spPr>
          <a:xfrm>
            <a:off x="9644441" y="3664896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600000101010101" charset="-127"/>
                <a:ea typeface="Noto Sans KR" panose="020B0600000101010101" charset="-127"/>
              </a:rPr>
              <a:t>5st STEP</a:t>
            </a:r>
            <a:endParaRPr lang="ko-KR" altLang="en-US" sz="1400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B414AC-E943-4BBF-A28C-4FD1667F2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77" y="1800134"/>
            <a:ext cx="707902" cy="707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30AB42-4872-4060-8428-2B935991F6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>
          <a:xfrm>
            <a:off x="7777593" y="1852477"/>
            <a:ext cx="707902" cy="6032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1AD9C0-389C-4DDF-ACD0-B2C2887BB0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8"/>
          <a:stretch/>
        </p:blipFill>
        <p:spPr>
          <a:xfrm>
            <a:off x="5762711" y="1869758"/>
            <a:ext cx="808918" cy="6339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6AC7D2-F2F9-4ABE-A6C6-E4889B4502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94"/>
          <a:stretch/>
        </p:blipFill>
        <p:spPr>
          <a:xfrm>
            <a:off x="9745102" y="1862440"/>
            <a:ext cx="707902" cy="5833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9BE2EE-248A-4DA6-98FD-E9F7AD3BD8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1"/>
          <a:stretch/>
        </p:blipFill>
        <p:spPr>
          <a:xfrm>
            <a:off x="3896809" y="1935166"/>
            <a:ext cx="599436" cy="503154"/>
          </a:xfrm>
          <a:prstGeom prst="rect">
            <a:avLst/>
          </a:prstGeom>
        </p:spPr>
      </p:pic>
      <p:sp>
        <p:nvSpPr>
          <p:cNvPr id="21" name="갈매기형 수장 1">
            <a:extLst>
              <a:ext uri="{FF2B5EF4-FFF2-40B4-BE49-F238E27FC236}">
                <a16:creationId xmlns:a16="http://schemas.microsoft.com/office/drawing/2014/main" id="{5AAA27A9-4015-452B-BDE7-EE2D2B73F3ED}"/>
              </a:ext>
            </a:extLst>
          </p:cNvPr>
          <p:cNvSpPr/>
          <p:nvPr/>
        </p:nvSpPr>
        <p:spPr>
          <a:xfrm>
            <a:off x="1238962" y="2688140"/>
            <a:ext cx="1970030" cy="653142"/>
          </a:xfrm>
          <a:prstGeom prst="chevron">
            <a:avLst>
              <a:gd name="adj" fmla="val 38333"/>
            </a:avLst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2" name="갈매기형 수장 43">
            <a:extLst>
              <a:ext uri="{FF2B5EF4-FFF2-40B4-BE49-F238E27FC236}">
                <a16:creationId xmlns:a16="http://schemas.microsoft.com/office/drawing/2014/main" id="{ED6CC67F-A5EF-4A7B-B6EA-4356CE29C281}"/>
              </a:ext>
            </a:extLst>
          </p:cNvPr>
          <p:cNvSpPr/>
          <p:nvPr/>
        </p:nvSpPr>
        <p:spPr>
          <a:xfrm>
            <a:off x="3208991" y="2688140"/>
            <a:ext cx="1970030" cy="653142"/>
          </a:xfrm>
          <a:prstGeom prst="chevron">
            <a:avLst>
              <a:gd name="adj" fmla="val 38333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3" name="갈매기형 수장 44">
            <a:extLst>
              <a:ext uri="{FF2B5EF4-FFF2-40B4-BE49-F238E27FC236}">
                <a16:creationId xmlns:a16="http://schemas.microsoft.com/office/drawing/2014/main" id="{8C1D225B-59A1-44FF-942B-A4F8CDECB328}"/>
              </a:ext>
            </a:extLst>
          </p:cNvPr>
          <p:cNvSpPr/>
          <p:nvPr/>
        </p:nvSpPr>
        <p:spPr>
          <a:xfrm>
            <a:off x="5179022" y="2688140"/>
            <a:ext cx="1970030" cy="653142"/>
          </a:xfrm>
          <a:prstGeom prst="chevron">
            <a:avLst>
              <a:gd name="adj" fmla="val 38333"/>
            </a:avLst>
          </a:prstGeom>
          <a:solidFill>
            <a:srgbClr val="3ED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4" name="갈매기형 수장 45">
            <a:extLst>
              <a:ext uri="{FF2B5EF4-FFF2-40B4-BE49-F238E27FC236}">
                <a16:creationId xmlns:a16="http://schemas.microsoft.com/office/drawing/2014/main" id="{FED1068C-6855-48A6-8720-94664B5367EC}"/>
              </a:ext>
            </a:extLst>
          </p:cNvPr>
          <p:cNvSpPr/>
          <p:nvPr/>
        </p:nvSpPr>
        <p:spPr>
          <a:xfrm>
            <a:off x="7149051" y="2688140"/>
            <a:ext cx="1970030" cy="653142"/>
          </a:xfrm>
          <a:prstGeom prst="chevron">
            <a:avLst>
              <a:gd name="adj" fmla="val 38333"/>
            </a:avLst>
          </a:prstGeom>
          <a:solidFill>
            <a:srgbClr val="A2D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5" name="갈매기형 수장 72">
            <a:extLst>
              <a:ext uri="{FF2B5EF4-FFF2-40B4-BE49-F238E27FC236}">
                <a16:creationId xmlns:a16="http://schemas.microsoft.com/office/drawing/2014/main" id="{07CDCFC4-9806-4ADE-AD37-C8D0374B809C}"/>
              </a:ext>
            </a:extLst>
          </p:cNvPr>
          <p:cNvSpPr/>
          <p:nvPr/>
        </p:nvSpPr>
        <p:spPr>
          <a:xfrm>
            <a:off x="9119082" y="2688140"/>
            <a:ext cx="1970030" cy="653142"/>
          </a:xfrm>
          <a:prstGeom prst="chevron">
            <a:avLst>
              <a:gd name="adj" fmla="val 3833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0E9373-6E7F-4F84-89E0-9F987DFCC254}"/>
              </a:ext>
            </a:extLst>
          </p:cNvPr>
          <p:cNvSpPr txBox="1"/>
          <p:nvPr/>
        </p:nvSpPr>
        <p:spPr>
          <a:xfrm>
            <a:off x="1416936" y="2864306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요구사항 분석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0B493C-34E4-4B5B-BAD3-E5D53B0AF8A1}"/>
              </a:ext>
            </a:extLst>
          </p:cNvPr>
          <p:cNvSpPr txBox="1"/>
          <p:nvPr/>
        </p:nvSpPr>
        <p:spPr>
          <a:xfrm>
            <a:off x="3869481" y="286430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설계</a:t>
            </a:r>
            <a:r>
              <a:rPr lang="en-US" altLang="ko-KR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	</a:t>
            </a:r>
            <a:endParaRPr lang="ko-KR" altLang="en-US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8327D-8056-4A89-ADCB-46776C75CE4C}"/>
              </a:ext>
            </a:extLst>
          </p:cNvPr>
          <p:cNvSpPr txBox="1"/>
          <p:nvPr/>
        </p:nvSpPr>
        <p:spPr>
          <a:xfrm>
            <a:off x="5858745" y="28643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A16A1-B172-4B7B-A87D-333445A63159}"/>
              </a:ext>
            </a:extLst>
          </p:cNvPr>
          <p:cNvSpPr txBox="1"/>
          <p:nvPr/>
        </p:nvSpPr>
        <p:spPr>
          <a:xfrm>
            <a:off x="7722979" y="28643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D76AA7-CDD0-4D4F-99C5-43D81D30811F}"/>
              </a:ext>
            </a:extLst>
          </p:cNvPr>
          <p:cNvSpPr txBox="1"/>
          <p:nvPr/>
        </p:nvSpPr>
        <p:spPr>
          <a:xfrm>
            <a:off x="9801062" y="28643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34650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02ACC4-8B5E-3AD4-0E13-7FF65B0050F8}"/>
              </a:ext>
            </a:extLst>
          </p:cNvPr>
          <p:cNvSpPr/>
          <p:nvPr/>
        </p:nvSpPr>
        <p:spPr>
          <a:xfrm>
            <a:off x="0" y="0"/>
            <a:ext cx="12192000" cy="103981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8776C-EACC-77F3-7539-BC5F5AE0675E}"/>
              </a:ext>
            </a:extLst>
          </p:cNvPr>
          <p:cNvSpPr/>
          <p:nvPr/>
        </p:nvSpPr>
        <p:spPr>
          <a:xfrm>
            <a:off x="-14287" y="1039812"/>
            <a:ext cx="4151313" cy="581818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94F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2C78C-A1D1-5128-85FD-83B7E5D06675}"/>
              </a:ext>
            </a:extLst>
          </p:cNvPr>
          <p:cNvSpPr txBox="1"/>
          <p:nvPr/>
        </p:nvSpPr>
        <p:spPr>
          <a:xfrm>
            <a:off x="2451172" y="1359385"/>
            <a:ext cx="1438214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1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0F975-38E8-09E1-9E8B-A09E84C4F191}"/>
              </a:ext>
            </a:extLst>
          </p:cNvPr>
          <p:cNvSpPr txBox="1"/>
          <p:nvPr/>
        </p:nvSpPr>
        <p:spPr>
          <a:xfrm>
            <a:off x="4436163" y="1374535"/>
            <a:ext cx="1403269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75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8B76B-4EC8-9F7A-5866-3DF4F58B64C7}"/>
              </a:ext>
            </a:extLst>
          </p:cNvPr>
          <p:cNvSpPr txBox="1"/>
          <p:nvPr/>
        </p:nvSpPr>
        <p:spPr>
          <a:xfrm>
            <a:off x="2451172" y="2106698"/>
            <a:ext cx="1438214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2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C58E9-C8B4-53BC-4319-8CE721D826C0}"/>
              </a:ext>
            </a:extLst>
          </p:cNvPr>
          <p:cNvSpPr txBox="1"/>
          <p:nvPr/>
        </p:nvSpPr>
        <p:spPr>
          <a:xfrm>
            <a:off x="4436163" y="2117752"/>
            <a:ext cx="10310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팀원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3C2CD-256C-E9FA-4583-CFCF1DF3F3EA}"/>
              </a:ext>
            </a:extLst>
          </p:cNvPr>
          <p:cNvSpPr txBox="1"/>
          <p:nvPr/>
        </p:nvSpPr>
        <p:spPr>
          <a:xfrm>
            <a:off x="2451172" y="2854011"/>
            <a:ext cx="1438214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</a:t>
            </a:r>
            <a:r>
              <a:rPr lang="ko-KR" altLang="en-US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3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F8E93-143C-A21A-9FAA-8B5711B2BC1F}"/>
              </a:ext>
            </a:extLst>
          </p:cNvPr>
          <p:cNvSpPr txBox="1"/>
          <p:nvPr/>
        </p:nvSpPr>
        <p:spPr>
          <a:xfrm>
            <a:off x="4436163" y="2868664"/>
            <a:ext cx="10310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81E01-8E08-5300-6443-4C5C122436EB}"/>
              </a:ext>
            </a:extLst>
          </p:cNvPr>
          <p:cNvSpPr txBox="1"/>
          <p:nvPr/>
        </p:nvSpPr>
        <p:spPr>
          <a:xfrm>
            <a:off x="2451172" y="3601324"/>
            <a:ext cx="1438214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4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3AAB2-7DD6-913D-7FDD-C6518433AEAD}"/>
              </a:ext>
            </a:extLst>
          </p:cNvPr>
          <p:cNvSpPr txBox="1"/>
          <p:nvPr/>
        </p:nvSpPr>
        <p:spPr>
          <a:xfrm>
            <a:off x="4436163" y="3619576"/>
            <a:ext cx="18364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spc="-80" dirty="0" err="1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제공기능</a:t>
            </a:r>
            <a:endParaRPr lang="en-US" altLang="ko-KR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9794" y="0"/>
            <a:ext cx="27681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PMS </a:t>
            </a:r>
            <a:r>
              <a:rPr lang="en-US" altLang="ko-KR" sz="1100" b="1" i="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(Project Management System)</a:t>
            </a:r>
            <a:endParaRPr lang="ko-KR" altLang="en-US" sz="1100" b="1" i="0" dirty="0"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>
          <a:xfrm>
            <a:off x="33251" y="354935"/>
            <a:ext cx="7797338" cy="67032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i="0" kern="1200" baseline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C81E01-8E08-5300-6443-4C5C122436EB}"/>
              </a:ext>
            </a:extLst>
          </p:cNvPr>
          <p:cNvSpPr txBox="1"/>
          <p:nvPr/>
        </p:nvSpPr>
        <p:spPr>
          <a:xfrm>
            <a:off x="2451172" y="4348637"/>
            <a:ext cx="1438214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5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81E01-8E08-5300-6443-4C5C122436EB}"/>
              </a:ext>
            </a:extLst>
          </p:cNvPr>
          <p:cNvSpPr txBox="1"/>
          <p:nvPr/>
        </p:nvSpPr>
        <p:spPr>
          <a:xfrm>
            <a:off x="2451172" y="5095950"/>
            <a:ext cx="1438215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6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C81E01-8E08-5300-6443-4C5C122436EB}"/>
              </a:ext>
            </a:extLst>
          </p:cNvPr>
          <p:cNvSpPr txBox="1"/>
          <p:nvPr/>
        </p:nvSpPr>
        <p:spPr>
          <a:xfrm>
            <a:off x="2451172" y="5843261"/>
            <a:ext cx="1438215" cy="3616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CHAPTER 0</a:t>
            </a:r>
            <a:r>
              <a:rPr lang="en-US" altLang="ko-KR" sz="175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7</a:t>
            </a:r>
            <a:r>
              <a:rPr lang="en-US" altLang="ko-KR" sz="1750" spc="-80" dirty="0">
                <a:ln>
                  <a:solidFill>
                    <a:srgbClr val="F5F5F7">
                      <a:alpha val="30000"/>
                    </a:srgbClr>
                  </a:solidFill>
                </a:ln>
                <a:solidFill>
                  <a:srgbClr val="F5F5F7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750" spc="-80" dirty="0">
              <a:ln>
                <a:solidFill>
                  <a:srgbClr val="F5F5F7">
                    <a:alpha val="30000"/>
                  </a:srgbClr>
                </a:solidFill>
              </a:ln>
              <a:solidFill>
                <a:srgbClr val="F5F5F7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3AAB2-7DD6-913D-7FDD-C6518433AEAD}"/>
              </a:ext>
            </a:extLst>
          </p:cNvPr>
          <p:cNvSpPr txBox="1"/>
          <p:nvPr/>
        </p:nvSpPr>
        <p:spPr>
          <a:xfrm>
            <a:off x="4436163" y="5121400"/>
            <a:ext cx="9900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ERD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3AAB2-7DD6-913D-7FDD-C6518433AEAD}"/>
              </a:ext>
            </a:extLst>
          </p:cNvPr>
          <p:cNvSpPr txBox="1"/>
          <p:nvPr/>
        </p:nvSpPr>
        <p:spPr>
          <a:xfrm>
            <a:off x="4436163" y="4370488"/>
            <a:ext cx="16350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시스템 프로세스</a:t>
            </a:r>
            <a:endParaRPr lang="en-US" altLang="ko-KR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3AAB2-7DD6-913D-7FDD-C6518433AEAD}"/>
              </a:ext>
            </a:extLst>
          </p:cNvPr>
          <p:cNvSpPr txBox="1"/>
          <p:nvPr/>
        </p:nvSpPr>
        <p:spPr>
          <a:xfrm>
            <a:off x="4436163" y="5872311"/>
            <a:ext cx="990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pc="-80" dirty="0" err="1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화면설정</a:t>
            </a:r>
            <a:endParaRPr lang="en-US" altLang="ko-KR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D46D5-50C4-7263-1779-400B1C950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05. </a:t>
            </a:r>
            <a:r>
              <a:rPr lang="ko-KR" altLang="en-US"/>
              <a:t>시스템 </a:t>
            </a:r>
            <a:r>
              <a:rPr lang="ko-KR" altLang="en-US" dirty="0"/>
              <a:t>프로세스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712B3-DC46-F9CB-2128-CDDE63911CC2}"/>
              </a:ext>
            </a:extLst>
          </p:cNvPr>
          <p:cNvSpPr/>
          <p:nvPr/>
        </p:nvSpPr>
        <p:spPr>
          <a:xfrm>
            <a:off x="458459" y="1630688"/>
            <a:ext cx="2805851" cy="49452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4B67E7-784D-113F-0C77-466DD1924536}"/>
              </a:ext>
            </a:extLst>
          </p:cNvPr>
          <p:cNvSpPr/>
          <p:nvPr/>
        </p:nvSpPr>
        <p:spPr>
          <a:xfrm>
            <a:off x="1395469" y="1484851"/>
            <a:ext cx="931830" cy="2916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회원관리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7D57F-A8F7-FB58-DFB4-368977F6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0" y="1971559"/>
            <a:ext cx="721889" cy="7337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3AF927-E679-B586-EDF8-5C1863A3D0B9}"/>
              </a:ext>
            </a:extLst>
          </p:cNvPr>
          <p:cNvSpPr/>
          <p:nvPr/>
        </p:nvSpPr>
        <p:spPr>
          <a:xfrm>
            <a:off x="2015053" y="2682126"/>
            <a:ext cx="1069146" cy="3798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87FF76-DD5B-909C-333B-97F1BB65BC9D}"/>
              </a:ext>
            </a:extLst>
          </p:cNvPr>
          <p:cNvSpPr/>
          <p:nvPr/>
        </p:nvSpPr>
        <p:spPr>
          <a:xfrm>
            <a:off x="2015052" y="4572155"/>
            <a:ext cx="1133705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ID/PW</a:t>
            </a:r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8750A7-1CF7-4199-B65C-FA2C9867163F}"/>
              </a:ext>
            </a:extLst>
          </p:cNvPr>
          <p:cNvSpPr/>
          <p:nvPr/>
        </p:nvSpPr>
        <p:spPr>
          <a:xfrm>
            <a:off x="796210" y="2705282"/>
            <a:ext cx="733630" cy="340871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사용자</a:t>
            </a:r>
          </a:p>
        </p:txBody>
      </p:sp>
      <p:cxnSp>
        <p:nvCxnSpPr>
          <p:cNvPr id="10" name="꺾인 연결선 28">
            <a:extLst>
              <a:ext uri="{FF2B5EF4-FFF2-40B4-BE49-F238E27FC236}">
                <a16:creationId xmlns:a16="http://schemas.microsoft.com/office/drawing/2014/main" id="{57CB6FC6-53F3-54B8-EB82-7706184B04C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9840" y="2872034"/>
            <a:ext cx="485213" cy="3684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31">
            <a:extLst>
              <a:ext uri="{FF2B5EF4-FFF2-40B4-BE49-F238E27FC236}">
                <a16:creationId xmlns:a16="http://schemas.microsoft.com/office/drawing/2014/main" id="{CF53A5CD-0F4D-48C7-31D5-735668805AA5}"/>
              </a:ext>
            </a:extLst>
          </p:cNvPr>
          <p:cNvCxnSpPr>
            <a:stCxn id="14" idx="1"/>
            <a:endCxn id="12" idx="1"/>
          </p:cNvCxnSpPr>
          <p:nvPr/>
        </p:nvCxnSpPr>
        <p:spPr>
          <a:xfrm rot="10800000" flipV="1">
            <a:off x="2067345" y="3890290"/>
            <a:ext cx="1606" cy="1811368"/>
          </a:xfrm>
          <a:prstGeom prst="bentConnector3">
            <a:avLst>
              <a:gd name="adj1" fmla="val 1433412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020BB8-42D3-95C7-69A6-EF0C3926621C}"/>
              </a:ext>
            </a:extLst>
          </p:cNvPr>
          <p:cNvSpPr/>
          <p:nvPr/>
        </p:nvSpPr>
        <p:spPr>
          <a:xfrm>
            <a:off x="2067345" y="5496681"/>
            <a:ext cx="931830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로그아웃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868ACB-01C2-204B-65D4-D3DA8A7F0ADB}"/>
              </a:ext>
            </a:extLst>
          </p:cNvPr>
          <p:cNvGrpSpPr/>
          <p:nvPr/>
        </p:nvGrpSpPr>
        <p:grpSpPr>
          <a:xfrm>
            <a:off x="2068951" y="3695451"/>
            <a:ext cx="931830" cy="389677"/>
            <a:chOff x="1533615" y="2225326"/>
            <a:chExt cx="1187216" cy="4964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CA01AB-B686-6D47-2CD9-67B6092BA4A0}"/>
                </a:ext>
              </a:extLst>
            </p:cNvPr>
            <p:cNvSpPr/>
            <p:nvPr/>
          </p:nvSpPr>
          <p:spPr>
            <a:xfrm>
              <a:off x="1533615" y="2225326"/>
              <a:ext cx="1187216" cy="4964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5BA4D0-3287-E172-D4B1-8EBC0A1F4876}"/>
                </a:ext>
              </a:extLst>
            </p:cNvPr>
            <p:cNvSpPr/>
            <p:nvPr/>
          </p:nvSpPr>
          <p:spPr>
            <a:xfrm>
              <a:off x="2559879" y="2466314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cxnSp>
        <p:nvCxnSpPr>
          <p:cNvPr id="23" name="꺾인 연결선 29">
            <a:extLst>
              <a:ext uri="{FF2B5EF4-FFF2-40B4-BE49-F238E27FC236}">
                <a16:creationId xmlns:a16="http://schemas.microsoft.com/office/drawing/2014/main" id="{AC649EFD-0230-5D9C-CD73-949C77FCD9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046" y="3397180"/>
            <a:ext cx="596539" cy="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340FAF-7D32-4237-0D4C-9C8D92B1F77F}"/>
              </a:ext>
            </a:extLst>
          </p:cNvPr>
          <p:cNvCxnSpPr>
            <a:cxnSpLocks/>
          </p:cNvCxnSpPr>
          <p:nvPr/>
        </p:nvCxnSpPr>
        <p:spPr>
          <a:xfrm>
            <a:off x="2601918" y="4103310"/>
            <a:ext cx="7397" cy="4688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EA2F3D-FBB3-EBDF-FF05-34CE98A75910}"/>
              </a:ext>
            </a:extLst>
          </p:cNvPr>
          <p:cNvSpPr/>
          <p:nvPr/>
        </p:nvSpPr>
        <p:spPr>
          <a:xfrm>
            <a:off x="3508829" y="1612505"/>
            <a:ext cx="4079309" cy="49452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AED153-BA18-0646-9438-91362ED46E14}"/>
              </a:ext>
            </a:extLst>
          </p:cNvPr>
          <p:cNvSpPr/>
          <p:nvPr/>
        </p:nvSpPr>
        <p:spPr>
          <a:xfrm>
            <a:off x="5044396" y="1465783"/>
            <a:ext cx="1008174" cy="2916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MAIN </a:t>
            </a:r>
            <a:r>
              <a:rPr lang="ko-KR" altLang="en-US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화면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568F459C-DE9E-EDB0-5B3D-880F79BD46C2}"/>
              </a:ext>
            </a:extLst>
          </p:cNvPr>
          <p:cNvSpPr/>
          <p:nvPr/>
        </p:nvSpPr>
        <p:spPr>
          <a:xfrm>
            <a:off x="3804674" y="1836569"/>
            <a:ext cx="3451532" cy="235176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A65621-1E52-D676-D902-72ACF1D16BEE}"/>
              </a:ext>
            </a:extLst>
          </p:cNvPr>
          <p:cNvSpPr/>
          <p:nvPr/>
        </p:nvSpPr>
        <p:spPr>
          <a:xfrm>
            <a:off x="5215337" y="2129733"/>
            <a:ext cx="1281100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팀장권한부여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E686B-4FC0-6DBB-CACE-4B3C2F07470B}"/>
              </a:ext>
            </a:extLst>
          </p:cNvPr>
          <p:cNvSpPr/>
          <p:nvPr/>
        </p:nvSpPr>
        <p:spPr>
          <a:xfrm>
            <a:off x="5210628" y="2890755"/>
            <a:ext cx="1281100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endParaRPr lang="en-US" altLang="ko-KR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생성</a:t>
            </a:r>
            <a:r>
              <a:rPr lang="en-US" altLang="ko-KR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승인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1E440F-A22A-AAC9-9D77-ACC271AC9605}"/>
              </a:ext>
            </a:extLst>
          </p:cNvPr>
          <p:cNvSpPr/>
          <p:nvPr/>
        </p:nvSpPr>
        <p:spPr>
          <a:xfrm>
            <a:off x="5187046" y="3598115"/>
            <a:ext cx="1294850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</a:t>
            </a:r>
            <a:r>
              <a:rPr lang="en-US" altLang="ko-KR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생성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A9E15-A3FB-B1F5-15AC-B332DE0420B7}"/>
              </a:ext>
            </a:extLst>
          </p:cNvPr>
          <p:cNvSpPr/>
          <p:nvPr/>
        </p:nvSpPr>
        <p:spPr>
          <a:xfrm>
            <a:off x="7830589" y="1612505"/>
            <a:ext cx="4079309" cy="49452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6C09AC-7CE6-8E29-CA82-F17D8F396B12}"/>
              </a:ext>
            </a:extLst>
          </p:cNvPr>
          <p:cNvSpPr/>
          <p:nvPr/>
        </p:nvSpPr>
        <p:spPr>
          <a:xfrm>
            <a:off x="9076753" y="1484851"/>
            <a:ext cx="1586979" cy="29167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프로젝트</a:t>
            </a:r>
            <a:r>
              <a:rPr lang="en-US" altLang="ko-KR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화면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E567E7AD-4587-EE4B-BC43-B7E29037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80" y="1971559"/>
            <a:ext cx="721889" cy="73372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13ACBB-C482-0A6E-898C-4016EBC56FCB}"/>
              </a:ext>
            </a:extLst>
          </p:cNvPr>
          <p:cNvSpPr/>
          <p:nvPr/>
        </p:nvSpPr>
        <p:spPr>
          <a:xfrm>
            <a:off x="3997940" y="2705282"/>
            <a:ext cx="733630" cy="340871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관리자</a:t>
            </a:r>
          </a:p>
        </p:txBody>
      </p:sp>
      <p:cxnSp>
        <p:nvCxnSpPr>
          <p:cNvPr id="55" name="꺾인 연결선 30">
            <a:extLst>
              <a:ext uri="{FF2B5EF4-FFF2-40B4-BE49-F238E27FC236}">
                <a16:creationId xmlns:a16="http://schemas.microsoft.com/office/drawing/2014/main" id="{9794D2CE-DDEF-CFD6-A376-4B2E15B40D68}"/>
              </a:ext>
            </a:extLst>
          </p:cNvPr>
          <p:cNvCxnSpPr>
            <a:cxnSpLocks/>
          </p:cNvCxnSpPr>
          <p:nvPr/>
        </p:nvCxnSpPr>
        <p:spPr>
          <a:xfrm flipV="1">
            <a:off x="3000781" y="2846222"/>
            <a:ext cx="997159" cy="10145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D61CEDA9-3DF7-29D4-D49E-E953AEA5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80" y="4287733"/>
            <a:ext cx="721889" cy="733723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8A0C43-9484-90DC-98DB-377657791AA0}"/>
              </a:ext>
            </a:extLst>
          </p:cNvPr>
          <p:cNvSpPr/>
          <p:nvPr/>
        </p:nvSpPr>
        <p:spPr>
          <a:xfrm>
            <a:off x="3997940" y="5021456"/>
            <a:ext cx="733630" cy="340871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회원</a:t>
            </a:r>
          </a:p>
        </p:txBody>
      </p:sp>
      <p:cxnSp>
        <p:nvCxnSpPr>
          <p:cNvPr id="78" name="꺾인 연결선 56">
            <a:extLst>
              <a:ext uri="{FF2B5EF4-FFF2-40B4-BE49-F238E27FC236}">
                <a16:creationId xmlns:a16="http://schemas.microsoft.com/office/drawing/2014/main" id="{B6B6D3C7-562B-F642-6C38-81CFBD101989}"/>
              </a:ext>
            </a:extLst>
          </p:cNvPr>
          <p:cNvCxnSpPr>
            <a:cxnSpLocks/>
          </p:cNvCxnSpPr>
          <p:nvPr/>
        </p:nvCxnSpPr>
        <p:spPr>
          <a:xfrm>
            <a:off x="3000781" y="3909954"/>
            <a:ext cx="997159" cy="1301602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82759D6-4ED6-3AB7-96AF-9891825D9E12}"/>
              </a:ext>
            </a:extLst>
          </p:cNvPr>
          <p:cNvSpPr/>
          <p:nvPr/>
        </p:nvSpPr>
        <p:spPr>
          <a:xfrm>
            <a:off x="5179469" y="4369263"/>
            <a:ext cx="1636563" cy="8298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전체게시판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공용게시판</a:t>
            </a:r>
            <a:endParaRPr lang="en-US" altLang="ko-KR" sz="105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Q&amp;A </a:t>
            </a:r>
            <a:r>
              <a:rPr lang="ko-KR" altLang="en-US" sz="105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게시판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2A479B-413E-3218-C6D9-5E161F51A49F}"/>
              </a:ext>
            </a:extLst>
          </p:cNvPr>
          <p:cNvSpPr/>
          <p:nvPr/>
        </p:nvSpPr>
        <p:spPr>
          <a:xfrm>
            <a:off x="4006392" y="5908968"/>
            <a:ext cx="931830" cy="4919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To-Do List</a:t>
            </a:r>
            <a:endParaRPr lang="ko-KR" altLang="en-US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C26F119-5327-7B5E-C117-AF7AF4F91364}"/>
              </a:ext>
            </a:extLst>
          </p:cNvPr>
          <p:cNvSpPr/>
          <p:nvPr/>
        </p:nvSpPr>
        <p:spPr>
          <a:xfrm>
            <a:off x="5179468" y="5270826"/>
            <a:ext cx="1636563" cy="35880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완료 프로젝트 조회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FA52737-10EB-E321-8C5E-0E990BD5AFC3}"/>
              </a:ext>
            </a:extLst>
          </p:cNvPr>
          <p:cNvSpPr/>
          <p:nvPr/>
        </p:nvSpPr>
        <p:spPr>
          <a:xfrm>
            <a:off x="4006392" y="5431935"/>
            <a:ext cx="931830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채팅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FF5F4A4-BC7D-EBC7-80EE-F729F33F0E7F}"/>
              </a:ext>
            </a:extLst>
          </p:cNvPr>
          <p:cNvSpPr/>
          <p:nvPr/>
        </p:nvSpPr>
        <p:spPr>
          <a:xfrm>
            <a:off x="5177033" y="5715440"/>
            <a:ext cx="1636562" cy="33565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알림</a:t>
            </a:r>
          </a:p>
        </p:txBody>
      </p:sp>
      <p:sp>
        <p:nvSpPr>
          <p:cNvPr id="88" name="모서리가 둥근 직사각형 6">
            <a:extLst>
              <a:ext uri="{FF2B5EF4-FFF2-40B4-BE49-F238E27FC236}">
                <a16:creationId xmlns:a16="http://schemas.microsoft.com/office/drawing/2014/main" id="{E6A9BDCA-6E04-46B0-AA22-804D7918B79C}"/>
              </a:ext>
            </a:extLst>
          </p:cNvPr>
          <p:cNvSpPr/>
          <p:nvPr/>
        </p:nvSpPr>
        <p:spPr>
          <a:xfrm>
            <a:off x="8288776" y="3611391"/>
            <a:ext cx="3282934" cy="287668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9" name="모서리가 둥근 직사각형 53">
            <a:extLst>
              <a:ext uri="{FF2B5EF4-FFF2-40B4-BE49-F238E27FC236}">
                <a16:creationId xmlns:a16="http://schemas.microsoft.com/office/drawing/2014/main" id="{F63C10D5-DBAA-57EE-5687-CFE46BC2B64B}"/>
              </a:ext>
            </a:extLst>
          </p:cNvPr>
          <p:cNvSpPr/>
          <p:nvPr/>
        </p:nvSpPr>
        <p:spPr>
          <a:xfrm>
            <a:off x="8286237" y="1866590"/>
            <a:ext cx="3288012" cy="16425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C758C5E-AE49-C296-D406-C86EC99D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68" y="1961727"/>
            <a:ext cx="544592" cy="500979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5D1581F4-961D-4D0A-C381-B6C1ABF6C506}"/>
              </a:ext>
            </a:extLst>
          </p:cNvPr>
          <p:cNvSpPr/>
          <p:nvPr/>
        </p:nvSpPr>
        <p:spPr>
          <a:xfrm>
            <a:off x="8664252" y="2462706"/>
            <a:ext cx="552608" cy="20407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endParaRPr lang="ko-KR" altLang="en-US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09590E1-E4FE-B207-907F-937C0A575928}"/>
              </a:ext>
            </a:extLst>
          </p:cNvPr>
          <p:cNvGrpSpPr/>
          <p:nvPr/>
        </p:nvGrpSpPr>
        <p:grpSpPr>
          <a:xfrm>
            <a:off x="9451723" y="2263006"/>
            <a:ext cx="1755346" cy="649584"/>
            <a:chOff x="9121496" y="1277198"/>
            <a:chExt cx="1933125" cy="5464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890E8E-336A-D96E-DC95-6B1DF8D11142}"/>
                </a:ext>
              </a:extLst>
            </p:cNvPr>
            <p:cNvSpPr/>
            <p:nvPr/>
          </p:nvSpPr>
          <p:spPr>
            <a:xfrm>
              <a:off x="9121496" y="1277198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</a:t>
              </a:r>
              <a:r>
                <a:rPr lang="en-US" altLang="ko-KR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생성 신청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AA116B6-4200-FDCB-A7A5-0031D1C776B7}"/>
                </a:ext>
              </a:extLst>
            </p:cNvPr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7B31C6B-4D3F-7C9C-2157-D7603B4D8F2C}"/>
              </a:ext>
            </a:extLst>
          </p:cNvPr>
          <p:cNvSpPr/>
          <p:nvPr/>
        </p:nvSpPr>
        <p:spPr>
          <a:xfrm>
            <a:off x="9452847" y="3017831"/>
            <a:ext cx="1754222" cy="43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단계별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프로파일 생성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6" name="오른쪽 화살표 50">
            <a:extLst>
              <a:ext uri="{FF2B5EF4-FFF2-40B4-BE49-F238E27FC236}">
                <a16:creationId xmlns:a16="http://schemas.microsoft.com/office/drawing/2014/main" id="{8C8A3776-7E9B-3F10-E5E9-B8DB93CEFF70}"/>
              </a:ext>
            </a:extLst>
          </p:cNvPr>
          <p:cNvSpPr/>
          <p:nvPr/>
        </p:nvSpPr>
        <p:spPr>
          <a:xfrm>
            <a:off x="6481896" y="3648851"/>
            <a:ext cx="1669046" cy="32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97" name="꺾인 연결선 40">
            <a:extLst>
              <a:ext uri="{FF2B5EF4-FFF2-40B4-BE49-F238E27FC236}">
                <a16:creationId xmlns:a16="http://schemas.microsoft.com/office/drawing/2014/main" id="{7DD99624-D158-56A4-DF2B-F2616F6F0F05}"/>
              </a:ext>
            </a:extLst>
          </p:cNvPr>
          <p:cNvCxnSpPr>
            <a:cxnSpLocks/>
          </p:cNvCxnSpPr>
          <p:nvPr/>
        </p:nvCxnSpPr>
        <p:spPr>
          <a:xfrm>
            <a:off x="6496437" y="2354374"/>
            <a:ext cx="2161515" cy="206652"/>
          </a:xfrm>
          <a:prstGeom prst="bentConnector3">
            <a:avLst>
              <a:gd name="adj1" fmla="val 4954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109">
            <a:extLst>
              <a:ext uri="{FF2B5EF4-FFF2-40B4-BE49-F238E27FC236}">
                <a16:creationId xmlns:a16="http://schemas.microsoft.com/office/drawing/2014/main" id="{6C13A2AD-0ABD-529B-AF44-74B08572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92" y="5731834"/>
            <a:ext cx="456039" cy="463515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F8EA02D0-E4E2-738D-D310-50F63F3F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393" y="5731834"/>
            <a:ext cx="456039" cy="463515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9FEC506F-48FC-DD5C-0F3B-5C8D2EDC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294" y="5731834"/>
            <a:ext cx="456039" cy="463515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5EC4C669-FD25-3AE6-783A-5CC228AD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195" y="5731834"/>
            <a:ext cx="456039" cy="463515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98548BF-DA0F-074D-2063-BE041CFD3BC1}"/>
              </a:ext>
            </a:extLst>
          </p:cNvPr>
          <p:cNvSpPr/>
          <p:nvPr/>
        </p:nvSpPr>
        <p:spPr>
          <a:xfrm>
            <a:off x="8667784" y="5767779"/>
            <a:ext cx="510287" cy="19581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4788F9C-706E-F9D9-8C3E-931C991EF4AD}"/>
              </a:ext>
            </a:extLst>
          </p:cNvPr>
          <p:cNvSpPr/>
          <p:nvPr/>
        </p:nvSpPr>
        <p:spPr>
          <a:xfrm>
            <a:off x="9459312" y="3801961"/>
            <a:ext cx="1723706" cy="66388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상세 화면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작업문서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타임라인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2E94B9-FA27-A457-C46B-659CC6CCDB60}"/>
              </a:ext>
            </a:extLst>
          </p:cNvPr>
          <p:cNvSpPr/>
          <p:nvPr/>
        </p:nvSpPr>
        <p:spPr>
          <a:xfrm>
            <a:off x="9459313" y="4547614"/>
            <a:ext cx="1713438" cy="4270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용 캘린더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46966D3-7AB2-7B8F-694B-EC6DAA397E4C}"/>
              </a:ext>
            </a:extLst>
          </p:cNvPr>
          <p:cNvSpPr/>
          <p:nvPr/>
        </p:nvSpPr>
        <p:spPr>
          <a:xfrm>
            <a:off x="9459312" y="5089782"/>
            <a:ext cx="1717919" cy="5398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게시판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공지 자료 업무 보고</a:t>
            </a:r>
            <a:endParaRPr lang="en-US" altLang="ko-KR" sz="105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회의록 </a:t>
            </a:r>
            <a:endParaRPr lang="en-US" altLang="ko-KR" sz="105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FC67514-834E-547E-63A8-8F566F6CA254}"/>
              </a:ext>
            </a:extLst>
          </p:cNvPr>
          <p:cNvSpPr/>
          <p:nvPr/>
        </p:nvSpPr>
        <p:spPr>
          <a:xfrm>
            <a:off x="8664252" y="3871579"/>
            <a:ext cx="552608" cy="4270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팀원</a:t>
            </a:r>
            <a:endParaRPr lang="en-US" altLang="ko-KR" sz="140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지정</a:t>
            </a:r>
            <a:endParaRPr lang="en-US" altLang="ko-KR" sz="140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20" name="꺾인 연결선 33">
            <a:extLst>
              <a:ext uri="{FF2B5EF4-FFF2-40B4-BE49-F238E27FC236}">
                <a16:creationId xmlns:a16="http://schemas.microsoft.com/office/drawing/2014/main" id="{6FFD0875-2EB3-0D83-E77D-C4584EABC7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91729" y="2757132"/>
            <a:ext cx="2959995" cy="39759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C7F6B20-A3F0-E17D-13F0-2EC01FA4F575}"/>
              </a:ext>
            </a:extLst>
          </p:cNvPr>
          <p:cNvCxnSpPr/>
          <p:nvPr/>
        </p:nvCxnSpPr>
        <p:spPr>
          <a:xfrm>
            <a:off x="9206074" y="2564453"/>
            <a:ext cx="248848" cy="14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2F6E14E-7C2D-76E8-FAF3-9A8687867924}"/>
              </a:ext>
            </a:extLst>
          </p:cNvPr>
          <p:cNvCxnSpPr>
            <a:cxnSpLocks/>
            <a:stCxn id="91" idx="2"/>
            <a:endCxn id="118" idx="0"/>
          </p:cNvCxnSpPr>
          <p:nvPr/>
        </p:nvCxnSpPr>
        <p:spPr>
          <a:xfrm>
            <a:off x="8940556" y="2666785"/>
            <a:ext cx="0" cy="1204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B08536B-6D0B-B51F-4D76-BCF0C197C1B2}"/>
              </a:ext>
            </a:extLst>
          </p:cNvPr>
          <p:cNvCxnSpPr>
            <a:cxnSpLocks/>
            <a:stCxn id="118" idx="2"/>
            <a:endCxn id="114" idx="0"/>
          </p:cNvCxnSpPr>
          <p:nvPr/>
        </p:nvCxnSpPr>
        <p:spPr>
          <a:xfrm flipH="1">
            <a:off x="8922928" y="4298676"/>
            <a:ext cx="17628" cy="14691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3AF927-E679-B586-EDF8-5C1863A3D0B9}"/>
              </a:ext>
            </a:extLst>
          </p:cNvPr>
          <p:cNvSpPr/>
          <p:nvPr/>
        </p:nvSpPr>
        <p:spPr>
          <a:xfrm>
            <a:off x="5177033" y="6131956"/>
            <a:ext cx="1636562" cy="33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내 글 모음</a:t>
            </a:r>
          </a:p>
        </p:txBody>
      </p:sp>
    </p:spTree>
    <p:extLst>
      <p:ext uri="{BB962C8B-B14F-4D97-AF65-F5344CB8AC3E}">
        <p14:creationId xmlns:p14="http://schemas.microsoft.com/office/powerpoint/2010/main" val="31517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Entity Relationship Diagram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06. ERD</a:t>
            </a:r>
            <a:endParaRPr lang="ko-KR" altLang="en-US" sz="5400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9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45BBC-6BF8-EBB5-0AAA-DE5EAC65AF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06. ERD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34238-D42D-3C69-D95A-38DDC1F2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19" y="1125528"/>
            <a:ext cx="9407561" cy="53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Screen Description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07. </a:t>
            </a:r>
            <a:r>
              <a:rPr lang="ko-KR" altLang="en-US" sz="54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화면 설명</a:t>
            </a:r>
            <a:endParaRPr lang="ko-KR" altLang="en-US" sz="5400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9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715966" y="3715967"/>
            <a:ext cx="4114623" cy="25583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7.2. MAIN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&gt; 7.2.1. PMS </a:t>
            </a:r>
            <a:r>
              <a:rPr lang="ko-KR" altLang="en-US" dirty="0" smtClean="0"/>
              <a:t>시스템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PMS </a:t>
            </a:r>
            <a:r>
              <a:rPr lang="ko-KR" altLang="en-US"/>
              <a:t>시스템 </a:t>
            </a:r>
            <a:r>
              <a:rPr lang="ko-KR" altLang="en-US" smtClean="0"/>
              <a:t>소개 </a:t>
            </a:r>
            <a:r>
              <a:rPr lang="en-US" altLang="ko-KR" smtClean="0"/>
              <a:t>(3)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6354" y="1186281"/>
            <a:ext cx="8706361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 수행 단계별 작업 진행을 위한 원활한 자료 공유 및 실시간 의사소통 지원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186" y="1673265"/>
            <a:ext cx="11449221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smtClean="0">
                <a:latin typeface="Noto Sans KR" panose="020B0600000101010101" charset="-127"/>
                <a:ea typeface="Noto Sans KR" panose="020B0600000101010101" charset="-127"/>
              </a:rPr>
              <a:t>구조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32739" y="3917845"/>
            <a:ext cx="1498146" cy="602164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Noto Sans KR" panose="020B0600000101010101" charset="-127"/>
                <a:ea typeface="Noto Sans KR" panose="020B0600000101010101" charset="-127"/>
              </a:rPr>
              <a:t>전체 </a:t>
            </a:r>
            <a:endParaRPr lang="en-US" altLang="ko-KR" sz="1400" b="1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>
                <a:latin typeface="Noto Sans KR" panose="020B0600000101010101" charset="-127"/>
                <a:ea typeface="Noto Sans KR" panose="020B0600000101010101" charset="-127"/>
              </a:rPr>
              <a:t>공지사항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20" y="1944715"/>
            <a:ext cx="6291641" cy="144425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085618" y="5495834"/>
            <a:ext cx="962642" cy="5417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예정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49615" y="5508810"/>
            <a:ext cx="902547" cy="54179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진행중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25389" y="5508810"/>
            <a:ext cx="901661" cy="54179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완료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057511" y="5648383"/>
            <a:ext cx="387314" cy="2626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352162" y="5648383"/>
            <a:ext cx="374437" cy="2626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86062" y="3472046"/>
            <a:ext cx="782537" cy="52863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latin typeface="Noto Sans KR" panose="020B0600000101010101" charset="-127"/>
                <a:ea typeface="Noto Sans KR" panose="020B0600000101010101" charset="-127"/>
              </a:rPr>
              <a:t>작업</a:t>
            </a:r>
            <a:endParaRPr lang="en-US" altLang="ko-KR" sz="20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83864" y="4152739"/>
            <a:ext cx="499670" cy="4941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72887" y="4295976"/>
            <a:ext cx="358550" cy="3546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32045" y="4295976"/>
            <a:ext cx="358550" cy="3546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10576" y="4295976"/>
            <a:ext cx="358550" cy="3546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69734" y="4295976"/>
            <a:ext cx="358550" cy="3546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38621" y="4642115"/>
            <a:ext cx="62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Noto Sans KR" panose="020B0600000101010101" charset="-127"/>
                <a:ea typeface="Noto Sans KR" panose="020B0600000101010101" charset="-127"/>
              </a:rPr>
              <a:t>작업 담당자</a:t>
            </a:r>
            <a:endParaRPr lang="en-US" altLang="ko-KR" sz="12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0214" y="4644800"/>
            <a:ext cx="62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Noto Sans KR" panose="020B0600000101010101" charset="-127"/>
                <a:ea typeface="Noto Sans KR" panose="020B0600000101010101" charset="-127"/>
              </a:rPr>
              <a:t>공동</a:t>
            </a:r>
            <a:endParaRPr lang="en-US" altLang="ko-KR" sz="1200" smtClean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200" smtClean="0">
                <a:latin typeface="Noto Sans KR" panose="020B0600000101010101" charset="-127"/>
                <a:ea typeface="Noto Sans KR" panose="020B0600000101010101" charset="-127"/>
              </a:rPr>
              <a:t>작업자</a:t>
            </a:r>
            <a:endParaRPr lang="en-US" altLang="ko-KR" sz="12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32739" y="4651332"/>
            <a:ext cx="1498146" cy="41331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6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32739" y="5182966"/>
            <a:ext cx="1498146" cy="41331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자유 게시판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32739" y="5727604"/>
            <a:ext cx="1498146" cy="41331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Q &amp; A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269022" y="3917845"/>
            <a:ext cx="1486386" cy="602164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캘린더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9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269022" y="4651332"/>
            <a:ext cx="1486386" cy="41331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회의록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0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269022" y="5182966"/>
            <a:ext cx="1486386" cy="41331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9269022" y="5727604"/>
            <a:ext cx="1486386" cy="413315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업무보고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6940508" y="3787606"/>
            <a:ext cx="730801" cy="445473"/>
          </a:xfrm>
          <a:prstGeom prst="wedgeEllipseCallout">
            <a:avLst>
              <a:gd name="adj1" fmla="val -61389"/>
              <a:gd name="adj2" fmla="val 6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채팅</a:t>
            </a:r>
            <a:endParaRPr lang="ko-KR" altLang="en-US" sz="1200" b="1"/>
          </a:p>
        </p:txBody>
      </p:sp>
      <p:sp>
        <p:nvSpPr>
          <p:cNvPr id="37" name="타원형 설명선 36"/>
          <p:cNvSpPr/>
          <p:nvPr/>
        </p:nvSpPr>
        <p:spPr>
          <a:xfrm>
            <a:off x="3883352" y="3814790"/>
            <a:ext cx="730801" cy="445473"/>
          </a:xfrm>
          <a:prstGeom prst="wedgeEllipseCallout">
            <a:avLst>
              <a:gd name="adj1" fmla="val 47761"/>
              <a:gd name="adj2" fmla="val 77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채팅</a:t>
            </a:r>
            <a:endParaRPr lang="ko-KR" altLang="en-US" sz="1200" b="1"/>
          </a:p>
        </p:txBody>
      </p:sp>
      <p:sp>
        <p:nvSpPr>
          <p:cNvPr id="39" name="오각형 38"/>
          <p:cNvSpPr/>
          <p:nvPr/>
        </p:nvSpPr>
        <p:spPr>
          <a:xfrm>
            <a:off x="2509736" y="4218927"/>
            <a:ext cx="1118681" cy="432405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알림기능</a:t>
            </a:r>
            <a:endParaRPr lang="ko-KR" altLang="en-US" sz="1400" b="1"/>
          </a:p>
        </p:txBody>
      </p:sp>
      <p:sp>
        <p:nvSpPr>
          <p:cNvPr id="40" name="오각형 39"/>
          <p:cNvSpPr/>
          <p:nvPr/>
        </p:nvSpPr>
        <p:spPr>
          <a:xfrm>
            <a:off x="2519398" y="5163876"/>
            <a:ext cx="1118681" cy="432405"/>
          </a:xfrm>
          <a:prstGeom prst="homePlat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통합검색</a:t>
            </a:r>
            <a:endParaRPr lang="en-US" altLang="ko-KR" sz="1400" b="1"/>
          </a:p>
        </p:txBody>
      </p:sp>
      <p:sp>
        <p:nvSpPr>
          <p:cNvPr id="41" name="오각형 40"/>
          <p:cNvSpPr/>
          <p:nvPr/>
        </p:nvSpPr>
        <p:spPr>
          <a:xfrm flipH="1">
            <a:off x="7940940" y="4243357"/>
            <a:ext cx="1139013" cy="432405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알림기능</a:t>
            </a:r>
            <a:endParaRPr lang="ko-KR" altLang="en-US" sz="1400" b="1" dirty="0"/>
          </a:p>
        </p:txBody>
      </p:sp>
      <p:sp>
        <p:nvSpPr>
          <p:cNvPr id="42" name="오각형 41"/>
          <p:cNvSpPr/>
          <p:nvPr/>
        </p:nvSpPr>
        <p:spPr>
          <a:xfrm flipH="1">
            <a:off x="7950602" y="5188306"/>
            <a:ext cx="1139013" cy="432405"/>
          </a:xfrm>
          <a:prstGeom prst="homePlat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통합검색</a:t>
            </a:r>
            <a:endParaRPr lang="en-US" altLang="ko-KR" sz="1400" b="1"/>
          </a:p>
        </p:txBody>
      </p:sp>
      <p:sp>
        <p:nvSpPr>
          <p:cNvPr id="45" name="갈매기형 수장 44"/>
          <p:cNvSpPr/>
          <p:nvPr/>
        </p:nvSpPr>
        <p:spPr>
          <a:xfrm>
            <a:off x="8925667" y="2449060"/>
            <a:ext cx="1910945" cy="627639"/>
          </a:xfrm>
          <a:prstGeom prst="chevron">
            <a:avLst>
              <a:gd name="adj" fmla="val 391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성공적인</a:t>
            </a:r>
            <a:endParaRPr lang="en-US" altLang="ko-KR" sz="14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 종료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>
            <a:off x="932739" y="2449059"/>
            <a:ext cx="1997448" cy="627639"/>
          </a:xfrm>
          <a:prstGeom prst="chevron">
            <a:avLst>
              <a:gd name="adj" fmla="val 391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 시작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>
            <a:off x="4139481" y="5182966"/>
            <a:ext cx="888766" cy="270457"/>
          </a:xfrm>
          <a:prstGeom prst="chevron">
            <a:avLst>
              <a:gd name="adj" fmla="val 391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시작일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8" name="갈매기형 수장 47"/>
          <p:cNvSpPr/>
          <p:nvPr/>
        </p:nvSpPr>
        <p:spPr>
          <a:xfrm>
            <a:off x="6725389" y="5170533"/>
            <a:ext cx="888766" cy="270457"/>
          </a:xfrm>
          <a:prstGeom prst="chevron">
            <a:avLst>
              <a:gd name="adj" fmla="val 391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마감일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7" idx="3"/>
            <a:endCxn id="48" idx="1"/>
          </p:cNvCxnSpPr>
          <p:nvPr/>
        </p:nvCxnSpPr>
        <p:spPr>
          <a:xfrm flipV="1">
            <a:off x="5028247" y="5305762"/>
            <a:ext cx="1803029" cy="1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85635" y="5061183"/>
            <a:ext cx="157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Noto Sans KR" panose="020B0600000101010101" charset="-127"/>
                <a:ea typeface="Noto Sans KR" panose="020B0600000101010101" charset="-127"/>
              </a:rPr>
              <a:t>우선순위에 따른 진행</a:t>
            </a:r>
            <a:endParaRPr lang="en-US" altLang="ko-KR" sz="12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7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7.1. </a:t>
            </a:r>
            <a:r>
              <a:rPr lang="ko-KR" altLang="en-US"/>
              <a:t>회원 관리</a:t>
            </a:r>
            <a:r>
              <a:rPr lang="en-US" altLang="ko-KR"/>
              <a:t>&gt;7.1.1 </a:t>
            </a:r>
            <a:r>
              <a:rPr lang="ko-KR" altLang="en-US"/>
              <a:t>로그인</a:t>
            </a:r>
            <a:r>
              <a:rPr lang="en-US" altLang="ko-KR"/>
              <a:t>/</a:t>
            </a:r>
            <a:r>
              <a:rPr lang="ko-KR" altLang="en-US"/>
              <a:t>로그아웃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/>
              <a:t>/ </a:t>
            </a:r>
            <a:r>
              <a:rPr lang="ko-KR" altLang="en-US" smtClean="0"/>
              <a:t>로그아웃 </a:t>
            </a:r>
            <a:r>
              <a:rPr lang="en-US" altLang="ko-KR" smtClean="0"/>
              <a:t>(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1487" y="2257394"/>
            <a:ext cx="11321757" cy="3816458"/>
            <a:chOff x="471487" y="1817772"/>
            <a:chExt cx="11321757" cy="381645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1487" y="2356432"/>
              <a:ext cx="1885950" cy="2332351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5047" y="200243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클라이언트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03041" y="1817772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서버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1296" y="387876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회원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429123" y="1954797"/>
              <a:ext cx="9364121" cy="3679433"/>
              <a:chOff x="2443163" y="1744740"/>
              <a:chExt cx="9364121" cy="3679433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201556" y="2167992"/>
                <a:ext cx="4077385" cy="2243138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32115" y="2640163"/>
                <a:ext cx="1438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 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로그인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/>
                </a:r>
                <a:b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(request)</a:t>
                </a:r>
              </a:p>
            </p:txBody>
          </p:sp>
          <p:sp>
            <p:nvSpPr>
              <p:cNvPr id="36" name="오른쪽 화살표 35"/>
              <p:cNvSpPr/>
              <p:nvPr/>
            </p:nvSpPr>
            <p:spPr>
              <a:xfrm>
                <a:off x="2646943" y="3201455"/>
                <a:ext cx="1314450" cy="285749"/>
              </a:xfrm>
              <a:prstGeom prst="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16" y="2535504"/>
                <a:ext cx="1405862" cy="1469764"/>
              </a:xfrm>
              <a:prstGeom prst="rect">
                <a:avLst/>
              </a:prstGeom>
            </p:spPr>
          </p:pic>
          <p:sp>
            <p:nvSpPr>
              <p:cNvPr id="38" name="오른쪽 화살표 37"/>
              <p:cNvSpPr/>
              <p:nvPr/>
            </p:nvSpPr>
            <p:spPr>
              <a:xfrm rot="20965131">
                <a:off x="8576864" y="2378877"/>
                <a:ext cx="1314450" cy="285749"/>
              </a:xfrm>
              <a:prstGeom prst="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21006181">
                <a:off x="8406115" y="2009134"/>
                <a:ext cx="1537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 </a:t>
                </a:r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사용자 확인</a:t>
                </a: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1898" y="1744740"/>
                <a:ext cx="1625386" cy="1657572"/>
              </a:xfrm>
              <a:prstGeom prst="rect">
                <a:avLst/>
              </a:prstGeom>
            </p:spPr>
          </p:pic>
          <p:sp>
            <p:nvSpPr>
              <p:cNvPr id="41" name="오른쪽 화살표 40"/>
              <p:cNvSpPr/>
              <p:nvPr/>
            </p:nvSpPr>
            <p:spPr>
              <a:xfrm rot="10241772">
                <a:off x="8591318" y="2851138"/>
                <a:ext cx="1314450" cy="28574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7279" y="3874156"/>
                <a:ext cx="1416813" cy="1550017"/>
              </a:xfrm>
              <a:prstGeom prst="rect">
                <a:avLst/>
              </a:prstGeom>
            </p:spPr>
          </p:pic>
          <p:sp>
            <p:nvSpPr>
              <p:cNvPr id="43" name="오른쪽 화살표 42"/>
              <p:cNvSpPr/>
              <p:nvPr/>
            </p:nvSpPr>
            <p:spPr>
              <a:xfrm rot="707256">
                <a:off x="8655885" y="3915947"/>
                <a:ext cx="1314450" cy="285749"/>
              </a:xfrm>
              <a:prstGeom prst="right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1464814">
                <a:off x="8655763" y="4279389"/>
                <a:ext cx="1314450" cy="28574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65193">
                <a:off x="8444453" y="3600033"/>
                <a:ext cx="2223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3. </a:t>
                </a:r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회원정보 세션 생성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65193">
                <a:off x="8544759" y="4638175"/>
                <a:ext cx="1603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4. </a:t>
                </a:r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세션 </a:t>
                </a:r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 </a:t>
                </a:r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발급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43163" y="3801820"/>
                <a:ext cx="18352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5. 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응답 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(+ </a:t>
                </a:r>
                <a:r>
                  <a:rPr lang="ko-KR" altLang="en-US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세션 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ID)</a:t>
                </a:r>
                <a:r>
                  <a:rPr lang="en-US" altLang="ko-KR" sz="140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/>
                </a:r>
                <a:br>
                  <a:rPr lang="en-US" altLang="ko-KR" sz="1400"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1400" smtClean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     (</a:t>
                </a:r>
                <a:r>
                  <a:rPr lang="en-US" altLang="ko-KR" sz="14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response)</a:t>
                </a:r>
              </a:p>
            </p:txBody>
          </p:sp>
          <p:sp>
            <p:nvSpPr>
              <p:cNvPr id="48" name="오른쪽 화살표 47"/>
              <p:cNvSpPr/>
              <p:nvPr/>
            </p:nvSpPr>
            <p:spPr>
              <a:xfrm rot="10800000">
                <a:off x="2631292" y="3503689"/>
                <a:ext cx="1314450" cy="28574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76" y="2815861"/>
              <a:ext cx="1031745" cy="1020438"/>
            </a:xfrm>
            <a:prstGeom prst="rect">
              <a:avLst/>
            </a:prstGeom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148421" y="1185492"/>
            <a:ext cx="8037093" cy="4145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프로세스</a:t>
            </a:r>
            <a:r>
              <a:rPr lang="en-US" altLang="ko-KR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] 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정보가 확인이 되면</a:t>
            </a:r>
            <a:r>
              <a:rPr lang="ko-KR" altLang="en-US" b="1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세션을 생성하고 로그인 처리 진행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2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7.1.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en-US" altLang="ko-KR" dirty="0" smtClean="0"/>
              <a:t>7.1.5. </a:t>
            </a:r>
            <a:r>
              <a:rPr lang="ko-KR" altLang="en-US" dirty="0" smtClean="0"/>
              <a:t>페이지 접근 제한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페이지 접근 제한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772" y="1149612"/>
            <a:ext cx="803709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InterCeptor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를 사용하여 페이지 접근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제한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38737" y="2904832"/>
            <a:ext cx="1567888" cy="245245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7922" y="3433004"/>
            <a:ext cx="11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페이지 접근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13440" y="1795546"/>
            <a:ext cx="8852664" cy="4931953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95178" y="3137205"/>
            <a:ext cx="1345573" cy="207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Dispatcher</a:t>
            </a:r>
            <a:br>
              <a: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Servlet</a:t>
            </a:r>
            <a:endParaRPr lang="ko-KR" altLang="en-US" sz="16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57973" y="1672403"/>
            <a:ext cx="111645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125492" y="3492277"/>
            <a:ext cx="1442080" cy="12775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preHandler</a:t>
            </a:r>
            <a:endParaRPr lang="ko-KR" altLang="en-US" sz="16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847188" y="4394456"/>
            <a:ext cx="1835496" cy="2150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57670" y="2784210"/>
            <a:ext cx="1535275" cy="26937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InterCeptor</a:t>
            </a:r>
            <a:endParaRPr lang="ko-KR" altLang="en-US" sz="16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71521" y="2734946"/>
            <a:ext cx="486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NO</a:t>
            </a:r>
            <a:endParaRPr lang="ko-KR" altLang="en-US" sz="1600" dirty="0">
              <a:solidFill>
                <a:srgbClr val="FF0000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46674" y="5469640"/>
            <a:ext cx="535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  <a:latin typeface="Noto Sans KR" panose="020B0600000101010101" charset="-127"/>
                <a:ea typeface="Noto Sans KR" panose="020B0600000101010101" charset="-127"/>
              </a:rPr>
              <a:t>YES</a:t>
            </a:r>
            <a:endParaRPr lang="ko-KR" altLang="en-US" sz="1600" dirty="0">
              <a:solidFill>
                <a:schemeClr val="accent5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48262" y="4175479"/>
            <a:ext cx="621858" cy="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847188" y="1987287"/>
            <a:ext cx="1835496" cy="2172428"/>
            <a:chOff x="9187097" y="1345508"/>
            <a:chExt cx="2332684" cy="2674652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187097" y="1345508"/>
              <a:ext cx="2332684" cy="26746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en-US" altLang="ko-KR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endParaRPr lang="ko-KR" altLang="en-US" sz="16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2593" y="1578726"/>
              <a:ext cx="1741691" cy="2208216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7" y="3602713"/>
            <a:ext cx="1031745" cy="1020438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 flipV="1">
            <a:off x="4653811" y="4178791"/>
            <a:ext cx="4393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오른쪽 화살표 50">
            <a:extLst>
              <a:ext uri="{FF2B5EF4-FFF2-40B4-BE49-F238E27FC236}">
                <a16:creationId xmlns:a16="http://schemas.microsoft.com/office/drawing/2014/main" id="{8C8A3776-7E9B-3F10-E5E9-B8DB93CEFF70}"/>
              </a:ext>
            </a:extLst>
          </p:cNvPr>
          <p:cNvSpPr/>
          <p:nvPr/>
        </p:nvSpPr>
        <p:spPr>
          <a:xfrm>
            <a:off x="2133669" y="3857727"/>
            <a:ext cx="670973" cy="6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50" name="꺾인 연결선 49"/>
          <p:cNvCxnSpPr>
            <a:stCxn id="40" idx="3"/>
            <a:endCxn id="39" idx="1"/>
          </p:cNvCxnSpPr>
          <p:nvPr/>
        </p:nvCxnSpPr>
        <p:spPr>
          <a:xfrm>
            <a:off x="8892945" y="4131062"/>
            <a:ext cx="954243" cy="1338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0" idx="3"/>
            <a:endCxn id="45" idx="1"/>
          </p:cNvCxnSpPr>
          <p:nvPr/>
        </p:nvCxnSpPr>
        <p:spPr>
          <a:xfrm flipV="1">
            <a:off x="8892945" y="3073501"/>
            <a:ext cx="954243" cy="105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25454" y="2699296"/>
            <a:ext cx="111645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User</a:t>
            </a:r>
            <a:endParaRPr lang="ko-KR" altLang="en-US" sz="1600" dirty="0">
              <a:solidFill>
                <a:schemeClr val="bg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7.1.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en-US" altLang="ko-KR" dirty="0" smtClean="0"/>
              <a:t>7.1.5. </a:t>
            </a:r>
            <a:r>
              <a:rPr lang="ko-KR" altLang="en-US" dirty="0" smtClean="0"/>
              <a:t>페이지 접근 제한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페이지 접근 제한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InterCeptor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3839" y="1189572"/>
            <a:ext cx="8037093" cy="4296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smtClean="0">
                <a:latin typeface="Noto Sans KR" panose="020B0600000101010101" charset="-127"/>
                <a:ea typeface="Noto Sans KR" panose="020B0600000101010101" charset="-127"/>
              </a:rPr>
              <a:t>소스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en-US" altLang="ko-KR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InterCeptor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사용하여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 페이지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접근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제한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3839" y="1619206"/>
            <a:ext cx="5137078" cy="23295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WebMvcConfigurer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인터페이스</a:t>
            </a: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Noto Sans KR" panose="020B0600000101010101" charset="-127"/>
                <a:ea typeface="Noto Sans KR" panose="020B0600000101010101" charset="-127"/>
              </a:rPr>
              <a:t>registry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.</a:t>
            </a:r>
            <a:r>
              <a:rPr lang="en-US" altLang="ko-KR" sz="1600" dirty="0" err="1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addInterceptor</a:t>
            </a: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(new </a:t>
            </a:r>
            <a:r>
              <a:rPr lang="en-US" altLang="ko-KR" sz="1600" dirty="0" err="1" smtClean="0">
                <a:solidFill>
                  <a:schemeClr val="accent3"/>
                </a:solidFill>
                <a:latin typeface="Noto Sans KR" panose="020B0600000101010101" charset="-127"/>
                <a:ea typeface="Noto Sans KR" panose="020B0600000101010101" charset="-127"/>
              </a:rPr>
              <a:t>InterceptorClassName</a:t>
            </a: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.</a:t>
            </a:r>
            <a:r>
              <a:rPr lang="en-US" altLang="ko-KR" sz="1600" dirty="0" err="1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addPathPatterns</a:t>
            </a: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(“/**”)  </a:t>
            </a:r>
            <a:r>
              <a:rPr lang="en-US" altLang="ko-KR" sz="1600" dirty="0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//</a:t>
            </a:r>
            <a:r>
              <a:rPr lang="ko-KR" altLang="en-US" sz="1600" dirty="0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모든 경로 적용</a:t>
            </a:r>
            <a:endParaRPr lang="en-US" altLang="ko-KR" sz="1600" dirty="0" smtClean="0">
              <a:solidFill>
                <a:srgbClr val="00B050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excludePathPatterns</a:t>
            </a: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(“</a:t>
            </a:r>
            <a:r>
              <a:rPr lang="ko-KR" altLang="en-US" sz="1600" dirty="0" smtClean="0">
                <a:latin typeface="Noto Sans KR" panose="020B0600000101010101" charset="-127"/>
                <a:ea typeface="Noto Sans KR" panose="020B0600000101010101" charset="-127"/>
              </a:rPr>
              <a:t>적용 제외 대상</a:t>
            </a:r>
            <a:r>
              <a:rPr lang="en-US" altLang="ko-KR" sz="1600" dirty="0" smtClean="0">
                <a:latin typeface="Noto Sans KR" panose="020B0600000101010101" charset="-127"/>
                <a:ea typeface="Noto Sans KR" panose="020B0600000101010101" charset="-127"/>
              </a:rPr>
              <a:t>”, …)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45" y="1824340"/>
            <a:ext cx="7320070" cy="48480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29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61" y="2015960"/>
            <a:ext cx="5637155" cy="435401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7.1.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en-US" altLang="ko-KR" dirty="0" smtClean="0"/>
              <a:t>7.1.5. </a:t>
            </a:r>
            <a:r>
              <a:rPr lang="ko-KR" altLang="en-US" dirty="0" smtClean="0"/>
              <a:t>페이지 접근 제한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smtClean="0"/>
              <a:t>접근 제한 </a:t>
            </a:r>
            <a:r>
              <a:rPr lang="en-US" altLang="ko-KR" smtClean="0"/>
              <a:t>(</a:t>
            </a:r>
            <a:r>
              <a:rPr lang="ko-KR" altLang="en-US" smtClean="0"/>
              <a:t>로그인 사용자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3839" y="1189572"/>
            <a:ext cx="8037093" cy="4296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smtClean="0">
                <a:latin typeface="Noto Sans KR" panose="020B0600000101010101" charset="-127"/>
                <a:ea typeface="Noto Sans KR" panose="020B0600000101010101" charset="-127"/>
              </a:rPr>
              <a:t>소스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InterCeptor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를 사용하여 사용자 페이지 접근 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제한 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로그인 사용자 여부 체크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3838" y="1619205"/>
            <a:ext cx="6010381" cy="495669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HandlerInterceptor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인터페이스</a:t>
            </a: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en-US" altLang="ko-KR" dirty="0" err="1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user_login_check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 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   1.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회원 테이블에서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ID/PW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확인</a:t>
            </a: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   2.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일치하는 경우 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세션</a:t>
            </a:r>
            <a:r>
              <a:rPr lang="en-US" altLang="ko-KR" dirty="0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생성 </a:t>
            </a:r>
            <a:r>
              <a:rPr lang="en-US" altLang="ko-KR" dirty="0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+ </a:t>
            </a:r>
            <a:r>
              <a:rPr lang="ko-KR" altLang="en-US" dirty="0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저장</a:t>
            </a:r>
            <a:endParaRPr lang="en-US" altLang="ko-KR" dirty="0" smtClean="0">
              <a:solidFill>
                <a:srgbClr val="00B0F0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     </a:t>
            </a:r>
            <a:r>
              <a:rPr lang="en-US" altLang="ko-KR" dirty="0" err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session.</a:t>
            </a:r>
            <a:r>
              <a:rPr lang="en-US" altLang="ko-KR" dirty="0" err="1" smtClean="0">
                <a:solidFill>
                  <a:srgbClr val="00B0F0"/>
                </a:solidFill>
                <a:latin typeface="Noto Sans KR" panose="020B0600000101010101" charset="-127"/>
                <a:ea typeface="Noto Sans KR" panose="020B0600000101010101" charset="-127"/>
              </a:rPr>
              <a:t>setAttribute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(“</a:t>
            </a:r>
            <a:r>
              <a:rPr lang="en-US" altLang="ko-KR" dirty="0" err="1" smtClean="0">
                <a:latin typeface="Noto Sans KR" panose="020B0600000101010101" charset="-127"/>
                <a:ea typeface="Noto Sans KR" panose="020B0600000101010101" charset="-127"/>
              </a:rPr>
              <a:t>userInfo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”, </a:t>
            </a:r>
            <a:r>
              <a:rPr lang="en-US" altLang="ko-KR" dirty="0" err="1" smtClean="0">
                <a:latin typeface="Noto Sans KR" panose="020B0600000101010101" charset="-127"/>
                <a:ea typeface="Noto Sans KR" panose="020B0600000101010101" charset="-127"/>
              </a:rPr>
              <a:t>userInfoDTO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   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3.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세션 아웃 타임 </a:t>
            </a:r>
            <a:r>
              <a:rPr lang="en-US" altLang="ko-KR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설정 </a:t>
            </a:r>
            <a:r>
              <a:rPr lang="en-US" altLang="ko-KR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(ex. 1</a:t>
            </a:r>
            <a:r>
              <a:rPr lang="ko-KR" altLang="en-US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시간</a:t>
            </a:r>
            <a:r>
              <a:rPr lang="en-US" altLang="ko-KR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=3600</a:t>
            </a:r>
            <a:r>
              <a:rPr lang="ko-KR" altLang="en-US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초</a:t>
            </a:r>
            <a:r>
              <a:rPr lang="en-US" altLang="ko-KR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dirty="0">
              <a:solidFill>
                <a:srgbClr val="FF0000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      </a:t>
            </a:r>
            <a:r>
              <a:rPr lang="en-US" altLang="ko-KR" dirty="0" err="1" smtClean="0">
                <a:latin typeface="Noto Sans KR" panose="020B0600000101010101" charset="-127"/>
                <a:ea typeface="Noto Sans KR" panose="020B0600000101010101" charset="-127"/>
              </a:rPr>
              <a:t>session.</a:t>
            </a:r>
            <a:r>
              <a:rPr lang="en-US" altLang="ko-KR" dirty="0" err="1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setMaxInactiveInterval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(3600);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0" name="직선 화살표 연결선 9"/>
          <p:cNvCxnSpPr>
            <a:stCxn id="12" idx="1"/>
          </p:cNvCxnSpPr>
          <p:nvPr/>
        </p:nvCxnSpPr>
        <p:spPr>
          <a:xfrm flipH="1" flipV="1">
            <a:off x="3608962" y="3103123"/>
            <a:ext cx="2886220" cy="4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95182" y="2859931"/>
            <a:ext cx="3300571" cy="496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30646" y="5473429"/>
            <a:ext cx="4986903" cy="67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4614119" y="4348264"/>
            <a:ext cx="1916527" cy="1462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7.1.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en-US" altLang="ko-KR" dirty="0" smtClean="0"/>
              <a:t>7.1.5. </a:t>
            </a:r>
            <a:r>
              <a:rPr lang="ko-KR" altLang="en-US" dirty="0" smtClean="0"/>
              <a:t>페이지 접근 제한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페이지 접근 제한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권한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3839" y="1189572"/>
            <a:ext cx="8037093" cy="4296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소스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InterCeptor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를 사용하여 페이지 접근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제한 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관리자 권한 여부 체크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43839" y="1619206"/>
            <a:ext cx="5137078" cy="23295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HandlerInterceptor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인터페이스</a:t>
            </a:r>
            <a:endParaRPr lang="en-US" altLang="ko-KR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en-US" altLang="ko-KR" dirty="0" err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preHandle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 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    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관리자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: </a:t>
            </a:r>
            <a:r>
              <a:rPr lang="ko-KR" altLang="en-US" dirty="0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관리자 </a:t>
            </a:r>
            <a:r>
              <a:rPr lang="ko-KR" altLang="en-US" dirty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페이지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로 이동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    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사용자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: “</a:t>
            </a:r>
            <a:r>
              <a:rPr lang="ko-KR" altLang="en-US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관리자 권한이 없습니다</a:t>
            </a:r>
            <a:r>
              <a:rPr lang="en-US" altLang="ko-KR" dirty="0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”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73" y="1919151"/>
            <a:ext cx="7403974" cy="4614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 flipV="1">
            <a:off x="3400746" y="2876765"/>
            <a:ext cx="1222626" cy="988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23372" y="2408433"/>
            <a:ext cx="6215864" cy="2913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0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Project Introduction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dirty="0">
                <a:latin typeface="Noto Sans KR" panose="020B0600000101010101" charset="-127"/>
                <a:ea typeface="Noto Sans KR" panose="020B0600000101010101" charset="-127"/>
              </a:rPr>
              <a:t>01. </a:t>
            </a:r>
            <a:r>
              <a:rPr lang="ko-KR" altLang="en-US" sz="60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6593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7.3. </a:t>
            </a:r>
            <a:r>
              <a:rPr lang="ko-KR" altLang="en-US" dirty="0"/>
              <a:t>채팅 </a:t>
            </a:r>
            <a:r>
              <a:rPr lang="en-US" altLang="ko-KR" dirty="0"/>
              <a:t>&gt; </a:t>
            </a:r>
            <a:r>
              <a:rPr lang="en-US" altLang="ko-KR" dirty="0" smtClean="0"/>
              <a:t>7.3.2. </a:t>
            </a:r>
            <a:r>
              <a:rPr lang="ko-KR" altLang="en-US" dirty="0" err="1"/>
              <a:t>메인헤더</a:t>
            </a:r>
            <a:r>
              <a:rPr lang="ko-KR" altLang="en-US" dirty="0"/>
              <a:t> </a:t>
            </a:r>
            <a:r>
              <a:rPr lang="ko-KR" altLang="en-US" dirty="0" err="1"/>
              <a:t>웹소켓</a:t>
            </a:r>
            <a:r>
              <a:rPr lang="ko-KR" altLang="en-US" dirty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채팅 </a:t>
            </a:r>
            <a:r>
              <a:rPr lang="en-US" altLang="ko-KR" dirty="0"/>
              <a:t>- </a:t>
            </a:r>
            <a:r>
              <a:rPr lang="ko-KR" altLang="en-US" dirty="0" err="1" smtClean="0"/>
              <a:t>메인헤더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8" idx="2"/>
          </p:cNvCxnSpPr>
          <p:nvPr/>
        </p:nvCxnSpPr>
        <p:spPr>
          <a:xfrm>
            <a:off x="2306424" y="4151093"/>
            <a:ext cx="11598" cy="2478155"/>
          </a:xfrm>
          <a:prstGeom prst="straightConnector1">
            <a:avLst/>
          </a:prstGeom>
          <a:ln w="349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4" idx="3"/>
          </p:cNvCxnSpPr>
          <p:nvPr/>
        </p:nvCxnSpPr>
        <p:spPr>
          <a:xfrm>
            <a:off x="6053854" y="3553466"/>
            <a:ext cx="30988" cy="3075782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0" idx="2"/>
          </p:cNvCxnSpPr>
          <p:nvPr/>
        </p:nvCxnSpPr>
        <p:spPr>
          <a:xfrm>
            <a:off x="9868909" y="3550929"/>
            <a:ext cx="21320" cy="3078319"/>
          </a:xfrm>
          <a:prstGeom prst="straightConnector1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2750" y="5793866"/>
            <a:ext cx="1948962" cy="600164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채팅방정보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수신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최근 메시지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,</a:t>
            </a: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시간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채팅방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ko-KR" altLang="en-US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7370" y="4260123"/>
            <a:ext cx="1948962" cy="600164"/>
          </a:xfrm>
          <a:prstGeom prst="rect">
            <a:avLst/>
          </a:prstGeom>
          <a:solidFill>
            <a:srgbClr val="3ED4B7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SEND:</a:t>
            </a: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/queue/chat/</a:t>
            </a:r>
            <a:r>
              <a:rPr lang="en-US" altLang="ko-KR" sz="1100" dirty="0" err="1">
                <a:latin typeface="Noto Sans KR" panose="020B0600000101010101" charset="-127"/>
                <a:ea typeface="Noto Sans KR" panose="020B0600000101010101" charset="-127"/>
              </a:rPr>
              <a:t>cnt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접근자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ID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전송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2388" y="3550929"/>
            <a:ext cx="1188071" cy="600164"/>
          </a:xfrm>
          <a:prstGeom prst="rect">
            <a:avLst/>
          </a:prstGeom>
          <a:solidFill>
            <a:srgbClr val="5B9BD5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Noto Sans KR" panose="020B0600000101010101" charset="-127"/>
                <a:ea typeface="Noto Sans KR" panose="020B0600000101010101" charset="-127"/>
              </a:rPr>
              <a:t>사용자</a:t>
            </a:r>
            <a:r>
              <a:rPr lang="en-US" altLang="ko-KR" sz="1100" dirty="0" smtClean="0">
                <a:latin typeface="Noto Sans KR" panose="020B0600000101010101" charset="-127"/>
                <a:ea typeface="Noto Sans KR" panose="020B0600000101010101" charset="-127"/>
              </a:rPr>
              <a:t>1</a:t>
            </a:r>
          </a:p>
          <a:p>
            <a:r>
              <a:rPr lang="en-US" altLang="ko-KR" sz="1100" dirty="0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app/</a:t>
            </a:r>
            <a:r>
              <a:rPr lang="en-US" altLang="ko-KR" sz="1100" dirty="0" err="1">
                <a:latin typeface="Noto Sans KR" panose="020B0600000101010101" charset="-127"/>
                <a:ea typeface="Noto Sans KR" panose="020B0600000101010101" charset="-127"/>
              </a:rPr>
              <a:t>cnttomsg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구독자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36752" y="5324879"/>
            <a:ext cx="1948962" cy="738664"/>
          </a:xfrm>
          <a:prstGeom prst="rect">
            <a:avLst/>
          </a:prstGeom>
          <a:solidFill>
            <a:srgbClr val="A2D368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최신 </a:t>
            </a:r>
            <a:r>
              <a:rPr lang="ko-KR" altLang="en-US" sz="1400" dirty="0" err="1">
                <a:latin typeface="Noto Sans KR" panose="020B0600000101010101" charset="-127"/>
                <a:ea typeface="Noto Sans KR" panose="020B0600000101010101" charset="-127"/>
              </a:rPr>
              <a:t>채팅정보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최근 메시지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</a:t>
            </a: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시간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 err="1">
                <a:latin typeface="Noto Sans KR" panose="020B0600000101010101" charset="-127"/>
                <a:ea typeface="Noto Sans KR" panose="020B0600000101010101" charset="-127"/>
              </a:rPr>
              <a:t>채팅방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ko-KR" altLang="en-US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4" name="순서도: 자기 디스크 33"/>
          <p:cNvSpPr/>
          <p:nvPr/>
        </p:nvSpPr>
        <p:spPr>
          <a:xfrm>
            <a:off x="5435787" y="3219748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5" name="순서도: 자기 디스크 34"/>
          <p:cNvSpPr/>
          <p:nvPr/>
        </p:nvSpPr>
        <p:spPr>
          <a:xfrm>
            <a:off x="5435787" y="3028026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5435788" y="2977227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8" name="순서도: 자기 디스크 37"/>
          <p:cNvSpPr/>
          <p:nvPr/>
        </p:nvSpPr>
        <p:spPr>
          <a:xfrm>
            <a:off x="5435787" y="2824830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1348" y="2999612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서버</a:t>
            </a:r>
          </a:p>
        </p:txBody>
      </p:sp>
      <p:sp>
        <p:nvSpPr>
          <p:cNvPr id="40" name="순서도: 직접 액세스 저장소 39"/>
          <p:cNvSpPr/>
          <p:nvPr/>
        </p:nvSpPr>
        <p:spPr>
          <a:xfrm>
            <a:off x="9097513" y="2765559"/>
            <a:ext cx="1542792" cy="7853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4167" y="2982156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KR" panose="020B0600000101010101" charset="-127"/>
                <a:ea typeface="Noto Sans KR" panose="020B0600000101010101" charset="-127"/>
              </a:rPr>
              <a:t>브로커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306424" y="4944985"/>
            <a:ext cx="37391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6075175" y="5063836"/>
            <a:ext cx="37937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075174" y="6176969"/>
            <a:ext cx="37937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2327744" y="6478729"/>
            <a:ext cx="37039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68092" y="4200413"/>
            <a:ext cx="1948962" cy="738664"/>
          </a:xfrm>
          <a:prstGeom prst="rect">
            <a:avLst/>
          </a:prstGeom>
          <a:solidFill>
            <a:srgbClr val="A2D368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최신 </a:t>
            </a:r>
            <a:r>
              <a:rPr lang="ko-KR" altLang="en-US" sz="1400" dirty="0" err="1">
                <a:latin typeface="Noto Sans KR" panose="020B0600000101010101" charset="-127"/>
                <a:ea typeface="Noto Sans KR" panose="020B0600000101010101" charset="-127"/>
              </a:rPr>
              <a:t>채팅정보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최근 메시지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</a:t>
            </a:r>
          </a:p>
          <a:p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시간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 err="1">
                <a:latin typeface="Noto Sans KR" panose="020B0600000101010101" charset="-127"/>
                <a:ea typeface="Noto Sans KR" panose="020B0600000101010101" charset="-127"/>
              </a:rPr>
              <a:t>채팅방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ko-KR" altLang="en-US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0738" y="1164025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사용자가 채팅을 통해 전송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수신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0738" y="1565741"/>
            <a:ext cx="11786846" cy="91553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사용자의 최신 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채팅 정보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endParaRPr lang="en-US" altLang="ko-KR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총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읽지 않은 메시지 수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채팅방 별 읽지 않은 메시지 수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상대방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이름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mtClean="0">
                <a:latin typeface="Noto Sans KR" panose="020B0600000101010101" charset="-127"/>
                <a:ea typeface="Noto Sans KR" panose="020B0600000101010101" charset="-127"/>
              </a:rPr>
              <a:t>사진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, 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최근 메시지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시간 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51963" y="2590270"/>
            <a:ext cx="932118" cy="9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7.4. </a:t>
            </a:r>
            <a:r>
              <a:rPr lang="ko-KR" altLang="en-US" dirty="0" smtClean="0"/>
              <a:t>알림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58792" y="2674175"/>
            <a:ext cx="992458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알림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863545" y="3928882"/>
            <a:ext cx="1297257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관리자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24895" y="3928882"/>
            <a:ext cx="1297257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6244" y="3928882"/>
            <a:ext cx="1297257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학생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28513" y="4804083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프로젝트 생성 승인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 일정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내가 쓴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게시글에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등록된 답글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내가 쓴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게시글에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등록된 댓글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89862" y="4804082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 일정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내가 쓴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게시글에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등록된 답글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내가 쓴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게시글에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등록된 댓글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067163" y="4804083"/>
            <a:ext cx="2890022" cy="177829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신규 프로젝트 생성 신청 건수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0" name="직선 연결선 9"/>
          <p:cNvCxnSpPr>
            <a:stCxn id="4" idx="2"/>
            <a:endCxn id="9" idx="0"/>
          </p:cNvCxnSpPr>
          <p:nvPr/>
        </p:nvCxnSpPr>
        <p:spPr>
          <a:xfrm>
            <a:off x="9512174" y="4531048"/>
            <a:ext cx="0" cy="273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7" idx="0"/>
          </p:cNvCxnSpPr>
          <p:nvPr/>
        </p:nvCxnSpPr>
        <p:spPr>
          <a:xfrm>
            <a:off x="5973524" y="4531048"/>
            <a:ext cx="0" cy="273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2"/>
            <a:endCxn id="8" idx="0"/>
          </p:cNvCxnSpPr>
          <p:nvPr/>
        </p:nvCxnSpPr>
        <p:spPr>
          <a:xfrm>
            <a:off x="2434873" y="4531048"/>
            <a:ext cx="0" cy="273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3" idx="2"/>
            <a:endCxn id="5" idx="0"/>
          </p:cNvCxnSpPr>
          <p:nvPr/>
        </p:nvCxnSpPr>
        <p:spPr>
          <a:xfrm rot="16200000" flipH="1">
            <a:off x="4138002" y="2093359"/>
            <a:ext cx="652541" cy="301850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2"/>
            <a:endCxn id="6" idx="0"/>
          </p:cNvCxnSpPr>
          <p:nvPr/>
        </p:nvCxnSpPr>
        <p:spPr>
          <a:xfrm rot="5400000">
            <a:off x="2368677" y="3342537"/>
            <a:ext cx="652541" cy="52014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" idx="2"/>
            <a:endCxn id="4" idx="0"/>
          </p:cNvCxnSpPr>
          <p:nvPr/>
        </p:nvCxnSpPr>
        <p:spPr>
          <a:xfrm rot="16200000" flipH="1">
            <a:off x="5907327" y="324034"/>
            <a:ext cx="652541" cy="655715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10313" y="2585373"/>
            <a:ext cx="3787550" cy="7797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latin typeface="Noto Sans KR" panose="020B0600000101010101" charset="-127"/>
                <a:ea typeface="Noto Sans KR" panose="020B0600000101010101" charset="-127"/>
              </a:rPr>
              <a:t>WebSocket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 / Stomp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5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초 마다 </a:t>
            </a:r>
            <a:r>
              <a:rPr lang="en-US" altLang="ko-KR" sz="1100" dirty="0" err="1">
                <a:latin typeface="Noto Sans KR" panose="020B0600000101010101" charset="-127"/>
                <a:ea typeface="Noto Sans KR" panose="020B0600000101010101" charset="-127"/>
              </a:rPr>
              <a:t>WebSocket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재연결되어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새로운 알림 수신 가능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사용자의 권한에 따라 수신할 수 있는 알림이 다름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7" name="직선 연결선 16"/>
          <p:cNvCxnSpPr>
            <a:stCxn id="3" idx="3"/>
            <a:endCxn id="16" idx="1"/>
          </p:cNvCxnSpPr>
          <p:nvPr/>
        </p:nvCxnSpPr>
        <p:spPr>
          <a:xfrm>
            <a:off x="3451250" y="2975258"/>
            <a:ext cx="4590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8698963" y="2196842"/>
            <a:ext cx="2798403" cy="103067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학생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회의 일정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학생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댓글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학생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]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 답글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팀       장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] 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프로젝트 생성 승인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관  리  자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] 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신규 프로젝트 생성 신청 알림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23" name="구부러진 연결선 22"/>
          <p:cNvCxnSpPr>
            <a:endCxn id="22" idx="1"/>
          </p:cNvCxnSpPr>
          <p:nvPr/>
        </p:nvCxnSpPr>
        <p:spPr>
          <a:xfrm flipV="1">
            <a:off x="7038530" y="2712182"/>
            <a:ext cx="1660433" cy="51533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251" y="354935"/>
            <a:ext cx="7797338" cy="670329"/>
          </a:xfrm>
        </p:spPr>
        <p:txBody>
          <a:bodyPr/>
          <a:lstStyle/>
          <a:p>
            <a:r>
              <a:rPr lang="ko-KR" altLang="en-US" dirty="0" smtClean="0"/>
              <a:t>알림 </a:t>
            </a:r>
            <a:r>
              <a:rPr lang="en-US" altLang="ko-KR" dirty="0" smtClean="0"/>
              <a:t>(1) -</a:t>
            </a:r>
            <a:r>
              <a:rPr lang="ko-KR" altLang="en-US" dirty="0" smtClean="0"/>
              <a:t> </a:t>
            </a:r>
            <a:r>
              <a:rPr lang="ko-KR" altLang="en-US" dirty="0"/>
              <a:t>프로세스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2529" y="1177506"/>
            <a:ext cx="803709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프로젝트 생성 신청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승인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err="1">
                <a:latin typeface="Noto Sans KR" panose="020B0600000101010101" charset="-127"/>
                <a:ea typeface="Noto Sans KR" panose="020B0600000101010101" charset="-127"/>
              </a:rPr>
              <a:t>회의일정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err="1"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 댓글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답글 실시간 알림 기능 제공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2529" y="1696694"/>
            <a:ext cx="1001827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프로세스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WebSocket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/ Stomp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를 이용한 실시간 알림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6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7.5. </a:t>
            </a:r>
            <a:r>
              <a:rPr lang="ko-KR" altLang="en-US" dirty="0" smtClean="0"/>
              <a:t>내 글 모음 </a:t>
            </a:r>
            <a:r>
              <a:rPr lang="en-US" altLang="ko-KR" dirty="0"/>
              <a:t>&gt; </a:t>
            </a:r>
            <a:r>
              <a:rPr lang="en-US" altLang="ko-KR" dirty="0" smtClean="0"/>
              <a:t>7.5.1. </a:t>
            </a:r>
            <a:r>
              <a:rPr lang="ko-KR" altLang="en-US" dirty="0" smtClean="0"/>
              <a:t>내가 </a:t>
            </a:r>
            <a:r>
              <a:rPr lang="ko-KR" altLang="en-US" smtClean="0"/>
              <a:t>쓴 게시글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/>
              <a:t>쓴 </a:t>
            </a:r>
            <a:r>
              <a:rPr lang="ko-KR" altLang="en-US" smtClean="0"/>
              <a:t>게시글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5491" y="1174037"/>
            <a:ext cx="9926517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게시판 별 내가 </a:t>
            </a:r>
            <a:r>
              <a:rPr lang="ko-KR" altLang="en-US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쓴 </a:t>
            </a:r>
            <a:r>
              <a:rPr lang="ko-KR" altLang="en-US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게시글</a:t>
            </a:r>
            <a:r>
              <a:rPr lang="en-US" altLang="ko-KR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분류별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검색기능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 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건수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페이징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작업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8615" y="2013768"/>
            <a:ext cx="8037093" cy="1657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내 </a:t>
            </a:r>
            <a:r>
              <a:rPr lang="ko-KR" altLang="en-US" sz="1400" b="1" dirty="0" smtClean="0">
                <a:latin typeface="Noto Sans KR" panose="020B0600000101010101" charset="-127"/>
                <a:ea typeface="Noto Sans KR" panose="020B0600000101010101" charset="-127"/>
              </a:rPr>
              <a:t>글 모음 </a:t>
            </a:r>
            <a:r>
              <a:rPr lang="en-US" altLang="ko-KR" sz="1400" b="1" dirty="0" smtClean="0">
                <a:latin typeface="Noto Sans KR" panose="020B0600000101010101" charset="-127"/>
                <a:ea typeface="Noto Sans KR" panose="020B0600000101010101" charset="-127"/>
              </a:rPr>
              <a:t>List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            테이블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4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개를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join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하여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DB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에 등록된 </a:t>
            </a:r>
            <a:r>
              <a:rPr lang="ko-KR" altLang="en-US" sz="1400">
                <a:latin typeface="Noto Sans KR" panose="020B0600000101010101" charset="-127"/>
                <a:ea typeface="Noto Sans KR" panose="020B0600000101010101" charset="-127"/>
              </a:rPr>
              <a:t>회원정보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출력</a:t>
            </a:r>
            <a:endParaRPr lang="en-US" altLang="ko-KR" sz="140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		(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전체 공지사항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자유 게시판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프로젝트 공지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자료 게시판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atin typeface="Noto Sans KR" panose="020B0600000101010101" charset="-127"/>
                <a:ea typeface="Noto Sans KR" panose="020B0600000101010101" charset="-127"/>
              </a:rPr>
              <a:t>내 글 모음 검색기능     </a:t>
            </a:r>
            <a:r>
              <a:rPr lang="ko-KR" altLang="en-US" sz="1400" dirty="0" err="1" smtClean="0">
                <a:latin typeface="Noto Sans KR" panose="020B0600000101010101" charset="-127"/>
                <a:ea typeface="Noto Sans KR" panose="020B0600000101010101" charset="-127"/>
              </a:rPr>
              <a:t>분류별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검색기능과 검색 건수 표시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atin typeface="Noto Sans KR" panose="020B0600000101010101" charset="-127"/>
                <a:ea typeface="Noto Sans KR" panose="020B0600000101010101" charset="-127"/>
              </a:rPr>
              <a:t>페이징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                           검색 건수에 따라 </a:t>
            </a:r>
            <a:r>
              <a:rPr lang="ko-KR" altLang="en-US" sz="1400" err="1" smtClean="0">
                <a:latin typeface="Noto Sans KR" panose="020B0600000101010101" charset="-127"/>
                <a:ea typeface="Noto Sans KR" panose="020B0600000101010101" charset="-127"/>
              </a:rPr>
              <a:t>페이징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 작업</a:t>
            </a:r>
            <a:endParaRPr lang="en-US" altLang="ko-KR" sz="1400" dirty="0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5492" y="1657237"/>
            <a:ext cx="911256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smtClean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1" y="3784168"/>
            <a:ext cx="5601634" cy="2660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모서리가 둥근 직사각형 45"/>
          <p:cNvSpPr/>
          <p:nvPr/>
        </p:nvSpPr>
        <p:spPr>
          <a:xfrm>
            <a:off x="8305708" y="3784168"/>
            <a:ext cx="2107578" cy="88181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내 가 쓴 게시글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7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8384834" y="5949160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8" name="모서리가 둥근 직사각형 5">
            <a:extLst>
              <a:ext uri="{FF2B5EF4-FFF2-40B4-BE49-F238E27FC236}">
                <a16:creationId xmlns:a16="http://schemas.microsoft.com/office/drawing/2014/main" id="{98635A59-DC6E-07EE-172A-92678B92A2D1}"/>
              </a:ext>
            </a:extLst>
          </p:cNvPr>
          <p:cNvSpPr/>
          <p:nvPr/>
        </p:nvSpPr>
        <p:spPr>
          <a:xfrm>
            <a:off x="9339688" y="5949160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자유 게시판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9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10272606" y="5949160"/>
            <a:ext cx="1639253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프로젝트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자료 게시판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0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7158592" y="5953957"/>
            <a:ext cx="1039848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전체 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공지사항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2170F0-8AA8-FAE3-3AAF-B2BFACB83C5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flipH="1">
            <a:off x="7678516" y="4665978"/>
            <a:ext cx="1680981" cy="128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4D217E0-A3CF-C763-DF5E-FA01E670864D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9359497" y="4665978"/>
            <a:ext cx="356079" cy="128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9359497" y="4665978"/>
            <a:ext cx="1732736" cy="128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8760722" y="4665978"/>
            <a:ext cx="598775" cy="128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7.5. </a:t>
            </a:r>
            <a:r>
              <a:rPr lang="ko-KR" altLang="en-US" dirty="0" smtClean="0"/>
              <a:t>내 글 모음 </a:t>
            </a:r>
            <a:r>
              <a:rPr lang="en-US" altLang="ko-KR" dirty="0"/>
              <a:t>&gt; </a:t>
            </a:r>
            <a:r>
              <a:rPr lang="en-US" altLang="ko-KR" dirty="0" smtClean="0"/>
              <a:t>7.5.2. </a:t>
            </a:r>
            <a:r>
              <a:rPr lang="ko-KR" altLang="en-US" dirty="0"/>
              <a:t>내가 </a:t>
            </a:r>
            <a:r>
              <a:rPr lang="ko-KR" altLang="en-US"/>
              <a:t>쓴 </a:t>
            </a:r>
            <a:r>
              <a:rPr lang="ko-KR" altLang="en-US" smtClean="0"/>
              <a:t>댓글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내가 쓴 댓글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21827" y="1997960"/>
            <a:ext cx="7615829" cy="4224275"/>
            <a:chOff x="1194063" y="1623938"/>
            <a:chExt cx="9514968" cy="527767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78" y="1623938"/>
              <a:ext cx="9429553" cy="4357881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194063" y="1633827"/>
              <a:ext cx="8092853" cy="1184232"/>
              <a:chOff x="1445038" y="1603601"/>
              <a:chExt cx="10838721" cy="1586036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038" y="1665424"/>
                <a:ext cx="2772162" cy="152421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280159" y="1603601"/>
                <a:ext cx="7003600" cy="432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solidFill>
                      <a:srgbClr val="21486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댓글 마다 번호를 붙여서 내가 쓴 댓글 클릭 시 해당 위치로 이동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279478" y="6347610"/>
              <a:ext cx="63866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자바 스크립트의 </a:t>
              </a:r>
              <a:r>
                <a:rPr lang="en-US" altLang="ko-KR" sz="1500" dirty="0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offset() </a:t>
              </a:r>
              <a:r>
                <a:rPr lang="ko-KR" altLang="en-US" sz="1500" dirty="0" err="1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메소드로</a:t>
              </a:r>
              <a:r>
                <a:rPr lang="ko-KR" altLang="en-US" sz="1500" dirty="0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선택한 태그의 위치를 반환 해주고 </a:t>
              </a:r>
            </a:p>
            <a:p>
              <a:r>
                <a:rPr lang="en-US" altLang="ko-KR" sz="1500" dirty="0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animate()</a:t>
              </a:r>
              <a:r>
                <a:rPr lang="ko-KR" altLang="en-US" sz="1500" dirty="0">
                  <a:solidFill>
                    <a:srgbClr val="21486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를 이용해서 선택한 태그의 스크롤 위치를 지정해서 해당 위치로 이동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4063" y="1671657"/>
              <a:ext cx="2069866" cy="122885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0" name="직선 화살표 연결선 19"/>
            <p:cNvCxnSpPr>
              <a:endCxn id="19" idx="3"/>
            </p:cNvCxnSpPr>
            <p:nvPr/>
          </p:nvCxnSpPr>
          <p:spPr>
            <a:xfrm flipH="1">
              <a:off x="3263929" y="1788227"/>
              <a:ext cx="793670" cy="49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187346" y="1171962"/>
            <a:ext cx="9232186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내가 쓴 댓글 리스트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분류별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검색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 건수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페이징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작업</a:t>
            </a:r>
            <a:r>
              <a:rPr lang="en-US" altLang="ko-KR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댓글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이동효과</a:t>
            </a:r>
            <a:endParaRPr lang="ko-KR" altLang="en-US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1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7.5. </a:t>
            </a:r>
            <a:r>
              <a:rPr lang="ko-KR" altLang="en-US" dirty="0" smtClean="0"/>
              <a:t>내 글 모음 </a:t>
            </a:r>
            <a:r>
              <a:rPr lang="en-US" altLang="ko-KR"/>
              <a:t>&gt; </a:t>
            </a:r>
            <a:r>
              <a:rPr lang="en-US" altLang="ko-KR" smtClean="0"/>
              <a:t>7.5.3. </a:t>
            </a:r>
            <a:r>
              <a:rPr lang="ko-KR" altLang="en-US" smtClean="0"/>
              <a:t>내가 추천한 게시글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내가 </a:t>
            </a:r>
            <a:r>
              <a:rPr lang="ko-KR" altLang="en-US" smtClean="0"/>
              <a:t>추천한 게시글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335" y="1169656"/>
            <a:ext cx="9926517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게시판 </a:t>
            </a:r>
            <a:r>
              <a:rPr lang="ko-KR" altLang="en-US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별 </a:t>
            </a:r>
            <a:r>
              <a:rPr lang="ko-KR" altLang="en-US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내가 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추천한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게시글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댓글 리스트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분류별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검색기능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 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건수</a:t>
            </a:r>
            <a:r>
              <a:rPr lang="en-US" altLang="ko-KR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페이징</a:t>
            </a:r>
            <a:r>
              <a:rPr lang="ko-KR" altLang="en-US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작업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251" y="2145329"/>
            <a:ext cx="3665111" cy="17711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29162" y="3920193"/>
            <a:ext cx="478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내가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추천한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게시글과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댓글은 </a:t>
            </a:r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테이블을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따로 생성하여 </a:t>
            </a:r>
            <a:r>
              <a:rPr lang="ko-KR" altLang="en-US" sz="1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관리</a:t>
            </a:r>
            <a:endParaRPr lang="en-US" altLang="ko-KR" sz="14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336" y="1652856"/>
            <a:ext cx="911256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smtClean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8615" y="2013768"/>
            <a:ext cx="8037093" cy="16578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내 </a:t>
            </a:r>
            <a:r>
              <a:rPr lang="ko-KR" altLang="en-US" sz="1400" b="1" dirty="0" smtClean="0">
                <a:latin typeface="Noto Sans KR" panose="020B0600000101010101" charset="-127"/>
                <a:ea typeface="Noto Sans KR" panose="020B0600000101010101" charset="-127"/>
              </a:rPr>
              <a:t>글 모음 </a:t>
            </a:r>
            <a:r>
              <a:rPr lang="en-US" altLang="ko-KR" sz="1400" b="1" dirty="0" smtClean="0">
                <a:latin typeface="Noto Sans KR" panose="020B0600000101010101" charset="-127"/>
                <a:ea typeface="Noto Sans KR" panose="020B0600000101010101" charset="-127"/>
              </a:rPr>
              <a:t>List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            테이블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4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개를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join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하여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DB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에 등록된 </a:t>
            </a:r>
            <a:r>
              <a:rPr lang="ko-KR" altLang="en-US" sz="1400">
                <a:latin typeface="Noto Sans KR" panose="020B0600000101010101" charset="-127"/>
                <a:ea typeface="Noto Sans KR" panose="020B0600000101010101" charset="-127"/>
              </a:rPr>
              <a:t>회원정보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출력</a:t>
            </a:r>
            <a:endParaRPr lang="en-US" altLang="ko-KR" sz="140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		(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전체 공지사항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자유 게시판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,  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프로젝트 공지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자료 게시판</a:t>
            </a:r>
            <a:r>
              <a:rPr lang="en-US" altLang="ko-KR" sz="1400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atin typeface="Noto Sans KR" panose="020B0600000101010101" charset="-127"/>
                <a:ea typeface="Noto Sans KR" panose="020B0600000101010101" charset="-127"/>
              </a:rPr>
              <a:t>내 글 모음 검색기능     </a:t>
            </a:r>
            <a:r>
              <a:rPr lang="ko-KR" altLang="en-US" sz="1400" dirty="0" err="1" smtClean="0">
                <a:latin typeface="Noto Sans KR" panose="020B0600000101010101" charset="-127"/>
                <a:ea typeface="Noto Sans KR" panose="020B0600000101010101" charset="-127"/>
              </a:rPr>
              <a:t>분류별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검색기능과 검색 건수 표시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atin typeface="Noto Sans KR" panose="020B0600000101010101" charset="-127"/>
                <a:ea typeface="Noto Sans KR" panose="020B0600000101010101" charset="-127"/>
              </a:rPr>
              <a:t>페이징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                           검색 건수에 따라 </a:t>
            </a:r>
            <a:r>
              <a:rPr lang="ko-KR" altLang="en-US" sz="1400" err="1" smtClean="0">
                <a:latin typeface="Noto Sans KR" panose="020B0600000101010101" charset="-127"/>
                <a:ea typeface="Noto Sans KR" panose="020B0600000101010101" charset="-127"/>
              </a:rPr>
              <a:t>페이징</a:t>
            </a:r>
            <a:r>
              <a:rPr lang="ko-KR" altLang="en-US" sz="1400" smtClean="0">
                <a:latin typeface="Noto Sans KR" panose="020B0600000101010101" charset="-127"/>
                <a:ea typeface="Noto Sans KR" panose="020B0600000101010101" charset="-127"/>
              </a:rPr>
              <a:t> 작업</a:t>
            </a:r>
            <a:endParaRPr lang="en-US" altLang="ko-KR" sz="1400" dirty="0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2" y="3692736"/>
            <a:ext cx="6429055" cy="2863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8335650" y="4486854"/>
            <a:ext cx="2107578" cy="881810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내 가 추천한 게시글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8384834" y="5949160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98635A59-DC6E-07EE-172A-92678B92A2D1}"/>
              </a:ext>
            </a:extLst>
          </p:cNvPr>
          <p:cNvSpPr/>
          <p:nvPr/>
        </p:nvSpPr>
        <p:spPr>
          <a:xfrm>
            <a:off x="9339688" y="5949160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자유 게시판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7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10272606" y="5949160"/>
            <a:ext cx="1639253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프로젝트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자료 게시판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7158592" y="5953957"/>
            <a:ext cx="1039848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전체 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공지사항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2170F0-8AA8-FAE3-3AAF-B2BFACB83C5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7678516" y="5368664"/>
            <a:ext cx="1710923" cy="58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D217E0-A3CF-C763-DF5E-FA01E670864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389439" y="5368664"/>
            <a:ext cx="326137" cy="5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9389439" y="5368664"/>
            <a:ext cx="1702794" cy="5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760722" y="5368664"/>
            <a:ext cx="628717" cy="5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45745"/>
          <a:stretch/>
        </p:blipFill>
        <p:spPr>
          <a:xfrm>
            <a:off x="950688" y="2143221"/>
            <a:ext cx="10149381" cy="4230837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</a:t>
            </a:r>
            <a:r>
              <a:rPr lang="en-US" altLang="ko-KR" dirty="0" smtClean="0"/>
              <a:t>7.6. </a:t>
            </a:r>
            <a:r>
              <a:rPr lang="ko-KR" altLang="en-US" dirty="0" smtClean="0"/>
              <a:t>오늘 할 일 </a:t>
            </a:r>
            <a:r>
              <a:rPr lang="en-US" altLang="ko-KR" dirty="0"/>
              <a:t>&gt; </a:t>
            </a:r>
            <a:r>
              <a:rPr lang="en-US" altLang="ko-KR" dirty="0" smtClean="0"/>
              <a:t>7.6.1. To-Do List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To-Do List 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568" y="1216588"/>
            <a:ext cx="7317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가장 첫 번째 요소의 날짜와 오늘 날짜를 비교해서 </a:t>
            </a:r>
          </a:p>
          <a:p>
            <a:pPr lvl="0">
              <a:defRPr/>
            </a:pP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같으면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(True)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 버튼이 감춰지고 다르면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(False)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To Do </a:t>
            </a:r>
            <a:r>
              <a:rPr lang="en-US" altLang="ko-KR" sz="1400" dirty="0" smtClean="0">
                <a:latin typeface="Noto Sans KR" panose="020B0600000101010101" charset="-127"/>
                <a:ea typeface="Noto Sans KR" panose="020B0600000101010101" charset="-127"/>
              </a:rPr>
              <a:t>List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를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생성하는 버튼이 보여짐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705" y="1039658"/>
            <a:ext cx="78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1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&gt; 7.7.1. </a:t>
            </a:r>
            <a:r>
              <a:rPr lang="ko-KR" altLang="en-US" dirty="0" smtClean="0"/>
              <a:t>프로젝트 생성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프로젝트 생성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1282" y="1169837"/>
            <a:ext cx="803709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시작 전 정보 및 소개 </a:t>
            </a:r>
            <a:r>
              <a:rPr lang="ko-KR" altLang="en-US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생성페이지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팀장만 </a:t>
            </a:r>
            <a:r>
              <a:rPr lang="ko-KR" altLang="en-US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접근가능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27589-02AD-6DAD-ED74-B1AD6CD211FE}"/>
              </a:ext>
            </a:extLst>
          </p:cNvPr>
          <p:cNvSpPr/>
          <p:nvPr/>
        </p:nvSpPr>
        <p:spPr>
          <a:xfrm>
            <a:off x="175525" y="1536703"/>
            <a:ext cx="8037093" cy="213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명 </a:t>
            </a:r>
            <a:r>
              <a:rPr lang="en-US" altLang="ko-KR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해당 프로젝트의 명칭 기입</a:t>
            </a:r>
            <a:endParaRPr lang="en-US" altLang="ko-KR" sz="1400" dirty="0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기간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프로젝트 시작일</a:t>
            </a:r>
            <a:r>
              <a:rPr lang="en-US" altLang="ko-KR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 err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완료예정일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기입</a:t>
            </a:r>
            <a:endParaRPr lang="en-US" altLang="ko-KR" sz="1400" dirty="0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팀장  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팀장은 자동으로 사용자 이름으로 기입됨</a:t>
            </a:r>
            <a:endParaRPr lang="en-US" altLang="ko-KR" sz="1400" dirty="0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소개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프로젝트 </a:t>
            </a:r>
            <a:r>
              <a:rPr lang="ko-KR" altLang="en-US" sz="1400" dirty="0" err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소개란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생성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생성 버튼을 통해 기입한 정보 생성</a:t>
            </a:r>
            <a:r>
              <a:rPr lang="en-US" altLang="ko-KR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모서리가 둥근 직사각형 42">
            <a:extLst>
              <a:ext uri="{FF2B5EF4-FFF2-40B4-BE49-F238E27FC236}">
                <a16:creationId xmlns:a16="http://schemas.microsoft.com/office/drawing/2014/main" id="{568F459C-DE9E-EDB0-5B3D-880F79BD46C2}"/>
              </a:ext>
            </a:extLst>
          </p:cNvPr>
          <p:cNvSpPr/>
          <p:nvPr/>
        </p:nvSpPr>
        <p:spPr>
          <a:xfrm>
            <a:off x="3026685" y="4115671"/>
            <a:ext cx="1725198" cy="232053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8E686B-4FC0-6DBB-CACE-4B3C2F07470B}"/>
              </a:ext>
            </a:extLst>
          </p:cNvPr>
          <p:cNvSpPr/>
          <p:nvPr/>
        </p:nvSpPr>
        <p:spPr>
          <a:xfrm>
            <a:off x="3230626" y="4673341"/>
            <a:ext cx="1333561" cy="59787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endParaRPr lang="en-US" altLang="ko-KR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생성</a:t>
            </a:r>
            <a:r>
              <a:rPr lang="en-US" altLang="ko-KR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승인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1E440F-A22A-AAC9-9D77-ACC271AC9605}"/>
              </a:ext>
            </a:extLst>
          </p:cNvPr>
          <p:cNvSpPr/>
          <p:nvPr/>
        </p:nvSpPr>
        <p:spPr>
          <a:xfrm>
            <a:off x="3254896" y="5535854"/>
            <a:ext cx="1322676" cy="4099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</a:t>
            </a:r>
            <a:r>
              <a:rPr lang="en-US" altLang="ko-KR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13ACBB-C482-0A6E-898C-4016EBC56FCB}"/>
              </a:ext>
            </a:extLst>
          </p:cNvPr>
          <p:cNvSpPr/>
          <p:nvPr/>
        </p:nvSpPr>
        <p:spPr>
          <a:xfrm>
            <a:off x="3536506" y="4003597"/>
            <a:ext cx="733630" cy="29835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관리자</a:t>
            </a: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E6A9BDCA-6E04-46B0-AA22-804D7918B79C}"/>
              </a:ext>
            </a:extLst>
          </p:cNvPr>
          <p:cNvSpPr/>
          <p:nvPr/>
        </p:nvSpPr>
        <p:spPr>
          <a:xfrm>
            <a:off x="5463853" y="4071296"/>
            <a:ext cx="1932021" cy="23795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7" name="모서리가 둥근 직사각형 53">
            <a:extLst>
              <a:ext uri="{FF2B5EF4-FFF2-40B4-BE49-F238E27FC236}">
                <a16:creationId xmlns:a16="http://schemas.microsoft.com/office/drawing/2014/main" id="{F63C10D5-DBAA-57EE-5687-CFE46BC2B64B}"/>
              </a:ext>
            </a:extLst>
          </p:cNvPr>
          <p:cNvSpPr/>
          <p:nvPr/>
        </p:nvSpPr>
        <p:spPr>
          <a:xfrm>
            <a:off x="254769" y="4097706"/>
            <a:ext cx="2083698" cy="23530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9590E1-E4FE-B207-907F-937C0A575928}"/>
              </a:ext>
            </a:extLst>
          </p:cNvPr>
          <p:cNvGrpSpPr/>
          <p:nvPr/>
        </p:nvGrpSpPr>
        <p:grpSpPr>
          <a:xfrm>
            <a:off x="392880" y="4658453"/>
            <a:ext cx="1782184" cy="483864"/>
            <a:chOff x="9121496" y="1277198"/>
            <a:chExt cx="1802168" cy="40703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890E8E-336A-D96E-DC95-6B1DF8D11142}"/>
                </a:ext>
              </a:extLst>
            </p:cNvPr>
            <p:cNvSpPr/>
            <p:nvPr/>
          </p:nvSpPr>
          <p:spPr>
            <a:xfrm>
              <a:off x="9121496" y="1277198"/>
              <a:ext cx="1802168" cy="407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프로젝트</a:t>
              </a:r>
              <a:r>
                <a:rPr lang="en-US" altLang="ko-KR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생성 신청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A116B6-4200-FDCB-A7A5-0031D1C776B7}"/>
                </a:ext>
              </a:extLst>
            </p:cNvPr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B31C6B-4D3F-7C9C-2157-D7603B4D8F2C}"/>
              </a:ext>
            </a:extLst>
          </p:cNvPr>
          <p:cNvSpPr/>
          <p:nvPr/>
        </p:nvSpPr>
        <p:spPr>
          <a:xfrm>
            <a:off x="407871" y="5447762"/>
            <a:ext cx="1782184" cy="54864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단계별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프로파일 생성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C13A2AD-0ABD-529B-AF44-74B08572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79" y="4557092"/>
            <a:ext cx="456039" cy="4635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EC506F-48FC-DD5C-0F3B-5C8D2EDC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45" y="4557092"/>
            <a:ext cx="456039" cy="4635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EC4C669-FD25-3AE6-783A-5CC228AD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46" y="4557092"/>
            <a:ext cx="456039" cy="46351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09590E1-E4FE-B207-907F-937C0A575928}"/>
              </a:ext>
            </a:extLst>
          </p:cNvPr>
          <p:cNvGrpSpPr/>
          <p:nvPr/>
        </p:nvGrpSpPr>
        <p:grpSpPr>
          <a:xfrm>
            <a:off x="5550588" y="5298420"/>
            <a:ext cx="1755346" cy="649584"/>
            <a:chOff x="9121496" y="1272868"/>
            <a:chExt cx="1933125" cy="54644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F890E8E-336A-D96E-DC95-6B1DF8D11142}"/>
                </a:ext>
              </a:extLst>
            </p:cNvPr>
            <p:cNvSpPr/>
            <p:nvPr/>
          </p:nvSpPr>
          <p:spPr>
            <a:xfrm>
              <a:off x="9121496" y="1272868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작업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회의록</a:t>
              </a:r>
              <a:r>
                <a:rPr lang="en-US" altLang="ko-KR" sz="14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, </a:t>
              </a:r>
              <a:endParaRPr lang="en-US" altLang="ko-KR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공지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/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자료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rPr>
                <a:t>업무보고</a:t>
              </a:r>
              <a:endPara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AA116B6-4200-FDCB-A7A5-0031D1C776B7}"/>
                </a:ext>
              </a:extLst>
            </p:cNvPr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581F4-961D-4D0A-C381-B6C1ABF6C506}"/>
              </a:ext>
            </a:extLst>
          </p:cNvPr>
          <p:cNvSpPr/>
          <p:nvPr/>
        </p:nvSpPr>
        <p:spPr>
          <a:xfrm>
            <a:off x="6082138" y="3940983"/>
            <a:ext cx="618808" cy="31344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팀원</a:t>
            </a:r>
            <a:endParaRPr lang="ko-KR" altLang="en-US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0" name="오른쪽 화살표 50">
            <a:extLst>
              <a:ext uri="{FF2B5EF4-FFF2-40B4-BE49-F238E27FC236}">
                <a16:creationId xmlns:a16="http://schemas.microsoft.com/office/drawing/2014/main" id="{8C8A3776-7E9B-3F10-E5E9-B8DB93CEFF70}"/>
              </a:ext>
            </a:extLst>
          </p:cNvPr>
          <p:cNvSpPr/>
          <p:nvPr/>
        </p:nvSpPr>
        <p:spPr>
          <a:xfrm>
            <a:off x="2444608" y="4922081"/>
            <a:ext cx="512164" cy="6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1581F4-961D-4D0A-C381-B6C1ABF6C506}"/>
              </a:ext>
            </a:extLst>
          </p:cNvPr>
          <p:cNvSpPr/>
          <p:nvPr/>
        </p:nvSpPr>
        <p:spPr>
          <a:xfrm>
            <a:off x="1048343" y="3943636"/>
            <a:ext cx="618808" cy="31344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endParaRPr lang="ko-KR" altLang="en-US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오른쪽 화살표 50">
            <a:extLst>
              <a:ext uri="{FF2B5EF4-FFF2-40B4-BE49-F238E27FC236}">
                <a16:creationId xmlns:a16="http://schemas.microsoft.com/office/drawing/2014/main" id="{8C8A3776-7E9B-3F10-E5E9-B8DB93CEFF70}"/>
              </a:ext>
            </a:extLst>
          </p:cNvPr>
          <p:cNvSpPr/>
          <p:nvPr/>
        </p:nvSpPr>
        <p:spPr>
          <a:xfrm>
            <a:off x="4850860" y="4886493"/>
            <a:ext cx="512164" cy="6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634726C-4439-478B-8310-DB054CA3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00" y="1248267"/>
            <a:ext cx="4409308" cy="53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40634" y="3914109"/>
            <a:ext cx="11717685" cy="268671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en-US" altLang="ko-KR" dirty="0" smtClean="0"/>
              <a:t>7.7.3.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3902" y="1121260"/>
            <a:ext cx="11717685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프로젝트의 전체 현황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 정보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팀원별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작업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진척률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등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을 한눈에 파악할 수 있는 화면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25572" y="7139613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27589-02AD-6DAD-ED74-B1AD6CD211FE}"/>
              </a:ext>
            </a:extLst>
          </p:cNvPr>
          <p:cNvSpPr/>
          <p:nvPr/>
        </p:nvSpPr>
        <p:spPr>
          <a:xfrm>
            <a:off x="144222" y="1680780"/>
            <a:ext cx="7867840" cy="223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sz="1400" b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기본정보                  </a:t>
            </a:r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프로젝트명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소개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기간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 및 팀원 정보 조회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멤버 작업 </a:t>
            </a:r>
            <a:r>
              <a:rPr lang="ko-KR" altLang="en-US" sz="1400" b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진척률</a:t>
            </a:r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프로젝트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멤버별 작업 진척률 파악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작업 진행상황별 조회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프로젝트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작업 진행상황 조회 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예정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진행중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완료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회의일정</a:t>
            </a:r>
            <a:r>
              <a:rPr lang="en-US" altLang="ko-KR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회의록 조회	</a:t>
            </a:r>
            <a:r>
              <a:rPr lang="ko-KR" altLang="en-US" sz="1400" b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</a:t>
            </a:r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최근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등록된 회의일정 및 회의록 조회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자료</a:t>
            </a:r>
            <a:r>
              <a:rPr lang="en-US" altLang="ko-KR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업무보고 </a:t>
            </a:r>
            <a:r>
              <a:rPr lang="ko-KR" altLang="en-US" sz="1400" b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최근 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등록된 공지</a:t>
            </a:r>
            <a:r>
              <a:rPr lang="en-US" altLang="ko-KR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자료 및 업무보고 조회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435" y="4273569"/>
            <a:ext cx="2107578" cy="881810"/>
          </a:xfrm>
          <a:prstGeom prst="roundRect">
            <a:avLst/>
          </a:prstGeom>
          <a:solidFill>
            <a:srgbClr val="A2D36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프로젝트 기본 정보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4833264" y="5627127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막대 그래프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523435" y="5620090"/>
            <a:ext cx="2107578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프로젝트명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소개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기간</a:t>
            </a:r>
            <a:endParaRPr lang="en-US" altLang="ko-KR" sz="1400" b="1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팀장 및 팀원 정보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0" name="모서리가 둥근 직사각형 5">
            <a:extLst>
              <a:ext uri="{FF2B5EF4-FFF2-40B4-BE49-F238E27FC236}">
                <a16:creationId xmlns:a16="http://schemas.microsoft.com/office/drawing/2014/main" id="{38CFDE7D-C187-2EBE-A069-27FE7E04B652}"/>
              </a:ext>
            </a:extLst>
          </p:cNvPr>
          <p:cNvSpPr/>
          <p:nvPr/>
        </p:nvSpPr>
        <p:spPr>
          <a:xfrm>
            <a:off x="2854691" y="5627127"/>
            <a:ext cx="1792894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총건수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예정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진행중완료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)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2170F0-8AA8-FAE3-3AAF-B2BFACB83C54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219405" y="5155379"/>
            <a:ext cx="989747" cy="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577224" y="5155379"/>
            <a:ext cx="0" cy="46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flipH="1">
            <a:off x="3751138" y="5155379"/>
            <a:ext cx="468267" cy="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854691" y="4273569"/>
            <a:ext cx="2729427" cy="88181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프로젝트 멤버 작업 진척률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07796" y="4269981"/>
            <a:ext cx="2729427" cy="8818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작업 진행상황별 조회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5814783" y="5642789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예정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9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6803608" y="5642789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진행중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0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7785447" y="5627127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완료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190671" y="5151791"/>
            <a:ext cx="981839" cy="49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7172510" y="5151791"/>
            <a:ext cx="6986" cy="49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7172510" y="5151791"/>
            <a:ext cx="988825" cy="47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8759979" y="4269981"/>
            <a:ext cx="2729427" cy="88181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최근 등록된 게시물 조회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2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8766965" y="5642789"/>
            <a:ext cx="957443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회의일정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회의록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3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9880026" y="5642789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4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10737630" y="5627127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업무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보고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9245687" y="5151791"/>
            <a:ext cx="879006" cy="49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124693" y="5151791"/>
            <a:ext cx="131221" cy="49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>
            <a:off x="10124693" y="5151791"/>
            <a:ext cx="988825" cy="47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4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7.7. </a:t>
            </a:r>
            <a:r>
              <a:rPr lang="ko-KR" altLang="en-US"/>
              <a:t>프로젝트 </a:t>
            </a:r>
            <a:r>
              <a:rPr lang="en-US" altLang="ko-KR"/>
              <a:t>&gt; 7.7.4. </a:t>
            </a:r>
            <a:r>
              <a:rPr lang="ko-KR" altLang="en-US"/>
              <a:t>작업 목록</a:t>
            </a:r>
            <a:endParaRPr lang="ko-KR" altLang="en-US" dirty="0"/>
          </a:p>
        </p:txBody>
      </p:sp>
      <p:sp>
        <p:nvSpPr>
          <p:cNvPr id="3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3239"/>
            <a:ext cx="7797338" cy="670329"/>
          </a:xfrm>
        </p:spPr>
        <p:txBody>
          <a:bodyPr/>
          <a:lstStyle/>
          <a:p>
            <a:pPr lvl="0">
              <a:defRPr/>
            </a:pPr>
            <a:r>
              <a:rPr lang="ko-KR" altLang="en-US" smtClean="0"/>
              <a:t>작업 등록 </a:t>
            </a:r>
            <a:r>
              <a:rPr lang="en-US" altLang="ko-KR" smtClean="0"/>
              <a:t>(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42" name="가로 글상자 4"/>
          <p:cNvSpPr txBox="1"/>
          <p:nvPr/>
        </p:nvSpPr>
        <p:spPr>
          <a:xfrm>
            <a:off x="-2085361" y="1184222"/>
            <a:ext cx="1153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                     </a:t>
            </a:r>
            <a:r>
              <a:rPr lang="ko-KR" altLang="en-US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작업 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en-US" altLang="ko-KR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Task Table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            </a:t>
            </a:r>
            <a:r>
              <a:rPr lang="ko-KR" altLang="en-US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공동 </a:t>
            </a:r>
            <a:r>
              <a:rPr lang="ko-KR" altLang="en-US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작업자 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TaskSub</a:t>
            </a:r>
            <a:r>
              <a:rPr lang="en-US" altLang="ko-KR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Table) </a:t>
            </a:r>
            <a:r>
              <a:rPr lang="ko-KR" altLang="en-US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            </a:t>
            </a:r>
            <a:r>
              <a:rPr lang="ko-KR" altLang="en-US" sz="1600" dirty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첨부파일 </a:t>
            </a:r>
            <a:r>
              <a:rPr lang="en-US" altLang="ko-KR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(Task Attach Table)</a:t>
            </a:r>
            <a:r>
              <a:rPr lang="ko-KR" altLang="en-US" sz="1600" dirty="0" smtClean="0">
                <a:solidFill>
                  <a:srgbClr val="000000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endParaRPr lang="ko-KR" altLang="en-US" dirty="0">
              <a:solidFill>
                <a:srgbClr val="000000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2" name="덧셈 기호 51"/>
          <p:cNvSpPr/>
          <p:nvPr/>
        </p:nvSpPr>
        <p:spPr>
          <a:xfrm>
            <a:off x="2049546" y="1232413"/>
            <a:ext cx="338883" cy="272949"/>
          </a:xfrm>
          <a:prstGeom prst="mathPlus">
            <a:avLst>
              <a:gd name="adj1" fmla="val 23520"/>
            </a:avLst>
          </a:prstGeom>
          <a:solidFill>
            <a:schemeClr val="dk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덧셈 기호 31"/>
          <p:cNvSpPr/>
          <p:nvPr/>
        </p:nvSpPr>
        <p:spPr>
          <a:xfrm>
            <a:off x="5225306" y="1232412"/>
            <a:ext cx="338883" cy="272949"/>
          </a:xfrm>
          <a:prstGeom prst="mathPlus">
            <a:avLst>
              <a:gd name="adj1" fmla="val 23520"/>
            </a:avLst>
          </a:prstGeom>
          <a:solidFill>
            <a:schemeClr val="dk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8" y="1601744"/>
            <a:ext cx="10812384" cy="5134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14" y="1796768"/>
            <a:ext cx="8873297" cy="4982609"/>
          </a:xfrm>
          <a:prstGeom prst="rect">
            <a:avLst/>
          </a:prstGeom>
        </p:spPr>
      </p:pic>
      <p:sp>
        <p:nvSpPr>
          <p:cNvPr id="2" name="텍스트 개체 틀 14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</a:t>
            </a:r>
            <a:r>
              <a:rPr lang="en-US" altLang="ko-KR"/>
              <a:t>. </a:t>
            </a:r>
            <a:r>
              <a:rPr lang="ko-KR" altLang="en-US" smtClean="0"/>
              <a:t>프로젝트 </a:t>
            </a:r>
            <a:r>
              <a:rPr lang="en-US" altLang="ko-KR" smtClean="0"/>
              <a:t>&gt; 7.7.5. </a:t>
            </a:r>
            <a:r>
              <a:rPr lang="ko-KR" altLang="en-US" smtClean="0"/>
              <a:t>작업 보드</a:t>
            </a:r>
            <a:endParaRPr lang="ko-KR" altLang="en-US" dirty="0"/>
          </a:p>
        </p:txBody>
      </p:sp>
      <p:sp>
        <p:nvSpPr>
          <p:cNvPr id="3" name="텍스트 개체 틀 14"/>
          <p:cNvSpPr>
            <a:spLocks noGrp="1"/>
          </p:cNvSpPr>
          <p:nvPr>
            <p:ph type="body" sz="quarter" idx="1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mtClean="0"/>
              <a:t>작업 보드</a:t>
            </a:r>
            <a:endParaRPr lang="ko-KR" altLang="en-US" sz="2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296865" y="1435030"/>
            <a:ext cx="2773763" cy="732692"/>
          </a:xfrm>
          <a:prstGeom prst="wedgeRoundRectCallout">
            <a:avLst>
              <a:gd name="adj1" fmla="val 31903"/>
              <a:gd name="adj2" fmla="val 96289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1364900" y="1572731"/>
            <a:ext cx="26376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dirty="0" smtClean="0">
                <a:latin typeface="Noto Sans KR" panose="020B0600000101010101" charset="-127"/>
                <a:ea typeface="Noto Sans KR" panose="020B0600000101010101" charset="-127"/>
              </a:rPr>
              <a:t>Project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의 시작일과 마감일을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가져와 </a:t>
            </a: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Date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타입 전처리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343003" y="1440890"/>
            <a:ext cx="2410348" cy="711758"/>
          </a:xfrm>
          <a:prstGeom prst="wedgeRoundRectCallout">
            <a:avLst>
              <a:gd name="adj1" fmla="val -31841"/>
              <a:gd name="adj2" fmla="val 106526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239376" y="1550547"/>
            <a:ext cx="26376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Task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의 상태의 합계를 </a:t>
            </a:r>
          </a:p>
          <a:p>
            <a:pPr lvl="0" algn="ctr">
              <a:defRPr/>
            </a:pP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가져와 그래프로 시각화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019335" y="1485454"/>
            <a:ext cx="2334466" cy="908705"/>
          </a:xfrm>
          <a:prstGeom prst="wedgeRoundRectCallout">
            <a:avLst>
              <a:gd name="adj1" fmla="val -51947"/>
              <a:gd name="adj2" fmla="val 95750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8922099" y="1493530"/>
            <a:ext cx="24317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프로젝트의 각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인원 별과 작업 상태 별로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데이터를 가공하여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그래프로 시각화 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67472" y="2822228"/>
            <a:ext cx="2245759" cy="837046"/>
          </a:xfrm>
          <a:prstGeom prst="wedgeRoundRectCallout">
            <a:avLst>
              <a:gd name="adj1" fmla="val 66206"/>
              <a:gd name="adj2" fmla="val -20451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70943" y="2985380"/>
            <a:ext cx="24388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그래프는 </a:t>
            </a:r>
            <a:r>
              <a:rPr lang="en-US" altLang="ko-KR" sz="1300" dirty="0" smtClean="0">
                <a:latin typeface="Noto Sans KR" panose="020B0600000101010101" charset="-127"/>
                <a:ea typeface="Noto Sans KR" panose="020B0600000101010101" charset="-127"/>
              </a:rPr>
              <a:t>JavaScript </a:t>
            </a: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API </a:t>
            </a:r>
          </a:p>
          <a:p>
            <a:pPr lvl="0" algn="ctr">
              <a:defRPr/>
            </a:pP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chart.js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사용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67471" y="4160455"/>
            <a:ext cx="2385900" cy="1516445"/>
          </a:xfrm>
          <a:prstGeom prst="wedgeRoundRectCallout">
            <a:avLst>
              <a:gd name="adj1" fmla="val 53150"/>
              <a:gd name="adj2" fmla="val 63003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52919" y="4295481"/>
            <a:ext cx="23004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작업 목록을 불러온 </a:t>
            </a: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후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en-US" altLang="ko-KR" sz="130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프로젝트의 각 단계별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작업을 </a:t>
            </a: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JavaScript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를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활용하여 </a:t>
            </a:r>
            <a:r>
              <a:rPr lang="en-US" altLang="ko-KR" sz="1300" dirty="0" smtClean="0">
                <a:latin typeface="Noto Sans KR" panose="020B0600000101010101" charset="-127"/>
                <a:ea typeface="Noto Sans KR" panose="020B0600000101010101" charset="-127"/>
              </a:rPr>
              <a:t>Map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형태로 </a:t>
            </a: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가공하고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en-US" altLang="ko-KR" sz="1300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이를 활용하여 동적으로 </a:t>
            </a: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HTML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을 생성하여 </a:t>
            </a: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시각화</a:t>
            </a:r>
            <a:endParaRPr lang="ko-KR" altLang="en-US" sz="13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9678703" y="3952355"/>
            <a:ext cx="2253303" cy="1601140"/>
          </a:xfrm>
          <a:prstGeom prst="wedgeRoundRectCallout">
            <a:avLst>
              <a:gd name="adj1" fmla="val -55396"/>
              <a:gd name="adj2" fmla="val 82971"/>
              <a:gd name="adj3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9686509" y="4160455"/>
            <a:ext cx="208395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작업 목록에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현재 진행중인 </a:t>
            </a:r>
            <a:endParaRPr lang="en-US" altLang="ko-KR" sz="1300" dirty="0" smtClean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작업을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불러와 </a:t>
            </a:r>
          </a:p>
          <a:p>
            <a:pPr lvl="0" algn="ctr">
              <a:defRPr/>
            </a:pPr>
            <a:r>
              <a:rPr lang="ko-KR" altLang="en-US" sz="1300" dirty="0" smtClean="0">
                <a:latin typeface="Noto Sans KR" panose="020B0600000101010101" charset="-127"/>
                <a:ea typeface="Noto Sans KR" panose="020B0600000101010101" charset="-127"/>
              </a:rPr>
              <a:t>시간 순으로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정렬</a:t>
            </a:r>
          </a:p>
          <a:p>
            <a:pPr lvl="0" algn="ctr">
              <a:defRPr/>
            </a:pPr>
            <a:endParaRPr lang="ko-KR" altLang="en-US" sz="13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lvl="0" algn="ctr">
              <a:defRPr/>
            </a:pPr>
            <a:r>
              <a:rPr lang="en-US" altLang="ko-KR" sz="1300" smtClean="0"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300" smtClean="0">
                <a:latin typeface="Noto Sans KR" panose="020B0600000101010101" charset="-127"/>
                <a:ea typeface="Noto Sans KR" panose="020B0600000101010101" charset="-127"/>
              </a:rPr>
              <a:t>상세페이지로 </a:t>
            </a:r>
            <a:r>
              <a:rPr lang="ko-KR" altLang="en-US" sz="1300" dirty="0">
                <a:latin typeface="Noto Sans KR" panose="020B0600000101010101" charset="-127"/>
                <a:ea typeface="Noto Sans KR" panose="020B0600000101010101" charset="-127"/>
              </a:rPr>
              <a:t>이동 가능</a:t>
            </a:r>
            <a:r>
              <a:rPr lang="en-US" altLang="ko-KR" sz="1300" dirty="0">
                <a:latin typeface="Noto Sans KR" panose="020B0600000101010101" charset="-127"/>
                <a:ea typeface="Noto Sans KR" panose="020B0600000101010101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2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AC732-B384-BC65-A29E-C6CEFC769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프로젝트 </a:t>
            </a:r>
            <a:r>
              <a:rPr lang="ko-KR" altLang="en-US" dirty="0"/>
              <a:t>소개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89A0C-4DB0-DEED-83D3-CF094824129F}"/>
              </a:ext>
            </a:extLst>
          </p:cNvPr>
          <p:cNvSpPr/>
          <p:nvPr/>
        </p:nvSpPr>
        <p:spPr>
          <a:xfrm>
            <a:off x="301557" y="1371600"/>
            <a:ext cx="11546732" cy="51916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" name="타원형 설명선 1"/>
          <p:cNvSpPr/>
          <p:nvPr/>
        </p:nvSpPr>
        <p:spPr>
          <a:xfrm>
            <a:off x="1081714" y="1936664"/>
            <a:ext cx="2966937" cy="1060315"/>
          </a:xfrm>
          <a:prstGeom prst="wedgeEllipseCallout">
            <a:avLst>
              <a:gd name="adj1" fmla="val 66381"/>
              <a:gd name="adj2" fmla="val 744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프로젝트의 개념을 이해하기 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어려워</a:t>
            </a:r>
            <a:endParaRPr lang="en-US" altLang="ko-KR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617759" y="3369961"/>
            <a:ext cx="2966937" cy="1410181"/>
          </a:xfrm>
          <a:prstGeom prst="wedgeEllipseCallout">
            <a:avLst>
              <a:gd name="adj1" fmla="val 73266"/>
              <a:gd name="adj2" fmla="val 463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수행은 해보았지만</a:t>
            </a:r>
            <a:r>
              <a:rPr lang="en-US" altLang="ko-KR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관리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측면에서 경험이 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부족한듯 해</a:t>
            </a:r>
            <a:endParaRPr lang="en-US" altLang="ko-KR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8205602" y="3538617"/>
            <a:ext cx="3014119" cy="1228244"/>
          </a:xfrm>
          <a:prstGeom prst="wedgeEllipseCallout">
            <a:avLst>
              <a:gd name="adj1" fmla="val -76016"/>
              <a:gd name="adj2" fmla="val 427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카톡으로 </a:t>
            </a:r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의사소통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하는게 시간이 지나면 찾기 힘들어</a:t>
            </a:r>
            <a:endParaRPr lang="en-US" altLang="ko-KR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83864" y="4152739"/>
            <a:ext cx="499670" cy="4941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3699" y="4879380"/>
            <a:ext cx="499670" cy="4941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1799" y="4977924"/>
            <a:ext cx="499670" cy="49419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81634" y="4152739"/>
            <a:ext cx="499670" cy="4941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19026" y="3480961"/>
            <a:ext cx="499670" cy="4941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72398" y="3480961"/>
            <a:ext cx="499670" cy="4941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69444" y="5225021"/>
            <a:ext cx="499670" cy="494194"/>
          </a:xfrm>
          <a:prstGeom prst="rect">
            <a:avLst/>
          </a:prstGeom>
        </p:spPr>
      </p:pic>
      <p:sp>
        <p:nvSpPr>
          <p:cNvPr id="29" name="타원형 설명선 28"/>
          <p:cNvSpPr/>
          <p:nvPr/>
        </p:nvSpPr>
        <p:spPr>
          <a:xfrm>
            <a:off x="4397459" y="1564649"/>
            <a:ext cx="2442474" cy="1146794"/>
          </a:xfrm>
          <a:prstGeom prst="wedgeEllipseCallout">
            <a:avLst>
              <a:gd name="adj1" fmla="val 4742"/>
              <a:gd name="adj2" fmla="val 8635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팀원들간에 </a:t>
            </a:r>
            <a:endParaRPr lang="en-US" altLang="ko-KR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작업진행 상태 </a:t>
            </a:r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공유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가 잘 안돼</a:t>
            </a:r>
            <a:endParaRPr lang="en-US" altLang="ko-KR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7378428" y="1863096"/>
            <a:ext cx="3827835" cy="1209669"/>
          </a:xfrm>
          <a:prstGeom prst="wedgeEllipseCallout">
            <a:avLst>
              <a:gd name="adj1" fmla="val -62896"/>
              <a:gd name="adj2" fmla="val 727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개발시 </a:t>
            </a:r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표준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이 되는 방법을 서로 공유했으면 좋겠어</a:t>
            </a:r>
            <a:r>
              <a:rPr lang="en-US" altLang="ko-KR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</p:txBody>
      </p:sp>
      <p:sp>
        <p:nvSpPr>
          <p:cNvPr id="31" name="타원형 설명선 30"/>
          <p:cNvSpPr/>
          <p:nvPr/>
        </p:nvSpPr>
        <p:spPr>
          <a:xfrm>
            <a:off x="729574" y="5126478"/>
            <a:ext cx="3319077" cy="1171268"/>
          </a:xfrm>
          <a:prstGeom prst="wedgeEllipseCallout">
            <a:avLst>
              <a:gd name="adj1" fmla="val 65579"/>
              <a:gd name="adj2" fmla="val -4725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산출물 버전 관리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가 </a:t>
            </a:r>
            <a:endParaRPr lang="en-US" altLang="ko-KR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어려웠어</a:t>
            </a:r>
            <a:r>
              <a:rPr lang="en-US" altLang="ko-KR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이력이 남아야 하는데</a:t>
            </a:r>
            <a:r>
              <a:rPr lang="en-US" altLang="ko-KR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…</a:t>
            </a:r>
          </a:p>
        </p:txBody>
      </p:sp>
      <p:sp>
        <p:nvSpPr>
          <p:cNvPr id="32" name="타원형 설명선 31"/>
          <p:cNvSpPr/>
          <p:nvPr/>
        </p:nvSpPr>
        <p:spPr>
          <a:xfrm>
            <a:off x="8168641" y="5140683"/>
            <a:ext cx="2590149" cy="1157063"/>
          </a:xfrm>
          <a:prstGeom prst="wedgeEllipseCallout">
            <a:avLst>
              <a:gd name="adj1" fmla="val -92038"/>
              <a:gd name="adj2" fmla="val -469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서로 어디까지 했는지 </a:t>
            </a:r>
            <a:r>
              <a:rPr lang="ko-KR" altLang="en-US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진행상황</a:t>
            </a:r>
            <a:r>
              <a:rPr lang="ko-KR" altLang="en-US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파악이 잘 안돼</a:t>
            </a:r>
            <a:endParaRPr lang="en-US" altLang="ko-KR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0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4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/>
              <a:t>&gt; </a:t>
            </a:r>
            <a:r>
              <a:rPr lang="en-US" altLang="ko-KR" smtClean="0"/>
              <a:t>7.7.6. </a:t>
            </a:r>
            <a:r>
              <a:rPr lang="ko-KR" altLang="en-US" smtClean="0"/>
              <a:t>타임 </a:t>
            </a:r>
            <a:r>
              <a:rPr lang="ko-KR" altLang="en-US" dirty="0" smtClean="0"/>
              <a:t>라인</a:t>
            </a:r>
            <a:endParaRPr lang="ko-KR" altLang="en-US" dirty="0"/>
          </a:p>
        </p:txBody>
      </p:sp>
      <p:sp>
        <p:nvSpPr>
          <p:cNvPr id="3" name="텍스트 개체 틀 14"/>
          <p:cNvSpPr>
            <a:spLocks noGrp="1"/>
          </p:cNvSpPr>
          <p:nvPr>
            <p:ph type="body" sz="quarter" idx="1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mtClean="0"/>
              <a:t>타임 </a:t>
            </a:r>
            <a:r>
              <a:rPr lang="ko-KR" altLang="en-US" dirty="0"/>
              <a:t>라인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3247" y="1174163"/>
            <a:ext cx="9385291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 팀원들의 작업의 시작일과 종료일을 </a:t>
            </a:r>
            <a:r>
              <a:rPr lang="en-US" altLang="ko-KR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Google Chart API </a:t>
            </a:r>
            <a:r>
              <a:rPr lang="ko-KR" altLang="en-US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사용하여 데이터 시각화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39" y="1786586"/>
            <a:ext cx="9438179" cy="47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/>
              <a:t>&gt; </a:t>
            </a:r>
            <a:r>
              <a:rPr lang="en-US" altLang="ko-KR" smtClean="0"/>
              <a:t>7.7.9.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</a:t>
            </a:r>
            <a:r>
              <a:rPr lang="ko-KR" altLang="en-US" dirty="0" smtClean="0"/>
              <a:t>의록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053444" y="2470817"/>
            <a:ext cx="2107578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회의록 캘린더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62490" y="2470815"/>
            <a:ext cx="6242829" cy="1096544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 err="1">
                <a:latin typeface="Noto Sans KR" panose="020B0600000101010101" charset="-127"/>
                <a:ea typeface="Noto Sans KR" panose="020B0600000101010101" charset="-127"/>
              </a:rPr>
              <a:t>FullCalendar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라이브러리 이용해 기본적인 캘린더 화면 출력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 일정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표출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회의록 등록 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미등록 상태에 따라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다른 색상 표시</a:t>
            </a:r>
            <a:endParaRPr lang="en-US" altLang="ko-KR" sz="11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39657" y="4165817"/>
            <a:ext cx="2107578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 일정 등록 버튼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951530" y="4165817"/>
            <a:ext cx="2107578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회의록 버튼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68394" y="4986088"/>
            <a:ext cx="3650105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회의록 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 일정 등록 가능한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모달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창 표출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등록 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캘린더에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등록 상태의 색상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으로 표시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 일정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등록 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캘린더에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미등록 상태의 색상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으로 표시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67645" y="4986088"/>
            <a:ext cx="2675347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캘린더 오른쪽에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리스트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출력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회의록 클릭 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: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상세 페이지 이동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3444" y="4165817"/>
            <a:ext cx="2107578" cy="602166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회의 일정 이벤트 클릭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6617" y="4986088"/>
            <a:ext cx="2621231" cy="158347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등록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상태 회의 일정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클릭 시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상세 페이지로 이동</a:t>
            </a:r>
            <a:endParaRPr lang="en-US" altLang="ko-KR" sz="1100" b="1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미등록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상태 회의 일정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클릭 시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 일정 수정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및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삭제</a:t>
            </a:r>
            <a:r>
              <a:rPr lang="en-US" altLang="ko-KR" sz="11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</a:p>
          <a:p>
            <a:r>
              <a:rPr lang="en-US" altLang="ko-KR" sz="1100" b="1" dirty="0">
                <a:latin typeface="Noto Sans KR" panose="020B0600000101010101" charset="-127"/>
                <a:ea typeface="Noto Sans KR" panose="020B0600000101010101" charset="-127"/>
              </a:rPr>
              <a:t>     </a:t>
            </a:r>
            <a:r>
              <a:rPr lang="ko-KR" altLang="en-US" sz="1100" b="1" dirty="0">
                <a:latin typeface="Noto Sans KR" panose="020B0600000101010101" charset="-127"/>
                <a:ea typeface="Noto Sans KR" panose="020B0600000101010101" charset="-127"/>
              </a:rPr>
              <a:t>회의록 등록 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가능한 </a:t>
            </a:r>
            <a:r>
              <a:rPr lang="ko-KR" altLang="en-US" sz="1100" dirty="0" err="1">
                <a:latin typeface="Noto Sans KR" panose="020B0600000101010101" charset="-127"/>
                <a:ea typeface="Noto Sans KR" panose="020B0600000101010101" charset="-127"/>
              </a:rPr>
              <a:t>모달</a:t>
            </a:r>
            <a:r>
              <a:rPr lang="ko-KR" altLang="en-US" sz="1100" dirty="0">
                <a:latin typeface="Noto Sans KR" panose="020B0600000101010101" charset="-127"/>
                <a:ea typeface="Noto Sans KR" panose="020B0600000101010101" charset="-127"/>
              </a:rPr>
              <a:t> 창 표출</a:t>
            </a:r>
            <a:endParaRPr lang="en-US" altLang="ko-KR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2" name="직선 연결선 11"/>
          <p:cNvCxnSpPr>
            <a:stCxn id="4" idx="2"/>
            <a:endCxn id="10" idx="0"/>
          </p:cNvCxnSpPr>
          <p:nvPr/>
        </p:nvCxnSpPr>
        <p:spPr>
          <a:xfrm>
            <a:off x="2107233" y="3072983"/>
            <a:ext cx="0" cy="1092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6" idx="0"/>
          </p:cNvCxnSpPr>
          <p:nvPr/>
        </p:nvCxnSpPr>
        <p:spPr>
          <a:xfrm rot="16200000" flipH="1">
            <a:off x="3553922" y="1626293"/>
            <a:ext cx="1092834" cy="3986213"/>
          </a:xfrm>
          <a:prstGeom prst="bentConnector3">
            <a:avLst>
              <a:gd name="adj1" fmla="val 6938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2"/>
            <a:endCxn id="7" idx="0"/>
          </p:cNvCxnSpPr>
          <p:nvPr/>
        </p:nvCxnSpPr>
        <p:spPr>
          <a:xfrm rot="16200000" flipH="1">
            <a:off x="5509859" y="-329643"/>
            <a:ext cx="1092834" cy="7898086"/>
          </a:xfrm>
          <a:prstGeom prst="bentConnector3">
            <a:avLst>
              <a:gd name="adj1" fmla="val 69387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0" idx="2"/>
            <a:endCxn id="11" idx="0"/>
          </p:cNvCxnSpPr>
          <p:nvPr/>
        </p:nvCxnSpPr>
        <p:spPr>
          <a:xfrm>
            <a:off x="2107233" y="4767983"/>
            <a:ext cx="0" cy="21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2"/>
            <a:endCxn id="8" idx="0"/>
          </p:cNvCxnSpPr>
          <p:nvPr/>
        </p:nvCxnSpPr>
        <p:spPr>
          <a:xfrm>
            <a:off x="6093446" y="4767983"/>
            <a:ext cx="1" cy="21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2"/>
            <a:endCxn id="9" idx="0"/>
          </p:cNvCxnSpPr>
          <p:nvPr/>
        </p:nvCxnSpPr>
        <p:spPr>
          <a:xfrm>
            <a:off x="10005319" y="4767983"/>
            <a:ext cx="0" cy="21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4" idx="3"/>
          </p:cNvCxnSpPr>
          <p:nvPr/>
        </p:nvCxnSpPr>
        <p:spPr>
          <a:xfrm flipH="1" flipV="1">
            <a:off x="3161022" y="2771900"/>
            <a:ext cx="601468" cy="37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51283" y="1160198"/>
            <a:ext cx="803709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프로젝트 기간 및 회의 일정 확인 가능한 캘린더 기능 제공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1283" y="1679386"/>
            <a:ext cx="10018273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프로세스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dirty="0" err="1">
                <a:latin typeface="Noto Sans KR" panose="020B0600000101010101" charset="-127"/>
                <a:ea typeface="Noto Sans KR" panose="020B0600000101010101" charset="-127"/>
              </a:rPr>
              <a:t>FullCalendar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라이브러리를 이용한 캘린더 형태의 회의록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2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/>
              <a:t>&gt; </a:t>
            </a:r>
            <a:r>
              <a:rPr lang="en-US" altLang="ko-KR" smtClean="0"/>
              <a:t>7.7.10. </a:t>
            </a:r>
            <a:r>
              <a:rPr lang="ko-KR" altLang="en-US" dirty="0"/>
              <a:t>프로젝트 공지</a:t>
            </a:r>
            <a:r>
              <a:rPr lang="en-US" altLang="ko-KR" dirty="0"/>
              <a:t>/</a:t>
            </a:r>
            <a:r>
              <a:rPr lang="ko-KR" altLang="en-US" dirty="0"/>
              <a:t>자료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/>
              <a:t>공지</a:t>
            </a:r>
            <a:r>
              <a:rPr lang="en-US" altLang="ko-KR" dirty="0"/>
              <a:t>/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906876" y="3573081"/>
            <a:ext cx="2107578" cy="88181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자료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2978" y="1138136"/>
            <a:ext cx="11311286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팀내에서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공지를 게시하고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팀원들간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공유할 자료를 자유롭게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등록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조회하는 게시판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25572" y="7139613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9584777" y="2381637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댓글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27589-02AD-6DAD-ED74-B1AD6CD211FE}"/>
              </a:ext>
            </a:extLst>
          </p:cNvPr>
          <p:cNvSpPr/>
          <p:nvPr/>
        </p:nvSpPr>
        <p:spPr>
          <a:xfrm>
            <a:off x="172762" y="1714532"/>
            <a:ext cx="8124160" cy="4941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새창</a:t>
            </a: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열기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목록에서 문서 작성 및 조회 열림 방식을 지정할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[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새 창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목록 우측 프레임 영역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공지 설정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팀원들에게 공지해야 할 중요한 자료의 경우 공지 체크하면 목록에서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표시됨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분류 지정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등록된 자료의 분류를 구분하여 지정할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추천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추천을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하는경우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추천수가 증가하고 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추천자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확인 가능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중복추천은 불가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수정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본인이 작성한 글 수정 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삭제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본인이 작성한 글 삭제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하위 답글 및 댓글이 존재할 경우 일괄 삭제처리됨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답글 작성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목록에 게시글과 해당 게시글의 하위 계층 구조의 독립된 답글 게시글을 등록 및 조회 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 작성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게시글내 하단에 간단한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메모성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댓글을 등록 및 조회할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한 페이지내에서 간단한 의사소통을 가능하게 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본인이 작성한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게시글에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댓글이 작성되면 알림을 통해 게시글을 팝업창으로 조회함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채팅 기능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작성자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추천자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답글작성자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댓글작성자 이름 옆에 채팅 아이콘을 두어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언제든 팀원들간 즉각적인 의사소통을 가능하게 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검색 기능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제목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분류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본문 검색이 가능함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</a:p>
        </p:txBody>
      </p:sp>
      <p:sp>
        <p:nvSpPr>
          <p:cNvPr id="40" name="모서리가 둥근 직사각형 5">
            <a:extLst>
              <a:ext uri="{FF2B5EF4-FFF2-40B4-BE49-F238E27FC236}">
                <a16:creationId xmlns:a16="http://schemas.microsoft.com/office/drawing/2014/main" id="{98635A59-DC6E-07EE-172A-92678B92A2D1}"/>
              </a:ext>
            </a:extLst>
          </p:cNvPr>
          <p:cNvSpPr/>
          <p:nvPr/>
        </p:nvSpPr>
        <p:spPr>
          <a:xfrm>
            <a:off x="10722488" y="2386076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추천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1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8475615" y="4982525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채팅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2" name="모서리가 둥근 직사각형 5">
            <a:extLst>
              <a:ext uri="{FF2B5EF4-FFF2-40B4-BE49-F238E27FC236}">
                <a16:creationId xmlns:a16="http://schemas.microsoft.com/office/drawing/2014/main" id="{274ED462-DF7F-1144-4B7E-CDB0C2926391}"/>
              </a:ext>
            </a:extLst>
          </p:cNvPr>
          <p:cNvSpPr/>
          <p:nvPr/>
        </p:nvSpPr>
        <p:spPr>
          <a:xfrm>
            <a:off x="10712441" y="4970811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Noto Sans KR" panose="020B0600000101010101" charset="-127"/>
                <a:ea typeface="Noto Sans KR" panose="020B0600000101010101" charset="-127"/>
              </a:rPr>
              <a:t>추천자</a:t>
            </a:r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 조회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3" name="모서리가 둥근 직사각형 5">
            <a:extLst>
              <a:ext uri="{FF2B5EF4-FFF2-40B4-BE49-F238E27FC236}">
                <a16:creationId xmlns:a16="http://schemas.microsoft.com/office/drawing/2014/main" id="{DDE0C272-91F8-0A48-DB02-1918A2444253}"/>
              </a:ext>
            </a:extLst>
          </p:cNvPr>
          <p:cNvSpPr/>
          <p:nvPr/>
        </p:nvSpPr>
        <p:spPr>
          <a:xfrm>
            <a:off x="8475615" y="2394521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답글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4" name="모서리가 둥근 직사각형 5">
            <a:extLst>
              <a:ext uri="{FF2B5EF4-FFF2-40B4-BE49-F238E27FC236}">
                <a16:creationId xmlns:a16="http://schemas.microsoft.com/office/drawing/2014/main" id="{38CFDE7D-C187-2EBE-A069-27FE7E04B652}"/>
              </a:ext>
            </a:extLst>
          </p:cNvPr>
          <p:cNvSpPr/>
          <p:nvPr/>
        </p:nvSpPr>
        <p:spPr>
          <a:xfrm>
            <a:off x="9584777" y="4970811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검색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04A691-A5FF-B433-B762-2BDBFB4AE5BF}"/>
              </a:ext>
            </a:extLst>
          </p:cNvPr>
          <p:cNvCxnSpPr>
            <a:cxnSpLocks/>
            <a:stCxn id="4" idx="0"/>
            <a:endCxn id="43" idx="2"/>
          </p:cNvCxnSpPr>
          <p:nvPr/>
        </p:nvCxnSpPr>
        <p:spPr>
          <a:xfrm flipH="1" flipV="1">
            <a:off x="8851503" y="2996685"/>
            <a:ext cx="1109162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E2170F0-8AA8-FAE3-3AAF-B2BFACB83C5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V="1">
            <a:off x="9960665" y="2983801"/>
            <a:ext cx="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D217E0-A3CF-C763-DF5E-FA01E670864D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9960665" y="2988240"/>
            <a:ext cx="1137711" cy="58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flipH="1">
            <a:off x="8851503" y="4454891"/>
            <a:ext cx="1109162" cy="52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9960665" y="4454891"/>
            <a:ext cx="0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62F3A4-6443-D49C-7D03-DD2277C06892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>
            <a:off x="9960665" y="4454891"/>
            <a:ext cx="1127664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CC8A168F-D408-D288-D83A-8F4DD2D5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18" y="2622000"/>
            <a:ext cx="423339" cy="2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7.7. </a:t>
            </a:r>
            <a:r>
              <a:rPr lang="ko-KR" altLang="en-US" dirty="0"/>
              <a:t>프로젝트 </a:t>
            </a:r>
            <a:r>
              <a:rPr lang="en-US" altLang="ko-KR"/>
              <a:t>&gt; </a:t>
            </a:r>
            <a:r>
              <a:rPr lang="en-US" altLang="ko-KR" smtClean="0"/>
              <a:t>7.7.11. </a:t>
            </a:r>
            <a:r>
              <a:rPr lang="ko-KR" altLang="en-US" dirty="0"/>
              <a:t>프로젝트 </a:t>
            </a:r>
            <a:r>
              <a:rPr lang="ko-KR" altLang="en-US" dirty="0" smtClean="0"/>
              <a:t>업무보고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업무보고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64636" y="3542601"/>
            <a:ext cx="2107578" cy="881810"/>
          </a:xfrm>
          <a:prstGeom prst="roundRect">
            <a:avLst/>
          </a:prstGeom>
          <a:solidFill>
            <a:srgbClr val="A2D36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업무보고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3902" y="1140715"/>
            <a:ext cx="11616086" cy="4635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 smtClean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프로젝트 수행 시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팀원들의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일일보고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또는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주간보고를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등록하고 팀장과 댓글로 소통할 수 있는 </a:t>
            </a: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게시판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25572" y="7139613"/>
            <a:ext cx="85864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5">
            <a:extLst>
              <a:ext uri="{FF2B5EF4-FFF2-40B4-BE49-F238E27FC236}">
                <a16:creationId xmlns:a16="http://schemas.microsoft.com/office/drawing/2014/main" id="{7CFA241A-7148-CF7C-5872-6C153063B200}"/>
              </a:ext>
            </a:extLst>
          </p:cNvPr>
          <p:cNvSpPr/>
          <p:nvPr/>
        </p:nvSpPr>
        <p:spPr>
          <a:xfrm>
            <a:off x="10551699" y="4940331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댓글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27589-02AD-6DAD-ED74-B1AD6CD211FE}"/>
              </a:ext>
            </a:extLst>
          </p:cNvPr>
          <p:cNvSpPr/>
          <p:nvPr/>
        </p:nvSpPr>
        <p:spPr>
          <a:xfrm>
            <a:off x="143428" y="1789166"/>
            <a:ext cx="8124160" cy="458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새창</a:t>
            </a: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열기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목록에서 문서 작성 및 조회 열림 방식을 지정할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[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새 창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목록 우측 프레임 영역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분류 지정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일일보고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주간보고 선택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수정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본인이 작성한 글 수정 </a:t>
            </a:r>
            <a:endParaRPr lang="en-US" altLang="ko-KR" sz="14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삭제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본인이 작성한 글 삭제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댓글이 존재할 경우 일괄 삭제처리됨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 작성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게시글내 하단에 간단한 </a:t>
            </a:r>
            <a:r>
              <a:rPr lang="ko-KR" altLang="en-US" sz="1400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메모성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댓글을 등록 및 조회할 수 있음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팀장은 팀원이 작성한 업무보고내용을 조회하고 간단한 댓글로 의견 제시가 가능함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채팅 기능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작성자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댓글작성자 이름 옆에 채팅 아이콘을 두어 </a:t>
            </a:r>
            <a:endParaRPr lang="en-US" altLang="ko-KR" sz="14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                     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언제든 팀장과 팀원들간 즉각적인 의사소통을 가능하게 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검색 기능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 제목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작성자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분류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본문 검색이 가능함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. </a:t>
            </a:r>
          </a:p>
        </p:txBody>
      </p:sp>
      <p:sp>
        <p:nvSpPr>
          <p:cNvPr id="41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8333375" y="4952045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채팅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4" name="모서리가 둥근 직사각형 5">
            <a:extLst>
              <a:ext uri="{FF2B5EF4-FFF2-40B4-BE49-F238E27FC236}">
                <a16:creationId xmlns:a16="http://schemas.microsoft.com/office/drawing/2014/main" id="{38CFDE7D-C187-2EBE-A069-27FE7E04B652}"/>
              </a:ext>
            </a:extLst>
          </p:cNvPr>
          <p:cNvSpPr/>
          <p:nvPr/>
        </p:nvSpPr>
        <p:spPr>
          <a:xfrm>
            <a:off x="9442537" y="4940331"/>
            <a:ext cx="751776" cy="602164"/>
          </a:xfrm>
          <a:prstGeom prst="roundRect">
            <a:avLst/>
          </a:prstGeom>
          <a:solidFill>
            <a:srgbClr val="5B9BD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Noto Sans KR" panose="020B0600000101010101" charset="-127"/>
                <a:ea typeface="Noto Sans KR" panose="020B0600000101010101" charset="-127"/>
              </a:rPr>
              <a:t>검색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E2170F0-8AA8-FAE3-3AAF-B2BFACB83C54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9818425" y="4424411"/>
            <a:ext cx="1109162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F12273-A58F-91BE-40B4-A7B306B2AF6C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flipH="1">
            <a:off x="8709263" y="4424411"/>
            <a:ext cx="1109162" cy="52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9243878" y="3026681"/>
            <a:ext cx="574547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8764636" y="2424517"/>
            <a:ext cx="958484" cy="602164"/>
          </a:xfrm>
          <a:prstGeom prst="roundRect">
            <a:avLst/>
          </a:prstGeom>
          <a:solidFill>
            <a:srgbClr val="A2D36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일일보고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51F89413-4CF1-8453-7506-1FD3D365DC81}"/>
              </a:ext>
            </a:extLst>
          </p:cNvPr>
          <p:cNvSpPr/>
          <p:nvPr/>
        </p:nvSpPr>
        <p:spPr>
          <a:xfrm>
            <a:off x="9818425" y="2424517"/>
            <a:ext cx="958484" cy="602164"/>
          </a:xfrm>
          <a:prstGeom prst="roundRect">
            <a:avLst/>
          </a:prstGeom>
          <a:solidFill>
            <a:srgbClr val="A2D368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주간보고</a:t>
            </a:r>
            <a:endParaRPr lang="en-US" altLang="ko-KR" sz="1400" b="1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9818425" y="3026681"/>
            <a:ext cx="479242" cy="50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867988-58F9-2EB3-EB54-BF73CC1C491A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>
            <a:off x="9818425" y="4424411"/>
            <a:ext cx="0" cy="51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FC758C5E-AE49-C296-D406-C86EC99D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86" y="3650399"/>
            <a:ext cx="544592" cy="50097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1581F4-961D-4D0A-C381-B6C1ABF6C506}"/>
              </a:ext>
            </a:extLst>
          </p:cNvPr>
          <p:cNvSpPr/>
          <p:nvPr/>
        </p:nvSpPr>
        <p:spPr>
          <a:xfrm>
            <a:off x="11089970" y="4151378"/>
            <a:ext cx="552608" cy="20407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팀장</a:t>
            </a:r>
            <a:endParaRPr lang="ko-KR" altLang="en-US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C758C5E-AE49-C296-D406-C86EC99D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059" y="3650971"/>
            <a:ext cx="544592" cy="50097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1581F4-961D-4D0A-C381-B6C1ABF6C506}"/>
              </a:ext>
            </a:extLst>
          </p:cNvPr>
          <p:cNvSpPr/>
          <p:nvPr/>
        </p:nvSpPr>
        <p:spPr>
          <a:xfrm>
            <a:off x="7893043" y="4151950"/>
            <a:ext cx="552608" cy="20407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팀원</a:t>
            </a:r>
            <a:endParaRPr lang="ko-KR" altLang="en-US" sz="1500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55076" y="1164033"/>
            <a:ext cx="9769969" cy="2228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 dirty="0"/>
              <a:t>&gt; 7.9. </a:t>
            </a:r>
            <a:r>
              <a:rPr lang="ko-KR" altLang="en-US" dirty="0"/>
              <a:t>전체 게시판 </a:t>
            </a:r>
            <a:r>
              <a:rPr lang="en-US" altLang="ko-KR"/>
              <a:t>&gt; </a:t>
            </a:r>
            <a:r>
              <a:rPr lang="en-US" altLang="ko-KR" smtClean="0"/>
              <a:t>7.8.5</a:t>
            </a:r>
            <a:r>
              <a:rPr lang="en-US" altLang="ko-KR"/>
              <a:t>. </a:t>
            </a:r>
            <a:r>
              <a:rPr lang="ko-KR" altLang="en-US" smtClean="0"/>
              <a:t>공통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- </a:t>
            </a:r>
            <a:r>
              <a:rPr lang="ko-KR" altLang="en-US" dirty="0"/>
              <a:t>게시판 프로세스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54385" y="3561136"/>
            <a:ext cx="5816758" cy="31469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0094" y="3561136"/>
            <a:ext cx="1713449" cy="3716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자유 </a:t>
            </a:r>
            <a:r>
              <a:rPr lang="en-US" altLang="ko-KR" sz="16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6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endParaRPr lang="ko-KR" altLang="en-US" sz="16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912" y="4745186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 dirty="0" err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sz="12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작성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67090" y="4117822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29106" y="4117822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삭제 </a:t>
            </a:r>
            <a:r>
              <a:rPr lang="en-US" altLang="ko-KR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수정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15072" y="4489987"/>
            <a:ext cx="3754" cy="430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67090" y="5603739"/>
            <a:ext cx="1063734" cy="255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 입력</a:t>
            </a:r>
            <a:endParaRPr lang="en-US" altLang="ko-KR" sz="12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7090" y="5986617"/>
            <a:ext cx="1063734" cy="25245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추천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34108" y="5603739"/>
            <a:ext cx="944541" cy="2477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댓글 삭제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983" y="5092181"/>
            <a:ext cx="1945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java Bean validation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사용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3638" y="6291061"/>
            <a:ext cx="29902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중복 추천 검사 </a:t>
            </a: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조회수 증가 </a:t>
            </a:r>
          </a:p>
          <a:p>
            <a:pPr lvl="0">
              <a:defRPr/>
            </a:pPr>
            <a:endParaRPr lang="ko-KR" altLang="en-US" sz="10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45730" y="2453149"/>
            <a:ext cx="1078918" cy="33260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게시글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149779" y="2033862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endParaRPr lang="en-US" altLang="ko-KR" sz="1200" b="1" dirty="0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44189" y="2003432"/>
            <a:ext cx="1063734" cy="33382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삭제 </a:t>
            </a:r>
            <a:r>
              <a:rPr lang="en-US" altLang="ko-KR" sz="12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수정</a:t>
            </a:r>
            <a:endParaRPr lang="en-US" altLang="ko-KR" sz="1200" b="1" dirty="0" smtClean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3964" y="2375427"/>
            <a:ext cx="2227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Noto Sans KR" panose="020B0600000101010101" charset="-127"/>
                <a:ea typeface="Noto Sans KR" panose="020B0600000101010101" charset="-127"/>
              </a:rPr>
              <a:t>* </a:t>
            </a:r>
            <a:r>
              <a:rPr lang="ko-KR" altLang="en-US" sz="1100" dirty="0" smtClean="0">
                <a:latin typeface="Noto Sans KR" panose="020B0600000101010101" charset="-127"/>
                <a:ea typeface="Noto Sans KR" panose="020B0600000101010101" charset="-127"/>
              </a:rPr>
              <a:t>관리자 계정으로 접속 시 가능 </a:t>
            </a:r>
            <a:endParaRPr lang="ko-KR" altLang="en-US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731306" y="2193293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12000" y="2193293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57308" y="2422594"/>
            <a:ext cx="22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Noto Sans KR" panose="020B0600000101010101" charset="-127"/>
                <a:ea typeface="Noto Sans KR" panose="020B0600000101010101" charset="-127"/>
              </a:rPr>
              <a:t>* </a:t>
            </a:r>
            <a:r>
              <a:rPr lang="ko-KR" altLang="en-US" sz="1100" dirty="0" smtClean="0">
                <a:latin typeface="Noto Sans KR" panose="020B0600000101010101" charset="-127"/>
                <a:ea typeface="Noto Sans KR" panose="020B0600000101010101" charset="-127"/>
              </a:rPr>
              <a:t>조회수 증가 </a:t>
            </a:r>
            <a:endParaRPr lang="ko-KR" altLang="en-US" sz="11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72296" y="1173110"/>
            <a:ext cx="1713449" cy="3716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endParaRPr lang="ko-KR" altLang="en-US" sz="16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3121" y="3548647"/>
            <a:ext cx="5936281" cy="31681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044189" y="3549005"/>
            <a:ext cx="1713449" cy="3716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Q&amp;A</a:t>
            </a:r>
            <a:endParaRPr lang="ko-KR" altLang="en-US" sz="1600" b="1" dirty="0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753314" y="5727631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753314" y="4275585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407830" y="4275585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34020" y="2836864"/>
            <a:ext cx="32222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관리자 계정으로 접속 시 가능</a:t>
            </a:r>
            <a:endParaRPr lang="en-US" altLang="ko-KR" sz="1100">
              <a:latin typeface="Noto Sans KR" panose="020B0600000101010101" charset="-127"/>
              <a:ea typeface="Noto Sans KR" panose="020B0600000101010101" charset="-127"/>
            </a:endParaRPr>
          </a:p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java Bean validation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사용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304929" y="4656591"/>
            <a:ext cx="1078918" cy="30429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게시글 작성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443107" y="4029227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조회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705123" y="4029227"/>
            <a:ext cx="1063734" cy="324671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삭제 </a:t>
            </a:r>
            <a:r>
              <a:rPr lang="en-US" altLang="ko-KR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수정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71" name="직선 화살표 연결선 22"/>
          <p:cNvCxnSpPr/>
          <p:nvPr/>
        </p:nvCxnSpPr>
        <p:spPr>
          <a:xfrm>
            <a:off x="8991089" y="4401392"/>
            <a:ext cx="3754" cy="430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443107" y="5515144"/>
            <a:ext cx="1063734" cy="255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답글 입력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0810125" y="5515144"/>
            <a:ext cx="944541" cy="2477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답글 삭제</a:t>
            </a:r>
          </a:p>
        </p:txBody>
      </p:sp>
      <p:sp>
        <p:nvSpPr>
          <p:cNvPr id="76" name="TextBox 28"/>
          <p:cNvSpPr txBox="1"/>
          <p:nvPr/>
        </p:nvSpPr>
        <p:spPr>
          <a:xfrm>
            <a:off x="6096000" y="5003586"/>
            <a:ext cx="1945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java Bean validation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사용</a:t>
            </a:r>
          </a:p>
        </p:txBody>
      </p:sp>
      <p:sp>
        <p:nvSpPr>
          <p:cNvPr id="77" name="TextBox 29"/>
          <p:cNvSpPr txBox="1"/>
          <p:nvPr/>
        </p:nvSpPr>
        <p:spPr>
          <a:xfrm>
            <a:off x="8317034" y="6202466"/>
            <a:ext cx="29902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*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중복 추천 검사 </a:t>
            </a:r>
            <a:r>
              <a:rPr lang="en-US" altLang="ko-KR" sz="110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100">
                <a:latin typeface="Noto Sans KR" panose="020B0600000101010101" charset="-127"/>
                <a:ea typeface="Noto Sans KR" panose="020B0600000101010101" charset="-127"/>
              </a:rPr>
              <a:t>조회수 증가 </a:t>
            </a:r>
          </a:p>
          <a:p>
            <a:pPr lvl="0">
              <a:defRPr/>
            </a:pPr>
            <a:endParaRPr lang="ko-KR" altLang="en-US" sz="100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78" name="직선 화살표 연결선 47"/>
          <p:cNvCxnSpPr/>
          <p:nvPr/>
        </p:nvCxnSpPr>
        <p:spPr>
          <a:xfrm>
            <a:off x="9729331" y="5639036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48"/>
          <p:cNvCxnSpPr/>
          <p:nvPr/>
        </p:nvCxnSpPr>
        <p:spPr>
          <a:xfrm>
            <a:off x="9729331" y="4186990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49"/>
          <p:cNvCxnSpPr/>
          <p:nvPr/>
        </p:nvCxnSpPr>
        <p:spPr>
          <a:xfrm>
            <a:off x="7383847" y="4186990"/>
            <a:ext cx="822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443107" y="5867786"/>
            <a:ext cx="1063734" cy="25245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추천</a:t>
            </a:r>
            <a:endParaRPr lang="en-US" altLang="ko-KR" sz="1200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42" y="1514485"/>
            <a:ext cx="887815" cy="87808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7" y="3824404"/>
            <a:ext cx="887815" cy="87808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02" y="3737584"/>
            <a:ext cx="887815" cy="8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23" y="2283873"/>
            <a:ext cx="8437182" cy="40719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038" y="3065827"/>
            <a:ext cx="140546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학원 내 모든 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강의실 조회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87162" y="3700581"/>
            <a:ext cx="18965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강의 실 내 모든 </a:t>
            </a:r>
            <a: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학생 및 권한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상태 조회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287" y="4162246"/>
            <a:ext cx="11093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권한 수정</a:t>
            </a:r>
          </a:p>
        </p:txBody>
      </p:sp>
      <p:sp>
        <p:nvSpPr>
          <p:cNvPr id="2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51" y="7919"/>
            <a:ext cx="7554887" cy="34532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/>
              <a:t>&gt; </a:t>
            </a:r>
            <a:r>
              <a:rPr lang="en-US" altLang="ko-KR" smtClean="0"/>
              <a:t>7.9. </a:t>
            </a:r>
            <a:r>
              <a:rPr lang="ko-KR" altLang="en-US" dirty="0" smtClean="0"/>
              <a:t>관리자 설정 </a:t>
            </a:r>
            <a:r>
              <a:rPr lang="en-US" altLang="ko-KR"/>
              <a:t>&gt; </a:t>
            </a:r>
            <a:r>
              <a:rPr lang="en-US" altLang="ko-KR" smtClean="0"/>
              <a:t>7.9.1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팀장 권한 설정</a:t>
            </a:r>
            <a:endParaRPr lang="ko-KR" altLang="en-US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251" y="354935"/>
            <a:ext cx="7797338" cy="670329"/>
          </a:xfrm>
        </p:spPr>
        <p:txBody>
          <a:bodyPr/>
          <a:lstStyle/>
          <a:p>
            <a:r>
              <a:rPr lang="ko-KR" altLang="en-US" dirty="0" smtClean="0"/>
              <a:t>팀장 권한 설정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169" y="1546949"/>
            <a:ext cx="8220509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dirty="0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관리자가 강의실 별 학생 조회 및 팀장 권한 부여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제거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774506" y="3379215"/>
            <a:ext cx="457130" cy="9778"/>
          </a:xfrm>
          <a:prstGeom prst="bentConnector3">
            <a:avLst>
              <a:gd name="adj1" fmla="val -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1" idx="3"/>
          </p:cNvCxnSpPr>
          <p:nvPr/>
        </p:nvCxnSpPr>
        <p:spPr>
          <a:xfrm flipV="1">
            <a:off x="1819678" y="3599644"/>
            <a:ext cx="1649851" cy="747268"/>
          </a:xfrm>
          <a:prstGeom prst="bentConnector3">
            <a:avLst>
              <a:gd name="adj1" fmla="val 100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2"/>
          </p:cNvCxnSpPr>
          <p:nvPr/>
        </p:nvCxnSpPr>
        <p:spPr>
          <a:xfrm rot="5400000">
            <a:off x="9767798" y="4034220"/>
            <a:ext cx="577940" cy="17573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프로젝트 팀장 권한을 설정 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- </a:t>
            </a:r>
            <a:r>
              <a:rPr lang="ko-KR" altLang="en-US" dirty="0" smtClean="0">
                <a:solidFill>
                  <a:srgbClr val="00B050"/>
                </a:solidFill>
                <a:latin typeface="Noto Sans KR" panose="020B0600000101010101" charset="-127"/>
                <a:ea typeface="Noto Sans KR" panose="020B0600000101010101" charset="-127"/>
              </a:rPr>
              <a:t>팀장은 프로젝트 생성 신청 가능</a:t>
            </a:r>
            <a:endParaRPr lang="en-US" altLang="ko-KR" dirty="0">
              <a:solidFill>
                <a:srgbClr val="00B050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9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0969" y="2616367"/>
            <a:ext cx="18118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학원 내 모든 강의실 조회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6581" y="2616366"/>
            <a:ext cx="17272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강의 실 내 모든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프로젝트 조회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656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1527" y="2616366"/>
            <a:ext cx="239717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해당 프로젝트에 작성된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모든 공지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자료 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400" y="4572000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63730" y="2616366"/>
            <a:ext cx="14732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수정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8" y="3439027"/>
            <a:ext cx="10100456" cy="2401415"/>
          </a:xfrm>
          <a:prstGeom prst="rect">
            <a:avLst/>
          </a:prstGeom>
        </p:spPr>
      </p:pic>
      <p:sp>
        <p:nvSpPr>
          <p:cNvPr id="30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51" y="7919"/>
            <a:ext cx="7554887" cy="34532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7.9. </a:t>
            </a:r>
            <a:r>
              <a:rPr lang="ko-KR" altLang="en-US"/>
              <a:t>관리자 설정 </a:t>
            </a:r>
            <a:r>
              <a:rPr lang="en-US" altLang="ko-KR"/>
              <a:t>&gt; </a:t>
            </a:r>
            <a:r>
              <a:rPr lang="en-US" altLang="ko-KR" smtClean="0"/>
              <a:t>7.9.2. </a:t>
            </a:r>
            <a:r>
              <a:rPr lang="ko-KR" altLang="en-US" smtClean="0"/>
              <a:t>게시판 관리</a:t>
            </a:r>
            <a:endParaRPr lang="ko-KR" altLang="en-US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251" y="354935"/>
            <a:ext cx="7797338" cy="670329"/>
          </a:xfrm>
        </p:spPr>
        <p:txBody>
          <a:bodyPr/>
          <a:lstStyle/>
          <a:p>
            <a:r>
              <a:rPr lang="ko-KR" altLang="en-US" dirty="0" smtClean="0"/>
              <a:t>게시판 관리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19" idx="2"/>
          </p:cNvCxnSpPr>
          <p:nvPr/>
        </p:nvCxnSpPr>
        <p:spPr>
          <a:xfrm rot="5400000">
            <a:off x="1441469" y="3254179"/>
            <a:ext cx="338471" cy="2323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0" idx="1"/>
          </p:cNvCxnSpPr>
          <p:nvPr/>
        </p:nvCxnSpPr>
        <p:spPr>
          <a:xfrm rot="10800000" flipV="1">
            <a:off x="2775963" y="2908754"/>
            <a:ext cx="840619" cy="56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1"/>
          </p:cNvCxnSpPr>
          <p:nvPr/>
        </p:nvCxnSpPr>
        <p:spPr>
          <a:xfrm rot="10800000" flipV="1">
            <a:off x="6174659" y="2908754"/>
            <a:ext cx="296869" cy="8373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2"/>
          </p:cNvCxnSpPr>
          <p:nvPr/>
        </p:nvCxnSpPr>
        <p:spPr>
          <a:xfrm rot="5400000">
            <a:off x="9966724" y="3538625"/>
            <a:ext cx="771090" cy="961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5" idx="2"/>
          </p:cNvCxnSpPr>
          <p:nvPr/>
        </p:nvCxnSpPr>
        <p:spPr>
          <a:xfrm rot="16200000" flipH="1">
            <a:off x="10201467" y="3400003"/>
            <a:ext cx="771090" cy="3733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01169" y="1546949"/>
            <a:ext cx="8220509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특정 프로젝트의 게시판의 조회 및 수정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삭제 기능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모든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및 학생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반 관리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7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게시판 관리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8579" y="2438962"/>
            <a:ext cx="244304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공지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자료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이벤트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/ 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전체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중 한 개를 선택하여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작성자 이름을 기준으로 </a:t>
            </a:r>
            <a:endParaRPr lang="en-US" altLang="ko-KR" sz="16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검색한다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6309" y="2400462"/>
            <a:ext cx="299720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작성자 이름이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비어있을 경우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,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해당 카테고리의 모든 글을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조회한다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6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42885" y="2398839"/>
            <a:ext cx="121292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삭제</a:t>
            </a:r>
            <a:r>
              <a:rPr lang="en-US" altLang="ko-KR" sz="16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600" dirty="0">
                <a:latin typeface="Noto Sans KR" panose="020B0600000101010101" charset="-127"/>
                <a:ea typeface="Noto Sans KR" panose="020B0600000101010101" charset="-127"/>
              </a:rPr>
              <a:t>수정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3" y="3815849"/>
            <a:ext cx="10100456" cy="2401415"/>
          </a:xfrm>
          <a:prstGeom prst="rect">
            <a:avLst/>
          </a:prstGeom>
        </p:spPr>
      </p:pic>
      <p:sp>
        <p:nvSpPr>
          <p:cNvPr id="2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51" y="7919"/>
            <a:ext cx="7554887" cy="34532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7.9. </a:t>
            </a:r>
            <a:r>
              <a:rPr lang="ko-KR" altLang="en-US"/>
              <a:t>관리자 설정 </a:t>
            </a:r>
            <a:r>
              <a:rPr lang="en-US" altLang="ko-KR"/>
              <a:t>&gt; 7.9.2. </a:t>
            </a:r>
            <a:r>
              <a:rPr lang="ko-KR" altLang="en-US"/>
              <a:t>게시판 관리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19" idx="2"/>
          </p:cNvCxnSpPr>
          <p:nvPr/>
        </p:nvCxnSpPr>
        <p:spPr>
          <a:xfrm rot="5400000">
            <a:off x="1283166" y="4219135"/>
            <a:ext cx="1619893" cy="2139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1"/>
          </p:cNvCxnSpPr>
          <p:nvPr/>
        </p:nvCxnSpPr>
        <p:spPr>
          <a:xfrm rot="10800000" flipV="1">
            <a:off x="3569387" y="2939070"/>
            <a:ext cx="1286923" cy="2095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3" idx="2"/>
          </p:cNvCxnSpPr>
          <p:nvPr/>
        </p:nvCxnSpPr>
        <p:spPr>
          <a:xfrm rot="16200000" flipH="1">
            <a:off x="9414889" y="3018070"/>
            <a:ext cx="1415387" cy="13464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01169" y="1546949"/>
            <a:ext cx="8220509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모든 사용자가 접근 가능한 게시판의 조회 및 수정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삭제 기능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모든 </a:t>
            </a:r>
            <a:r>
              <a:rPr lang="ko-KR" altLang="en-US" dirty="0" err="1" smtClean="0">
                <a:latin typeface="Noto Sans KR" panose="020B0600000101010101" charset="-127"/>
                <a:ea typeface="Noto Sans KR" panose="020B0600000101010101" charset="-127"/>
              </a:rPr>
              <a:t>게시글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 및 학생</a:t>
            </a:r>
            <a:r>
              <a:rPr lang="en-US" altLang="ko-KR" dirty="0" smtClean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dirty="0" smtClean="0">
                <a:latin typeface="Noto Sans KR" panose="020B0600000101010101" charset="-127"/>
                <a:ea typeface="Noto Sans KR" panose="020B0600000101010101" charset="-127"/>
              </a:rPr>
              <a:t>반 관리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1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DB5732-C97B-4649-A224-DA30CE205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7.9. </a:t>
            </a:r>
            <a:r>
              <a:rPr lang="ko-KR" altLang="en-US"/>
              <a:t>관리자 설정 </a:t>
            </a:r>
            <a:r>
              <a:rPr lang="en-US" altLang="ko-KR"/>
              <a:t>&gt; </a:t>
            </a:r>
            <a:r>
              <a:rPr lang="en-US" altLang="ko-KR" smtClean="0"/>
              <a:t>7.9.3. </a:t>
            </a:r>
            <a:r>
              <a:rPr lang="ko-KR" altLang="en-US" smtClean="0"/>
              <a:t>프로젝트 관리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84690-2FE0-40FF-9028-ECE906AE0B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관리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770E13-7A75-4884-A0BA-0ED9F6513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103" y="5708727"/>
            <a:ext cx="749188" cy="74918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C9C3BFF-5223-4ADF-A929-3584CFA5AA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8" y="2504878"/>
            <a:ext cx="942202" cy="9422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672DC2-83B9-4A35-9449-31E5A7393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97" y="2570540"/>
            <a:ext cx="765100" cy="7651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FD6B831-14DF-4D00-80FC-4379E6BB2A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1788" y="3547763"/>
            <a:ext cx="904061" cy="9040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3104BC2-91A3-43C1-9F4B-52F2B14C82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151" y="4320411"/>
            <a:ext cx="775140" cy="7751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C67E9CA-45D5-4B4E-ADF1-27712E523A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21" y="3654641"/>
            <a:ext cx="855164" cy="85516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72138D-82F5-48FC-8DF6-F2BFB456CF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08" y="3605908"/>
            <a:ext cx="859273" cy="8592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C858EAD-9BB8-4CFA-8653-4B9C362C27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37" y="4451824"/>
            <a:ext cx="898159" cy="8981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882DA6B-A9A5-4C49-B8E6-1D3BA85843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" y="5573217"/>
            <a:ext cx="884698" cy="884698"/>
          </a:xfrm>
          <a:prstGeom prst="rect">
            <a:avLst/>
          </a:prstGeom>
        </p:spPr>
      </p:pic>
      <p:cxnSp>
        <p:nvCxnSpPr>
          <p:cNvPr id="41" name="꺾인 연결선 18">
            <a:extLst>
              <a:ext uri="{FF2B5EF4-FFF2-40B4-BE49-F238E27FC236}">
                <a16:creationId xmlns:a16="http://schemas.microsoft.com/office/drawing/2014/main" id="{4B543C9A-23F3-4BDE-A615-0FB1031D80C7}"/>
              </a:ext>
            </a:extLst>
          </p:cNvPr>
          <p:cNvCxnSpPr>
            <a:cxnSpLocks/>
          </p:cNvCxnSpPr>
          <p:nvPr/>
        </p:nvCxnSpPr>
        <p:spPr>
          <a:xfrm>
            <a:off x="1960968" y="2953308"/>
            <a:ext cx="1508535" cy="701333"/>
          </a:xfrm>
          <a:prstGeom prst="bentConnector2">
            <a:avLst/>
          </a:prstGeom>
          <a:ln w="38100">
            <a:solidFill>
              <a:srgbClr val="3ED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F19376-6733-4700-A101-5F5D2DAB37DC}"/>
              </a:ext>
            </a:extLst>
          </p:cNvPr>
          <p:cNvCxnSpPr/>
          <p:nvPr/>
        </p:nvCxnSpPr>
        <p:spPr>
          <a:xfrm flipV="1">
            <a:off x="3970506" y="3786038"/>
            <a:ext cx="1661282" cy="20679"/>
          </a:xfrm>
          <a:prstGeom prst="straightConnector1">
            <a:avLst/>
          </a:prstGeom>
          <a:ln w="38100">
            <a:solidFill>
              <a:srgbClr val="3ED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176E63C-8F6E-4663-83F5-A90575761775}"/>
              </a:ext>
            </a:extLst>
          </p:cNvPr>
          <p:cNvCxnSpPr/>
          <p:nvPr/>
        </p:nvCxnSpPr>
        <p:spPr>
          <a:xfrm>
            <a:off x="6571546" y="3806717"/>
            <a:ext cx="1552165" cy="1"/>
          </a:xfrm>
          <a:prstGeom prst="straightConnector1">
            <a:avLst/>
          </a:prstGeom>
          <a:ln w="38100">
            <a:solidFill>
              <a:srgbClr val="3ED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D5AEDC52-C965-4FB8-B198-D2162E748BC4}"/>
              </a:ext>
            </a:extLst>
          </p:cNvPr>
          <p:cNvCxnSpPr/>
          <p:nvPr/>
        </p:nvCxnSpPr>
        <p:spPr>
          <a:xfrm flipV="1">
            <a:off x="9212942" y="3108122"/>
            <a:ext cx="1021031" cy="677917"/>
          </a:xfrm>
          <a:prstGeom prst="bentConnector3">
            <a:avLst/>
          </a:prstGeom>
          <a:ln w="38100">
            <a:solidFill>
              <a:srgbClr val="3ED4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39">
            <a:extLst>
              <a:ext uri="{FF2B5EF4-FFF2-40B4-BE49-F238E27FC236}">
                <a16:creationId xmlns:a16="http://schemas.microsoft.com/office/drawing/2014/main" id="{D433110E-1286-4169-B555-97AB895D08B7}"/>
              </a:ext>
            </a:extLst>
          </p:cNvPr>
          <p:cNvCxnSpPr/>
          <p:nvPr/>
        </p:nvCxnSpPr>
        <p:spPr>
          <a:xfrm rot="10800000">
            <a:off x="9212943" y="4257268"/>
            <a:ext cx="1073052" cy="53232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3">
            <a:extLst>
              <a:ext uri="{FF2B5EF4-FFF2-40B4-BE49-F238E27FC236}">
                <a16:creationId xmlns:a16="http://schemas.microsoft.com/office/drawing/2014/main" id="{A9AA693D-669E-4C6F-9C10-D54F532A72AC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2414907" y="3989951"/>
            <a:ext cx="534742" cy="157445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A20AA0-1051-420B-ACF1-EF7410CD4979}"/>
              </a:ext>
            </a:extLst>
          </p:cNvPr>
          <p:cNvCxnSpPr/>
          <p:nvPr/>
        </p:nvCxnSpPr>
        <p:spPr>
          <a:xfrm flipH="1" flipV="1">
            <a:off x="6571546" y="4302780"/>
            <a:ext cx="1516468" cy="70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596CCB-65EC-4F7D-8DF3-1E07CCFFCE05}"/>
              </a:ext>
            </a:extLst>
          </p:cNvPr>
          <p:cNvCxnSpPr/>
          <p:nvPr/>
        </p:nvCxnSpPr>
        <p:spPr>
          <a:xfrm flipH="1">
            <a:off x="4042913" y="4316820"/>
            <a:ext cx="151545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A5EF03E-45AD-4E10-A902-FBDC9C5DCA9E}"/>
              </a:ext>
            </a:extLst>
          </p:cNvPr>
          <p:cNvCxnSpPr>
            <a:endCxn id="32" idx="1"/>
          </p:cNvCxnSpPr>
          <p:nvPr/>
        </p:nvCxnSpPr>
        <p:spPr>
          <a:xfrm>
            <a:off x="1905870" y="6083321"/>
            <a:ext cx="8625233" cy="0"/>
          </a:xfrm>
          <a:prstGeom prst="straightConnector1">
            <a:avLst/>
          </a:prstGeom>
          <a:ln w="38100">
            <a:solidFill>
              <a:srgbClr val="A2D3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ED6384-3828-4AC1-ACA9-D0AFB3086D2E}"/>
              </a:ext>
            </a:extLst>
          </p:cNvPr>
          <p:cNvSpPr txBox="1"/>
          <p:nvPr/>
        </p:nvSpPr>
        <p:spPr>
          <a:xfrm>
            <a:off x="1005154" y="3577519"/>
            <a:ext cx="99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승인신청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7F1828-F662-4D23-8B43-0BC8E1A5270C}"/>
              </a:ext>
            </a:extLst>
          </p:cNvPr>
          <p:cNvSpPr txBox="1"/>
          <p:nvPr/>
        </p:nvSpPr>
        <p:spPr>
          <a:xfrm>
            <a:off x="5139191" y="3173170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멤버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프로젝트 번호 추가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201714-780D-4463-B8A5-C6B57AA79D0E}"/>
              </a:ext>
            </a:extLst>
          </p:cNvPr>
          <p:cNvSpPr txBox="1"/>
          <p:nvPr/>
        </p:nvSpPr>
        <p:spPr>
          <a:xfrm>
            <a:off x="8003357" y="3148391"/>
            <a:ext cx="190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단계프로세스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245C1-27B7-4A5D-9FC9-1FAE2B1762BE}"/>
              </a:ext>
            </a:extLst>
          </p:cNvPr>
          <p:cNvSpPr txBox="1"/>
          <p:nvPr/>
        </p:nvSpPr>
        <p:spPr>
          <a:xfrm>
            <a:off x="10206670" y="3425370"/>
            <a:ext cx="142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프로젝트 시작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C2CDD2-1E81-4678-8AFC-AD336CB6CBC3}"/>
              </a:ext>
            </a:extLst>
          </p:cNvPr>
          <p:cNvSpPr txBox="1"/>
          <p:nvPr/>
        </p:nvSpPr>
        <p:spPr>
          <a:xfrm>
            <a:off x="10355296" y="5162368"/>
            <a:ext cx="132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프로젝트 삭제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4A463E-D5A7-4E9B-B404-2DCD6E8A275D}"/>
              </a:ext>
            </a:extLst>
          </p:cNvPr>
          <p:cNvSpPr txBox="1"/>
          <p:nvPr/>
        </p:nvSpPr>
        <p:spPr>
          <a:xfrm>
            <a:off x="5029309" y="4575919"/>
            <a:ext cx="237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멤버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프로젝트 번호 삭제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DBBFCC-D13F-4555-908F-2C8E6F7F8961}"/>
              </a:ext>
            </a:extLst>
          </p:cNvPr>
          <p:cNvSpPr txBox="1"/>
          <p:nvPr/>
        </p:nvSpPr>
        <p:spPr>
          <a:xfrm>
            <a:off x="8189152" y="4667508"/>
            <a:ext cx="96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문서 닫힘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B652A2-764C-41DA-BB0E-DBE6399585E5}"/>
              </a:ext>
            </a:extLst>
          </p:cNvPr>
          <p:cNvSpPr txBox="1"/>
          <p:nvPr/>
        </p:nvSpPr>
        <p:spPr>
          <a:xfrm>
            <a:off x="4807417" y="5665032"/>
            <a:ext cx="280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관리자 프로젝트 기본정보 수정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600000101010101" charset="-127"/>
                <a:ea typeface="Noto Sans KR" panose="020B0600000101010101" charset="-127"/>
              </a:rPr>
              <a:t> 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01169" y="1546949"/>
            <a:ext cx="8220509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프로세스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신청시 관리자 권한 승인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삭제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수정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관리자 프로젝트 관리 프로젝트 생성 승인 프로세스 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581" y="2882851"/>
            <a:ext cx="267204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반 번호는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최소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100,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최대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9999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이다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  <a:b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</a:b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숫자가 아닌 다른 타입을 입력하면 </a:t>
            </a:r>
            <a:r>
              <a:rPr lang="ko-KR" altLang="en-US" sz="1400" dirty="0" smtClean="0">
                <a:latin typeface="Noto Sans KR" panose="020B0600000101010101" charset="-127"/>
                <a:ea typeface="Noto Sans KR" panose="020B0600000101010101" charset="-127"/>
              </a:rPr>
              <a:t>숫자를 입력하라는 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에러메시지가 출력된다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강의 이름은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/>
            </a:r>
            <a:b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</a:b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최대 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100</a:t>
            </a:r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자이다</a:t>
            </a:r>
            <a:r>
              <a:rPr lang="en-US" altLang="ko-KR" sz="1400" dirty="0"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ko-KR" altLang="en-US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25" y="2882851"/>
            <a:ext cx="5277507" cy="2761486"/>
          </a:xfrm>
          <a:prstGeom prst="rect">
            <a:avLst/>
          </a:prstGeom>
        </p:spPr>
      </p:pic>
      <p:sp>
        <p:nvSpPr>
          <p:cNvPr id="13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3251" y="354935"/>
            <a:ext cx="7797338" cy="670329"/>
          </a:xfrm>
        </p:spPr>
        <p:txBody>
          <a:bodyPr/>
          <a:lstStyle/>
          <a:p>
            <a:r>
              <a:rPr lang="ko-KR" altLang="en-US" dirty="0" smtClean="0"/>
              <a:t>반 생성</a:t>
            </a:r>
            <a:endParaRPr lang="ko-KR" altLang="en-US" dirty="0"/>
          </a:p>
        </p:txBody>
      </p:sp>
      <p:sp>
        <p:nvSpPr>
          <p:cNvPr id="1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51" y="7919"/>
            <a:ext cx="7554887" cy="34532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7.9. </a:t>
            </a:r>
            <a:r>
              <a:rPr lang="ko-KR" altLang="en-US"/>
              <a:t>관리자 설정 </a:t>
            </a:r>
            <a:r>
              <a:rPr lang="en-US" altLang="ko-KR"/>
              <a:t>&gt; </a:t>
            </a:r>
            <a:r>
              <a:rPr lang="en-US" altLang="ko-KR" smtClean="0"/>
              <a:t>7.9.4. </a:t>
            </a:r>
            <a:r>
              <a:rPr lang="ko-KR" altLang="en-US" smtClean="0"/>
              <a:t>반 생성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3480621" y="3898514"/>
            <a:ext cx="344127" cy="1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01169" y="1546949"/>
            <a:ext cx="10171240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관리자가 반을 생성하여 회원가입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마이페이지에서 반을 선택할 수 있다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모든 게시글 및 학생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반 관리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5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AC732-B384-BC65-A29E-C6CEFC769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프로젝트 </a:t>
            </a:r>
            <a:r>
              <a:rPr lang="ko-KR" altLang="en-US" smtClean="0"/>
              <a:t>소개 </a:t>
            </a:r>
            <a:r>
              <a:rPr lang="en-US" altLang="ko-KR" smtClean="0"/>
              <a:t>– PMS </a:t>
            </a:r>
            <a:r>
              <a:rPr lang="ko-KR" altLang="en-US" smtClean="0"/>
              <a:t>장점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AFD16B-C0CD-882A-E7BB-D574CA3ECCD6}"/>
              </a:ext>
            </a:extLst>
          </p:cNvPr>
          <p:cNvGrpSpPr/>
          <p:nvPr/>
        </p:nvGrpSpPr>
        <p:grpSpPr>
          <a:xfrm>
            <a:off x="301557" y="5615507"/>
            <a:ext cx="11546732" cy="947737"/>
            <a:chOff x="973394" y="5073445"/>
            <a:chExt cx="9547122" cy="122116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1826C-B274-9AE5-2047-AC409A1A9DA8}"/>
                </a:ext>
              </a:extLst>
            </p:cNvPr>
            <p:cNvSpPr/>
            <p:nvPr/>
          </p:nvSpPr>
          <p:spPr>
            <a:xfrm>
              <a:off x="973394" y="5073445"/>
              <a:ext cx="9547122" cy="12211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C00000"/>
                  </a:solidFill>
                  <a:latin typeface="Noto Sans KR" panose="020B0600000101010101" charset="-127"/>
                  <a:ea typeface="Noto Sans KR" panose="020B0600000101010101" charset="-127"/>
                </a:rPr>
                <a:t>PMS(Project Management System) </a:t>
              </a:r>
              <a:r>
                <a:rPr lang="ko-KR" altLang="en-US" sz="2400">
                  <a:solidFill>
                    <a:srgbClr val="C00000"/>
                  </a:solidFill>
                  <a:latin typeface="Noto Sans KR" panose="020B0600000101010101" charset="-127"/>
                  <a:ea typeface="Noto Sans KR" panose="020B0600000101010101" charset="-127"/>
                </a:rPr>
                <a:t>도입</a:t>
              </a:r>
              <a:r>
                <a:rPr lang="en-US" altLang="ko-KR" sz="2400" smtClean="0">
                  <a:solidFill>
                    <a:srgbClr val="C00000"/>
                  </a:solidFill>
                  <a:latin typeface="Noto Sans KR" panose="020B0600000101010101" charset="-127"/>
                  <a:ea typeface="Noto Sans KR" panose="020B0600000101010101" charset="-127"/>
                </a:rPr>
                <a:t>!</a:t>
              </a:r>
              <a:endParaRPr lang="en-US" altLang="ko-KR" sz="2400" dirty="0">
                <a:solidFill>
                  <a:srgbClr val="C00000"/>
                </a:solidFill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980FD2-3DFB-EE9B-6E2D-7E8CF149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138" y="5459113"/>
              <a:ext cx="449826" cy="449826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2779193" y="1601504"/>
            <a:ext cx="6306441" cy="6906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전체 작업 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체계화</a:t>
            </a:r>
            <a:r>
              <a:rPr lang="en-US" altLang="ko-KR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시각화 </a:t>
            </a:r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제공</a:t>
            </a:r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79193" y="2360222"/>
            <a:ext cx="6306442" cy="6906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작업진행 과정 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공유</a:t>
            </a:r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로 원활한 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의사소통</a:t>
            </a:r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 가능</a:t>
            </a:r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79193" y="3130847"/>
            <a:ext cx="6306442" cy="6906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프로젝트 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스케쥴 관리</a:t>
            </a:r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의 편의성</a:t>
            </a:r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79193" y="3904435"/>
            <a:ext cx="6306442" cy="6906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개발 표준화 </a:t>
            </a:r>
            <a:r>
              <a:rPr lang="ko-KR" altLang="en-US" b="1" smtClean="0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제공 및 프로젝트 품질 향상</a:t>
            </a:r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9192" y="4695244"/>
            <a:ext cx="6306442" cy="690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Noto Sans KR" panose="020B0600000101010101" charset="-127"/>
                <a:ea typeface="Noto Sans KR" panose="020B0600000101010101" charset="-127"/>
              </a:rPr>
              <a:t>효율적인 프로젝트 </a:t>
            </a:r>
            <a:r>
              <a:rPr lang="ko-KR" altLang="en-US" b="1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산출물 </a:t>
            </a:r>
            <a:r>
              <a:rPr lang="ko-KR" altLang="en-US" b="1" smtClean="0">
                <a:solidFill>
                  <a:srgbClr val="FF0000"/>
                </a:solidFill>
                <a:latin typeface="Noto Sans KR" panose="020B0600000101010101" charset="-127"/>
                <a:ea typeface="Noto Sans KR" panose="020B0600000101010101" charset="-127"/>
              </a:rPr>
              <a:t>관리</a:t>
            </a:r>
            <a:endParaRPr lang="ko-KR" altLang="en-US" b="1">
              <a:solidFill>
                <a:srgbClr val="FF0000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89A0C-4DB0-DEED-83D3-CF094824129F}"/>
              </a:ext>
            </a:extLst>
          </p:cNvPr>
          <p:cNvSpPr/>
          <p:nvPr/>
        </p:nvSpPr>
        <p:spPr>
          <a:xfrm>
            <a:off x="301557" y="1371600"/>
            <a:ext cx="11546732" cy="51916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5" y="3480371"/>
            <a:ext cx="11053603" cy="1561529"/>
          </a:xfrm>
          <a:prstGeom prst="rect">
            <a:avLst/>
          </a:prstGeom>
        </p:spPr>
      </p:pic>
      <p:sp>
        <p:nvSpPr>
          <p:cNvPr id="11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3251" y="354935"/>
            <a:ext cx="7797338" cy="670329"/>
          </a:xfrm>
        </p:spPr>
        <p:txBody>
          <a:bodyPr/>
          <a:lstStyle/>
          <a:p>
            <a:r>
              <a:rPr lang="ko-KR" altLang="en-US" dirty="0" smtClean="0"/>
              <a:t>반 목록</a:t>
            </a:r>
            <a:endParaRPr lang="ko-KR" altLang="en-US" dirty="0"/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251" y="7919"/>
            <a:ext cx="7554887" cy="34532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7. </a:t>
            </a:r>
            <a:r>
              <a:rPr lang="ko-KR" altLang="en-US"/>
              <a:t>화면 설명 </a:t>
            </a:r>
            <a:r>
              <a:rPr lang="en-US" altLang="ko-KR"/>
              <a:t>&gt; 7.9. </a:t>
            </a:r>
            <a:r>
              <a:rPr lang="ko-KR" altLang="en-US"/>
              <a:t>관리자 설정 </a:t>
            </a:r>
            <a:r>
              <a:rPr lang="en-US" altLang="ko-KR"/>
              <a:t>&gt; </a:t>
            </a:r>
            <a:r>
              <a:rPr lang="en-US" altLang="ko-KR" smtClean="0"/>
              <a:t>7.9.5. </a:t>
            </a:r>
            <a:r>
              <a:rPr lang="ko-KR" altLang="en-US" smtClean="0"/>
              <a:t>반 목록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169" y="1546949"/>
            <a:ext cx="10171240" cy="8849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관리자가 생성한 반을 조회하며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강의실을 삭제할 수 있다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   </a:t>
            </a:r>
            <a:r>
              <a:rPr lang="en-US" altLang="ko-KR" smtClean="0">
                <a:latin typeface="Noto Sans KR" panose="020B0600000101010101" charset="-127"/>
                <a:ea typeface="Noto Sans KR" panose="020B0600000101010101" charset="-127"/>
              </a:rPr>
              <a:t>          - 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삭제 시 실제로 반이 삭제되지 않고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사용자들의 삭제 여부가 변경된다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.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모든 게시글 및 학생</a:t>
            </a:r>
            <a:r>
              <a:rPr lang="en-US" altLang="ko-KR">
                <a:latin typeface="Noto Sans KR" panose="020B0600000101010101" charset="-127"/>
                <a:ea typeface="Noto Sans KR" panose="020B0600000101010101" charset="-127"/>
              </a:rPr>
              <a:t>, </a:t>
            </a:r>
            <a:r>
              <a:rPr lang="ko-KR" altLang="en-US">
                <a:latin typeface="Noto Sans KR" panose="020B0600000101010101" charset="-127"/>
                <a:ea typeface="Noto Sans KR" panose="020B0600000101010101" charset="-127"/>
              </a:rPr>
              <a:t>반 관리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8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5474767" y="5427752"/>
            <a:ext cx="2482459" cy="118705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Noto Sans KR" panose="020B0600000101010101" charset="-127"/>
                <a:ea typeface="Noto Sans KR" panose="020B0600000101010101" charset="-127"/>
              </a:rPr>
              <a:t>S</a:t>
            </a:r>
            <a:endParaRPr lang="ko-KR" altLang="en-US" sz="16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67283" y="5427752"/>
            <a:ext cx="2548018" cy="118705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Noto Sans KR" panose="020B0600000101010101" charset="-127"/>
                <a:ea typeface="Noto Sans KR" panose="020B0600000101010101" charset="-127"/>
              </a:rPr>
              <a:t>S</a:t>
            </a:r>
            <a:endParaRPr lang="ko-KR" altLang="en-US" sz="160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27DE78-A737-48EE-92B5-BCE74116E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7. </a:t>
            </a:r>
            <a:r>
              <a:rPr lang="ko-KR" altLang="en-US" dirty="0"/>
              <a:t>화면 설명 </a:t>
            </a:r>
            <a:r>
              <a:rPr lang="en-US" altLang="ko-KR"/>
              <a:t>&gt; </a:t>
            </a:r>
            <a:r>
              <a:rPr lang="en-US" altLang="ko-KR" smtClean="0"/>
              <a:t>7.10.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1E72E-29A9-4DE1-8822-4D3370828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통합검색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99582-0245-4E47-A43B-9AAFC7EE0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22" y="4040655"/>
            <a:ext cx="1232444" cy="974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76E95-443E-452C-B379-FDD04DB21DEF}"/>
              </a:ext>
            </a:extLst>
          </p:cNvPr>
          <p:cNvSpPr txBox="1"/>
          <p:nvPr/>
        </p:nvSpPr>
        <p:spPr>
          <a:xfrm>
            <a:off x="4350419" y="5050008"/>
            <a:ext cx="3480170" cy="36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각 게시판 테이블 리스트화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136A-C0F3-4595-9624-F15E911C4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38" y="4139271"/>
            <a:ext cx="982928" cy="77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88733-1CBD-4E04-87B1-ADAEB47A5449}"/>
              </a:ext>
            </a:extLst>
          </p:cNvPr>
          <p:cNvSpPr txBox="1"/>
          <p:nvPr/>
        </p:nvSpPr>
        <p:spPr>
          <a:xfrm>
            <a:off x="1147588" y="5019106"/>
            <a:ext cx="112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키워드 검색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76F6E1-C13C-458A-BC54-A5F2774FC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81" y="3317624"/>
            <a:ext cx="928489" cy="733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1E86F7-B79E-41CA-9B7A-EA8FC1423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8" y="4160788"/>
            <a:ext cx="928489" cy="7339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8B7C24-CC12-48A7-AB96-3C9A9D4F77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81" y="5036119"/>
            <a:ext cx="928489" cy="733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D60F6-B816-4A71-AA02-D04E533B4192}"/>
              </a:ext>
            </a:extLst>
          </p:cNvPr>
          <p:cNvSpPr txBox="1"/>
          <p:nvPr/>
        </p:nvSpPr>
        <p:spPr>
          <a:xfrm>
            <a:off x="9674107" y="3750087"/>
            <a:ext cx="965820" cy="36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제목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76EF5-4CB8-49B5-AFF0-A695623B5F80}"/>
              </a:ext>
            </a:extLst>
          </p:cNvPr>
          <p:cNvSpPr txBox="1"/>
          <p:nvPr/>
        </p:nvSpPr>
        <p:spPr>
          <a:xfrm>
            <a:off x="9674107" y="5226205"/>
            <a:ext cx="1307684" cy="36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작성자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4C9A-844E-479E-8BF5-5F7508AF4806}"/>
              </a:ext>
            </a:extLst>
          </p:cNvPr>
          <p:cNvSpPr txBox="1"/>
          <p:nvPr/>
        </p:nvSpPr>
        <p:spPr>
          <a:xfrm>
            <a:off x="9674107" y="4483754"/>
            <a:ext cx="965820" cy="36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600000101010101" charset="-127"/>
                <a:ea typeface="Noto Sans KR" panose="020B0600000101010101" charset="-127"/>
              </a:rPr>
              <a:t>본문</a:t>
            </a:r>
            <a:endParaRPr lang="en-US" altLang="ko-KR" sz="1400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36AEB8-3E45-458F-860D-30B4E1CF27BF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270165" y="4527760"/>
            <a:ext cx="24063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FE3F79-B747-4332-9FBD-126BBE4B34C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908966" y="3684596"/>
            <a:ext cx="2805215" cy="8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A39603-256B-4FFA-8D3E-2E6C50BB502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908966" y="4527760"/>
            <a:ext cx="2818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D15B41-0D4F-4BED-94A1-BEFBB96119E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908966" y="4527761"/>
            <a:ext cx="2805215" cy="87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01169" y="1546948"/>
            <a:ext cx="10171240" cy="198756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>
                <a:latin typeface="Noto Sans KR" panose="020B0600000101010101" charset="-127"/>
                <a:ea typeface="Noto Sans KR" panose="020B0600000101010101" charset="-127"/>
              </a:rPr>
              <a:t>기능</a:t>
            </a:r>
            <a:r>
              <a:rPr lang="en-US" altLang="ko-KR" b="1" smtClean="0">
                <a:latin typeface="Noto Sans KR" panose="020B0600000101010101" charset="-127"/>
                <a:ea typeface="Noto Sans KR" panose="020B0600000101010101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검색 </a:t>
            </a:r>
            <a:r>
              <a:rPr lang="ko-KR" altLang="en-US" b="1">
                <a:latin typeface="Noto Sans KR" panose="020B0200000000000000" pitchFamily="50" charset="-127"/>
                <a:ea typeface="Noto Sans KR" panose="020B0200000000000000" pitchFamily="50" charset="-127"/>
              </a:rPr>
              <a:t>범위   </a:t>
            </a:r>
            <a:endParaRPr lang="en-US" altLang="ko-KR" b="1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작업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회의록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공지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자료</a:t>
            </a:r>
            <a:r>
              <a:rPr lang="en-US" altLang="ko-KR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업무보고</a:t>
            </a:r>
            <a:endParaRPr lang="en-US" altLang="ko-KR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공통 게시판 </a:t>
            </a:r>
            <a:r>
              <a:rPr lang="en-US" altLang="ko-KR" b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전체 공지사항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이벤트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</a:rPr>
              <a:t>, Q&amp;A</a:t>
            </a: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게시판</a:t>
            </a:r>
            <a:r>
              <a:rPr lang="en-US" altLang="ko-KR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자유게시판</a:t>
            </a:r>
            <a:endParaRPr lang="en-US" altLang="ko-KR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1169" y="1133322"/>
            <a:ext cx="8037093" cy="4635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[</a:t>
            </a:r>
            <a:r>
              <a:rPr lang="ko-KR" altLang="en-US" b="1" dirty="0">
                <a:latin typeface="Noto Sans KR" panose="020B0600000101010101" charset="-127"/>
                <a:ea typeface="Noto Sans KR" panose="020B0600000101010101" charset="-127"/>
              </a:rPr>
              <a:t>개요</a:t>
            </a:r>
            <a:r>
              <a:rPr lang="en-US" altLang="ko-KR" b="1" dirty="0">
                <a:latin typeface="Noto Sans KR" panose="020B0600000101010101" charset="-127"/>
                <a:ea typeface="Noto Sans KR" panose="020B0600000101010101" charset="-127"/>
              </a:rPr>
              <a:t>]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PMS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내의 각 게시물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자료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ko-KR" altLang="en-US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작업내역을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통합하여 검색</a:t>
            </a:r>
            <a:endParaRPr lang="en-US" altLang="ko-KR" dirty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13902" y="5545576"/>
            <a:ext cx="1049965" cy="405922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작업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13902" y="6089812"/>
            <a:ext cx="1049965" cy="405922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</a:t>
            </a:r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/</a:t>
            </a:r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자료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786591" y="5530869"/>
            <a:ext cx="1049965" cy="405922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회의록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86591" y="6075105"/>
            <a:ext cx="1049965" cy="405922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업무보고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98151" y="5545576"/>
            <a:ext cx="1076317" cy="41239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공지사항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98150" y="6083344"/>
            <a:ext cx="1076317" cy="41239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자유게시판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020601" y="5545576"/>
            <a:ext cx="1076317" cy="41239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latin typeface="Noto Sans KR" panose="020B0600000101010101" charset="-127"/>
                <a:ea typeface="Noto Sans KR" panose="020B0600000101010101" charset="-127"/>
              </a:rPr>
              <a:t>이벤트</a:t>
            </a:r>
            <a:endParaRPr lang="en-US" altLang="ko-KR" sz="1400" b="1" smtClean="0"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019498" y="6083344"/>
            <a:ext cx="1076317" cy="412390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latin typeface="Noto Sans KR" panose="020B0600000101010101" charset="-127"/>
                <a:ea typeface="Noto Sans KR" panose="020B0600000101010101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498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Team</a:t>
            </a:r>
            <a:r>
              <a:rPr lang="ko-KR" altLang="en-US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 </a:t>
            </a: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Member Introduction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>
                <a:latin typeface="Noto Sans KR" panose="020B0600000101010101" charset="-127"/>
                <a:ea typeface="Noto Sans KR" panose="020B0600000101010101" charset="-127"/>
              </a:rPr>
              <a:t>02. </a:t>
            </a:r>
            <a:r>
              <a:rPr lang="ko-KR" altLang="en-US" sz="6000" spc="-8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팀원 </a:t>
            </a:r>
            <a:r>
              <a:rPr lang="ko-KR" altLang="en-US" sz="60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6877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3418C-7C5D-4F0F-FF5A-45FF1C2BA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팀원소개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1F05AD-570C-A900-6701-50350C4959AB}"/>
              </a:ext>
            </a:extLst>
          </p:cNvPr>
          <p:cNvGrpSpPr/>
          <p:nvPr/>
        </p:nvGrpSpPr>
        <p:grpSpPr>
          <a:xfrm>
            <a:off x="475435" y="1401493"/>
            <a:ext cx="11281427" cy="4910817"/>
            <a:chOff x="475435" y="1568641"/>
            <a:chExt cx="11281427" cy="49108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711E4AC-A0F6-3AA0-15E6-1983FFB31A32}"/>
                </a:ext>
              </a:extLst>
            </p:cNvPr>
            <p:cNvGrpSpPr/>
            <p:nvPr/>
          </p:nvGrpSpPr>
          <p:grpSpPr>
            <a:xfrm>
              <a:off x="475435" y="1568641"/>
              <a:ext cx="2660962" cy="4910817"/>
              <a:chOff x="475435" y="1568641"/>
              <a:chExt cx="2660962" cy="491081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F4A38B-6FB8-6542-EA89-275920CF0351}"/>
                  </a:ext>
                </a:extLst>
              </p:cNvPr>
              <p:cNvSpPr/>
              <p:nvPr/>
            </p:nvSpPr>
            <p:spPr>
              <a:xfrm>
                <a:off x="475435" y="15686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endParaRPr lang="en-US" altLang="ko-KR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생성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생성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생성 신청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관리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단계 별 프로파일 문서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관리자 페이지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생성 승인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진행 현황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통합검색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47B05-24D1-E161-24D2-82EAD6D6BD75}"/>
                  </a:ext>
                </a:extLst>
              </p:cNvPr>
              <p:cNvSpPr/>
              <p:nvPr/>
            </p:nvSpPr>
            <p:spPr>
              <a:xfrm>
                <a:off x="975091" y="15686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조장 황인정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97EC61-432E-C774-2471-68D2B3D771A8}"/>
                </a:ext>
              </a:extLst>
            </p:cNvPr>
            <p:cNvGrpSpPr/>
            <p:nvPr/>
          </p:nvGrpSpPr>
          <p:grpSpPr>
            <a:xfrm>
              <a:off x="9095900" y="1568641"/>
              <a:ext cx="2660962" cy="4910817"/>
              <a:chOff x="475435" y="1568641"/>
              <a:chExt cx="2660962" cy="4910817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03F32CF-E649-181A-CABC-D13A21426CBF}"/>
                  </a:ext>
                </a:extLst>
              </p:cNvPr>
              <p:cNvSpPr/>
              <p:nvPr/>
            </p:nvSpPr>
            <p:spPr>
              <a:xfrm>
                <a:off x="475435" y="15686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700" b="1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endParaRPr lang="en-US" altLang="ko-KR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</a:t>
                </a:r>
                <a:r>
                  <a:rPr lang="ko-KR" altLang="en-US" sz="1700" b="1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메인</a:t>
                </a:r>
                <a:r>
                  <a:rPr lang="en-US" altLang="ko-KR" sz="1700" b="1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endParaRPr lang="en-US" altLang="ko-KR" sz="1700" b="1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</a:t>
                </a:r>
                <a:r>
                  <a:rPr lang="en-US" altLang="ko-KR" sz="1700" b="1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Home]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기본 정보</a:t>
                </a:r>
                <a:endParaRPr lang="en-US" altLang="ko-KR" sz="17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 err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팀원별</a:t>
                </a: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작업 </a:t>
                </a:r>
                <a:r>
                  <a:rPr lang="ko-KR" altLang="en-US" sz="1700" dirty="0" err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진척률</a:t>
                </a:r>
                <a:endParaRPr lang="en-US" altLang="ko-KR" sz="1700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작업</a:t>
                </a:r>
                <a:r>
                  <a:rPr lang="en-US" altLang="ko-KR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/</a:t>
                </a:r>
                <a:r>
                  <a:rPr lang="ko-KR" altLang="en-US" sz="1700" dirty="0" err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최근게시물</a:t>
                </a: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조회</a:t>
                </a:r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endParaRPr lang="en-US" altLang="ko-KR" sz="1700" b="1" dirty="0" smtClean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게시판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공지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,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자료 게시판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업무 보고 게시판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게시판 검색 </a:t>
                </a: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기능</a:t>
                </a:r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4.</a:t>
                </a: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완료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</a:t>
                </a:r>
                <a:r>
                  <a:rPr lang="ko-KR" altLang="en-US" sz="1700" dirty="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목록</a:t>
                </a:r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05BAA9F-C1EC-28F0-F240-0565F26FCC3C}"/>
                  </a:ext>
                </a:extLst>
              </p:cNvPr>
              <p:cNvSpPr/>
              <p:nvPr/>
            </p:nvSpPr>
            <p:spPr>
              <a:xfrm>
                <a:off x="975091" y="15686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 </a:t>
                </a:r>
                <a:r>
                  <a:rPr lang="ko-KR" altLang="en-US" sz="1700" b="1" dirty="0" err="1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조미혜</a:t>
                </a:r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</a:t>
                </a:r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CDC8CF9-C00B-2EE7-80CE-E215B498F08B}"/>
                </a:ext>
              </a:extLst>
            </p:cNvPr>
            <p:cNvGrpSpPr/>
            <p:nvPr/>
          </p:nvGrpSpPr>
          <p:grpSpPr>
            <a:xfrm>
              <a:off x="6222411" y="1568641"/>
              <a:ext cx="2660962" cy="4910817"/>
              <a:chOff x="475435" y="1568641"/>
              <a:chExt cx="2660962" cy="491081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0067B5E-0A78-3F1D-E114-089DF63335B4}"/>
                  </a:ext>
                </a:extLst>
              </p:cNvPr>
              <p:cNvSpPr/>
              <p:nvPr/>
            </p:nvSpPr>
            <p:spPr>
              <a:xfrm>
                <a:off x="475435" y="15686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상세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작업 문서 등록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작업 문서 수정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작업 문서 삭제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4.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작업 문서 리스트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5.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작업 문서 조회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6.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휴지통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7. </a:t>
                </a:r>
                <a:r>
                  <a:rPr lang="ko-KR" altLang="en-US" sz="1700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팀원별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</a:t>
                </a:r>
                <a:r>
                  <a:rPr lang="ko-KR" altLang="en-US" sz="1700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진척률</a:t>
                </a:r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BFC9A2C-31B9-4000-2DD6-B5C602CD251A}"/>
                  </a:ext>
                </a:extLst>
              </p:cNvPr>
              <p:cNvSpPr/>
              <p:nvPr/>
            </p:nvSpPr>
            <p:spPr>
              <a:xfrm>
                <a:off x="975091" y="15686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 이광현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259377C-D26D-4E44-1A0A-9379CF3DE215}"/>
                </a:ext>
              </a:extLst>
            </p:cNvPr>
            <p:cNvGrpSpPr/>
            <p:nvPr/>
          </p:nvGrpSpPr>
          <p:grpSpPr>
            <a:xfrm>
              <a:off x="3366799" y="1568641"/>
              <a:ext cx="2660962" cy="4910817"/>
              <a:chOff x="-2522745" y="1416241"/>
              <a:chExt cx="2660962" cy="491081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046AF1-6A86-4BB9-EC69-D9FA13CC7F7F}"/>
                  </a:ext>
                </a:extLst>
              </p:cNvPr>
              <p:cNvSpPr/>
              <p:nvPr/>
            </p:nvSpPr>
            <p:spPr>
              <a:xfrm>
                <a:off x="-2522745" y="14162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프로젝트용 캘린더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기간 표시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회의 일정 표시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알림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전체 게시글 댓글</a:t>
                </a:r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, </a:t>
                </a:r>
              </a:p>
              <a:p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답글 알림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생성 승인 알림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회의 일정 알림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프로젝트 게시판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회의록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DB41ADC-2024-445E-7516-F3B51AAB3D8B}"/>
                  </a:ext>
                </a:extLst>
              </p:cNvPr>
              <p:cNvSpPr/>
              <p:nvPr/>
            </p:nvSpPr>
            <p:spPr>
              <a:xfrm>
                <a:off x="-2023089" y="14162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 err="1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부조장</a:t>
                </a:r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이진희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8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3FF6D3-F4AC-722E-F10C-C973635666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팀원소개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3F0B55-255F-6DA7-2ADC-339B3D2264BD}"/>
              </a:ext>
            </a:extLst>
          </p:cNvPr>
          <p:cNvGrpSpPr/>
          <p:nvPr/>
        </p:nvGrpSpPr>
        <p:grpSpPr>
          <a:xfrm>
            <a:off x="1052279" y="1401493"/>
            <a:ext cx="10087444" cy="4910817"/>
            <a:chOff x="1052279" y="1401493"/>
            <a:chExt cx="10087444" cy="49108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237D2E3-DA46-2D7B-4B25-88F267F82416}"/>
                </a:ext>
              </a:extLst>
            </p:cNvPr>
            <p:cNvGrpSpPr/>
            <p:nvPr/>
          </p:nvGrpSpPr>
          <p:grpSpPr>
            <a:xfrm>
              <a:off x="1052279" y="1401493"/>
              <a:ext cx="2660962" cy="4910817"/>
              <a:chOff x="475435" y="1568641"/>
              <a:chExt cx="2660962" cy="4910817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47C98BA-FDFC-C2AC-41E9-6133F3ACAB7F}"/>
                  </a:ext>
                </a:extLst>
              </p:cNvPr>
              <p:cNvSpPr/>
              <p:nvPr/>
            </p:nvSpPr>
            <p:spPr>
              <a:xfrm>
                <a:off x="475435" y="15686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채팅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학원 내 모든 사람과 채팅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강의실 내 모든 사용자 조회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 err="1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채팅방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 및 대화 내용 보관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4.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동일 강의실 학생 아닐 경우 게시글을 통한 접근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관리자 페이지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팀장 권한 부여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게시판 관리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1A79878-2A28-B90E-F358-9158F61E157D}"/>
                  </a:ext>
                </a:extLst>
              </p:cNvPr>
              <p:cNvSpPr/>
              <p:nvPr/>
            </p:nvSpPr>
            <p:spPr>
              <a:xfrm>
                <a:off x="975091" y="15686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 강준우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3DCD36-A9A9-82A2-BAB4-10EADD2CB529}"/>
                </a:ext>
              </a:extLst>
            </p:cNvPr>
            <p:cNvGrpSpPr/>
            <p:nvPr/>
          </p:nvGrpSpPr>
          <p:grpSpPr>
            <a:xfrm>
              <a:off x="8478761" y="1401493"/>
              <a:ext cx="2660962" cy="4910817"/>
              <a:chOff x="475435" y="1568641"/>
              <a:chExt cx="2660962" cy="491081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7AC136B-130F-B14E-9FC2-93A11E5396D3}"/>
                  </a:ext>
                </a:extLst>
              </p:cNvPr>
              <p:cNvSpPr/>
              <p:nvPr/>
            </p:nvSpPr>
            <p:spPr>
              <a:xfrm>
                <a:off x="475435" y="15686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전체 게시판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전체 공지사항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이벤트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자유게시판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4. Q&amp;A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게시판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5.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게시판 검색 기능</a:t>
                </a:r>
              </a:p>
              <a:p>
                <a:endParaRPr lang="ko-KR" altLang="en-US" sz="1700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b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오늘 할 일</a:t>
                </a:r>
                <a:r>
                  <a:rPr lang="en-US" altLang="ko-KR" sz="1700" b="1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</a:p>
              <a:p>
                <a:r>
                  <a:rPr lang="en-US" altLang="ko-KR" sz="170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en-US" altLang="ko-KR" sz="170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ToDo List </a:t>
                </a:r>
                <a:r>
                  <a:rPr lang="ko-KR" altLang="en-US" sz="170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등록</a:t>
                </a:r>
                <a:r>
                  <a:rPr lang="en-US" altLang="ko-KR" sz="170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/</a:t>
                </a:r>
                <a:r>
                  <a:rPr lang="ko-KR" altLang="en-US" sz="1700" smtClean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조회</a:t>
                </a:r>
                <a:endParaRPr lang="ko-KR" altLang="en-US" sz="170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AE0BF14-8CDF-257F-6B40-A0CD2327B6B0}"/>
                  </a:ext>
                </a:extLst>
              </p:cNvPr>
              <p:cNvSpPr/>
              <p:nvPr/>
            </p:nvSpPr>
            <p:spPr>
              <a:xfrm>
                <a:off x="975091" y="15686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 차예지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A2083A-9975-A975-1EA9-FC760243098C}"/>
                </a:ext>
              </a:extLst>
            </p:cNvPr>
            <p:cNvGrpSpPr/>
            <p:nvPr/>
          </p:nvGrpSpPr>
          <p:grpSpPr>
            <a:xfrm>
              <a:off x="4765520" y="1401493"/>
              <a:ext cx="2660962" cy="4910817"/>
              <a:chOff x="-2522745" y="1416241"/>
              <a:chExt cx="2660962" cy="49108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F6F336D-CB27-7216-1ACE-51399A4DCDAC}"/>
                  </a:ext>
                </a:extLst>
              </p:cNvPr>
              <p:cNvSpPr/>
              <p:nvPr/>
            </p:nvSpPr>
            <p:spPr>
              <a:xfrm>
                <a:off x="-2522745" y="1416242"/>
                <a:ext cx="2660962" cy="49108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[</a:t>
                </a:r>
                <a:r>
                  <a:rPr lang="ko-KR" altLang="en-US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회원 관리</a:t>
                </a:r>
                <a:r>
                  <a:rPr lang="en-US" altLang="ko-KR" sz="1700" b="1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]</a:t>
                </a:r>
                <a:endParaRPr lang="ko-KR" altLang="en-US" sz="1700" b="1" dirty="0">
                  <a:solidFill>
                    <a:schemeClr val="tx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1.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회원가입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2.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로그인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3.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로그아웃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4.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회원정보 수정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5.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마이페이지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6.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아이디 찾기</a:t>
                </a:r>
              </a:p>
              <a:p>
                <a:r>
                  <a:rPr lang="en-US" altLang="ko-KR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7. </a:t>
                </a:r>
                <a:r>
                  <a:rPr lang="ko-KR" altLang="en-US" sz="1700" dirty="0">
                    <a:solidFill>
                      <a:schemeClr val="tx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비밀번호 찾기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7B41167-5667-20F9-8CBF-BEAE10231C49}"/>
                  </a:ext>
                </a:extLst>
              </p:cNvPr>
              <p:cNvSpPr/>
              <p:nvPr/>
            </p:nvSpPr>
            <p:spPr>
              <a:xfrm>
                <a:off x="-2023089" y="1416241"/>
                <a:ext cx="1661651" cy="49161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00" b="1" dirty="0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팀원 </a:t>
                </a:r>
                <a:r>
                  <a:rPr lang="ko-KR" altLang="en-US" sz="1700" b="1" dirty="0" err="1">
                    <a:solidFill>
                      <a:schemeClr val="bg1"/>
                    </a:solidFill>
                    <a:latin typeface="Noto Sans KR" panose="020B0600000101010101" charset="-127"/>
                    <a:ea typeface="Noto Sans KR" panose="020B0600000101010101" charset="-127"/>
                  </a:rPr>
                  <a:t>문경훈</a:t>
                </a:r>
                <a:endParaRPr lang="ko-KR" altLang="en-US" sz="1700" b="1" dirty="0">
                  <a:solidFill>
                    <a:schemeClr val="bg1"/>
                  </a:solidFill>
                  <a:latin typeface="Noto Sans KR" panose="020B0600000101010101" charset="-127"/>
                  <a:ea typeface="Noto Sans KR" panose="020B0600000101010101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8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28DD8-A520-DC47-EF33-9E5822B0AC16}"/>
              </a:ext>
            </a:extLst>
          </p:cNvPr>
          <p:cNvSpPr/>
          <p:nvPr/>
        </p:nvSpPr>
        <p:spPr>
          <a:xfrm>
            <a:off x="0" y="1954181"/>
            <a:ext cx="4729135" cy="2949638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CAC9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82C12BC-0DA1-257D-BDE3-41ECCEE39E5F}"/>
              </a:ext>
            </a:extLst>
          </p:cNvPr>
          <p:cNvSpPr/>
          <p:nvPr/>
        </p:nvSpPr>
        <p:spPr>
          <a:xfrm>
            <a:off x="3571204" y="2202513"/>
            <a:ext cx="1194394" cy="2452979"/>
          </a:xfrm>
          <a:custGeom>
            <a:avLst/>
            <a:gdLst>
              <a:gd name="connsiteX0" fmla="*/ 1152526 w 1152526"/>
              <a:gd name="connsiteY0" fmla="*/ 0 h 2305051"/>
              <a:gd name="connsiteX1" fmla="*/ 1152526 w 1152526"/>
              <a:gd name="connsiteY1" fmla="*/ 2305051 h 2305051"/>
              <a:gd name="connsiteX2" fmla="*/ 0 w 1152526"/>
              <a:gd name="connsiteY2" fmla="*/ 1152526 h 23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6" h="2305051">
                <a:moveTo>
                  <a:pt x="1152526" y="0"/>
                </a:moveTo>
                <a:lnTo>
                  <a:pt x="1152526" y="2305051"/>
                </a:lnTo>
                <a:lnTo>
                  <a:pt x="0" y="1152526"/>
                </a:lnTo>
                <a:close/>
              </a:path>
            </a:pathLst>
          </a:custGeom>
          <a:noFill/>
          <a:ln w="6985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Noto Sans KR" panose="020B0600000101010101" charset="-127"/>
              <a:ea typeface="Noto Sans KR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DD2CF2-C260-87DF-6163-6D8D75172934}"/>
              </a:ext>
            </a:extLst>
          </p:cNvPr>
          <p:cNvGrpSpPr/>
          <p:nvPr/>
        </p:nvGrpSpPr>
        <p:grpSpPr>
          <a:xfrm>
            <a:off x="2352310" y="2655714"/>
            <a:ext cx="1765095" cy="1546573"/>
            <a:chOff x="5065732" y="2641811"/>
            <a:chExt cx="1796832" cy="1574381"/>
          </a:xfrm>
        </p:grpSpPr>
        <p:sp>
          <p:nvSpPr>
            <p:cNvPr id="5" name="다이아몬드 4">
              <a:extLst>
                <a:ext uri="{FF2B5EF4-FFF2-40B4-BE49-F238E27FC236}">
                  <a16:creationId xmlns:a16="http://schemas.microsoft.com/office/drawing/2014/main" id="{10C2818F-D6C4-D685-0D53-2CF691470B5C}"/>
                </a:ext>
              </a:extLst>
            </p:cNvPr>
            <p:cNvSpPr/>
            <p:nvPr userDrawn="1"/>
          </p:nvSpPr>
          <p:spPr>
            <a:xfrm>
              <a:off x="5288183" y="2641811"/>
              <a:ext cx="1574381" cy="1574381"/>
            </a:xfrm>
            <a:prstGeom prst="diamond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2483A977-1DE9-240F-E7CB-6263626286DB}"/>
                </a:ext>
              </a:extLst>
            </p:cNvPr>
            <p:cNvSpPr/>
            <p:nvPr userDrawn="1"/>
          </p:nvSpPr>
          <p:spPr>
            <a:xfrm>
              <a:off x="5065732" y="2641811"/>
              <a:ext cx="1574381" cy="1574381"/>
            </a:xfrm>
            <a:prstGeom prst="diamond">
              <a:avLst/>
            </a:prstGeom>
            <a:noFill/>
            <a:ln w="1016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" panose="020B0600000101010101" charset="-127"/>
                <a:ea typeface="Noto Sans KR" panose="020B0600000101010101" charset="-127"/>
              </a:endParaRPr>
            </a:p>
          </p:txBody>
        </p:sp>
      </p:grp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169714F2-F453-C242-108A-45D84E7DF53F}"/>
              </a:ext>
            </a:extLst>
          </p:cNvPr>
          <p:cNvSpPr txBox="1">
            <a:spLocks/>
          </p:cNvSpPr>
          <p:nvPr/>
        </p:nvSpPr>
        <p:spPr>
          <a:xfrm>
            <a:off x="5168265" y="3671869"/>
            <a:ext cx="4603644" cy="30284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pc="-80" dirty="0">
                <a:ln>
                  <a:solidFill>
                    <a:srgbClr val="60646A">
                      <a:alpha val="30000"/>
                    </a:srgbClr>
                  </a:solidFill>
                </a:ln>
                <a:solidFill>
                  <a:schemeClr val="accent1"/>
                </a:solidFill>
                <a:latin typeface="Noto Sans KR" panose="020B0600000101010101" charset="-127"/>
                <a:ea typeface="Noto Sans KR" panose="020B0600000101010101" charset="-127"/>
              </a:rPr>
              <a:t>Development Environment</a:t>
            </a:r>
            <a:endParaRPr lang="ko-KR" altLang="en-US" spc="-80" dirty="0">
              <a:ln>
                <a:solidFill>
                  <a:srgbClr val="60646A">
                    <a:alpha val="30000"/>
                  </a:srgbClr>
                </a:solidFill>
              </a:ln>
              <a:solidFill>
                <a:schemeClr val="accent1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354281D9-56F8-B005-6739-28FD68CD0BE5}"/>
              </a:ext>
            </a:extLst>
          </p:cNvPr>
          <p:cNvSpPr txBox="1">
            <a:spLocks/>
          </p:cNvSpPr>
          <p:nvPr/>
        </p:nvSpPr>
        <p:spPr>
          <a:xfrm>
            <a:off x="5117776" y="2655714"/>
            <a:ext cx="6159823" cy="61277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 spc="1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000" spc="-80" dirty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03. </a:t>
            </a:r>
            <a:r>
              <a:rPr lang="ko-KR" altLang="en-US" sz="6000" spc="-80" dirty="0" smtClean="0">
                <a:ln>
                  <a:solidFill>
                    <a:srgbClr val="1C1C1C">
                      <a:alpha val="30000"/>
                    </a:srgbClr>
                  </a:solidFill>
                </a:ln>
                <a:solidFill>
                  <a:srgbClr val="1C1C1C"/>
                </a:solidFill>
                <a:latin typeface="Noto Sans KR" panose="020B0600000101010101" charset="-127"/>
                <a:ea typeface="Noto Sans KR" panose="020B0600000101010101" charset="-127"/>
              </a:rPr>
              <a:t>개발환경</a:t>
            </a:r>
            <a:endParaRPr lang="ko-KR" altLang="en-US" sz="6000" spc="-80" dirty="0">
              <a:ln>
                <a:solidFill>
                  <a:srgbClr val="1C1C1C">
                    <a:alpha val="30000"/>
                  </a:srgbClr>
                </a:solidFill>
              </a:ln>
              <a:solidFill>
                <a:srgbClr val="1C1C1C"/>
              </a:solidFill>
              <a:latin typeface="Noto Sans KR" panose="020B0600000101010101" charset="-127"/>
              <a:ea typeface="Noto Sans K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9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4532</Words>
  <Application>Microsoft Office PowerPoint</Application>
  <PresentationFormat>와이드스크린</PresentationFormat>
  <Paragraphs>867</Paragraphs>
  <Slides>51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Söhne</vt:lpstr>
      <vt:lpstr>Wingdings 2</vt:lpstr>
      <vt:lpstr>Noto Sans KR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221</cp:revision>
  <dcterms:created xsi:type="dcterms:W3CDTF">2023-11-28T06:57:21Z</dcterms:created>
  <dcterms:modified xsi:type="dcterms:W3CDTF">2023-12-01T00:03:30Z</dcterms:modified>
</cp:coreProperties>
</file>