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87" r:id="rId4"/>
    <p:sldId id="258" r:id="rId5"/>
    <p:sldId id="284" r:id="rId6"/>
    <p:sldId id="286" r:id="rId7"/>
    <p:sldId id="285" r:id="rId8"/>
    <p:sldId id="276" r:id="rId9"/>
    <p:sldId id="277" r:id="rId10"/>
    <p:sldId id="278" r:id="rId11"/>
    <p:sldId id="279" r:id="rId12"/>
    <p:sldId id="281" r:id="rId13"/>
    <p:sldId id="282" r:id="rId14"/>
    <p:sldId id="280" r:id="rId15"/>
    <p:sldId id="283" r:id="rId16"/>
    <p:sldId id="288" r:id="rId17"/>
    <p:sldId id="362" r:id="rId18"/>
    <p:sldId id="369" r:id="rId19"/>
    <p:sldId id="268" r:id="rId20"/>
    <p:sldId id="270" r:id="rId21"/>
    <p:sldId id="371" r:id="rId22"/>
    <p:sldId id="370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7379" userDrawn="1">
          <p15:clr>
            <a:srgbClr val="A4A3A4"/>
          </p15:clr>
        </p15:guide>
        <p15:guide id="3" pos="301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75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eop kim" initials="ik" lastIdx="1" clrIdx="0">
    <p:extLst>
      <p:ext uri="{19B8F6BF-5375-455C-9EA6-DF929625EA0E}">
        <p15:presenceInfo xmlns:p15="http://schemas.microsoft.com/office/powerpoint/2012/main" userId="f611f68d70d089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AEDD"/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89199" autoAdjust="0"/>
  </p:normalViewPr>
  <p:slideViewPr>
    <p:cSldViewPr snapToGrid="0" showGuides="1">
      <p:cViewPr>
        <p:scale>
          <a:sx n="107" d="100"/>
          <a:sy n="107" d="100"/>
        </p:scale>
        <p:origin x="912" y="1072"/>
      </p:cViewPr>
      <p:guideLst>
        <p:guide orient="horz" pos="4020"/>
        <p:guide pos="7379"/>
        <p:guide pos="301"/>
        <p:guide orient="horz" pos="1026"/>
        <p:guide orient="horz" pos="1185"/>
        <p:guide orient="horz" pos="275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6F9-1D9C-43EC-80A0-8EEBB30AD61C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5EAC8-056C-48E8-AAB0-A5DF4FA6E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0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2400" baseline="-25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3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4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9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5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B6FA-DFD5-448B-96DC-6BEE776374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4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9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1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0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7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7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8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1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A530-CE82-4A5D-A2C8-5AF40022A63D}" type="datetimeFigureOut">
              <a:rPr lang="ko-KR" altLang="en-US" smtClean="0"/>
              <a:t>2020. 8. 11.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kakao.com/docs/restapi/user-management#%EB%A1%9C%EA%B7%B8%EC%9D%B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9583" y="3307699"/>
            <a:ext cx="580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OAuth2</a:t>
            </a:r>
            <a:endParaRPr lang="ko-KR" altLang="en-US" sz="3600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30" name="Picture 6" descr="nugu developers logoì ëí ì´ë¯¸ì§ ê²ìê²°ê³¼">
            <a:extLst>
              <a:ext uri="{FF2B5EF4-FFF2-40B4-BE49-F238E27FC236}">
                <a16:creationId xmlns:a16="http://schemas.microsoft.com/office/drawing/2014/main" id="{8C72DB11-6BEA-415B-BDFF-0BB1A6BD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98" y="1109624"/>
            <a:ext cx="2523005" cy="21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2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08562" y="291842"/>
            <a:ext cx="408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OAuth</a:t>
            </a:r>
            <a:r>
              <a:rPr lang="ko-KR" altLang="en-US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연동 방법</a:t>
            </a:r>
            <a:endParaRPr lang="ko-KR" altLang="en-US" sz="2800" spc="-113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BE2572-D94A-420E-AF39-5DB1835B19AA}"/>
              </a:ext>
            </a:extLst>
          </p:cNvPr>
          <p:cNvCxnSpPr>
            <a:cxnSpLocks/>
          </p:cNvCxnSpPr>
          <p:nvPr/>
        </p:nvCxnSpPr>
        <p:spPr>
          <a:xfrm>
            <a:off x="1808562" y="462456"/>
            <a:ext cx="0" cy="189187"/>
          </a:xfrm>
          <a:prstGeom prst="line">
            <a:avLst/>
          </a:prstGeom>
          <a:ln w="60325">
            <a:solidFill>
              <a:srgbClr val="7AAED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D328A2-60F0-42A6-B263-823300CAB413}"/>
              </a:ext>
            </a:extLst>
          </p:cNvPr>
          <p:cNvSpPr/>
          <p:nvPr/>
        </p:nvSpPr>
        <p:spPr>
          <a:xfrm>
            <a:off x="1808563" y="1054519"/>
            <a:ext cx="3531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Helvetica Neue"/>
              </a:rPr>
              <a:t>2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단계</a:t>
            </a:r>
            <a:r>
              <a:rPr lang="en-US" altLang="ko-KR">
                <a:solidFill>
                  <a:srgbClr val="333333"/>
                </a:solidFill>
                <a:latin typeface="Helvetica Neue"/>
              </a:rPr>
              <a:t>: OAuth App 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정보 확인하기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633345-530C-4627-BD4F-D12B90E3917C}"/>
              </a:ext>
            </a:extLst>
          </p:cNvPr>
          <p:cNvGrpSpPr/>
          <p:nvPr/>
        </p:nvGrpSpPr>
        <p:grpSpPr>
          <a:xfrm>
            <a:off x="2074428" y="1663310"/>
            <a:ext cx="7636745" cy="4822463"/>
            <a:chOff x="550427" y="1663309"/>
            <a:chExt cx="7636745" cy="482246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4C1F792-E2EA-47EC-BAE3-8A05D894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427" y="1663309"/>
              <a:ext cx="7636745" cy="482246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10416B-0811-4732-AC9E-B5CBBDD6CF8E}"/>
                </a:ext>
              </a:extLst>
            </p:cNvPr>
            <p:cNvSpPr/>
            <p:nvPr/>
          </p:nvSpPr>
          <p:spPr>
            <a:xfrm flipV="1">
              <a:off x="3569955" y="3240091"/>
              <a:ext cx="1577591" cy="1060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280B3D-B45C-4B2B-A341-8D1570498B44}"/>
                </a:ext>
              </a:extLst>
            </p:cNvPr>
            <p:cNvSpPr/>
            <p:nvPr/>
          </p:nvSpPr>
          <p:spPr>
            <a:xfrm flipV="1">
              <a:off x="3580002" y="3744184"/>
              <a:ext cx="1577591" cy="1060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FDAB01-90AB-43DB-9DD1-43EAAC4B2755}"/>
                </a:ext>
              </a:extLst>
            </p:cNvPr>
            <p:cNvSpPr/>
            <p:nvPr/>
          </p:nvSpPr>
          <p:spPr>
            <a:xfrm flipV="1">
              <a:off x="3580001" y="3983642"/>
              <a:ext cx="1577591" cy="1060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D8CCEF-4582-4266-A4BB-CBA07B588CB2}"/>
              </a:ext>
            </a:extLst>
          </p:cNvPr>
          <p:cNvSpPr/>
          <p:nvPr/>
        </p:nvSpPr>
        <p:spPr>
          <a:xfrm>
            <a:off x="5093955" y="3479550"/>
            <a:ext cx="1665236" cy="1060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AD5CA2-9840-4B68-A519-3D95E2C951CF}"/>
              </a:ext>
            </a:extLst>
          </p:cNvPr>
          <p:cNvSpPr/>
          <p:nvPr/>
        </p:nvSpPr>
        <p:spPr>
          <a:xfrm>
            <a:off x="3988635" y="3430012"/>
            <a:ext cx="2850943" cy="219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B51509-27ED-434D-B10F-8F7EBD56353C}"/>
              </a:ext>
            </a:extLst>
          </p:cNvPr>
          <p:cNvSpPr/>
          <p:nvPr/>
        </p:nvSpPr>
        <p:spPr>
          <a:xfrm>
            <a:off x="2480829" y="4682532"/>
            <a:ext cx="689949" cy="20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99455-2E2B-4267-A46C-F0E60735C245}"/>
              </a:ext>
            </a:extLst>
          </p:cNvPr>
          <p:cNvSpPr txBox="1"/>
          <p:nvPr/>
        </p:nvSpPr>
        <p:spPr>
          <a:xfrm>
            <a:off x="2074427" y="4601454"/>
            <a:ext cx="45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E860E3-7F4E-4131-8410-683E1B53BBE0}"/>
              </a:ext>
            </a:extLst>
          </p:cNvPr>
          <p:cNvSpPr txBox="1"/>
          <p:nvPr/>
        </p:nvSpPr>
        <p:spPr>
          <a:xfrm>
            <a:off x="3574462" y="3346100"/>
            <a:ext cx="45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2626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08562" y="291842"/>
            <a:ext cx="408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OAuth</a:t>
            </a:r>
            <a:r>
              <a:rPr lang="ko-KR" altLang="en-US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연동 방법</a:t>
            </a:r>
            <a:endParaRPr lang="ko-KR" altLang="en-US" sz="2800" spc="-113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BE2572-D94A-420E-AF39-5DB1835B19AA}"/>
              </a:ext>
            </a:extLst>
          </p:cNvPr>
          <p:cNvCxnSpPr>
            <a:cxnSpLocks/>
          </p:cNvCxnSpPr>
          <p:nvPr/>
        </p:nvCxnSpPr>
        <p:spPr>
          <a:xfrm>
            <a:off x="1808562" y="462456"/>
            <a:ext cx="0" cy="189187"/>
          </a:xfrm>
          <a:prstGeom prst="line">
            <a:avLst/>
          </a:prstGeom>
          <a:ln w="60325">
            <a:solidFill>
              <a:srgbClr val="7AAED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D328A2-60F0-42A6-B263-823300CAB413}"/>
              </a:ext>
            </a:extLst>
          </p:cNvPr>
          <p:cNvSpPr/>
          <p:nvPr/>
        </p:nvSpPr>
        <p:spPr>
          <a:xfrm>
            <a:off x="1808563" y="1093763"/>
            <a:ext cx="3531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Helvetica Neue"/>
              </a:rPr>
              <a:t>2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단계</a:t>
            </a:r>
            <a:r>
              <a:rPr lang="en-US" altLang="ko-KR">
                <a:solidFill>
                  <a:srgbClr val="333333"/>
                </a:solidFill>
                <a:latin typeface="Helvetica Neue"/>
              </a:rPr>
              <a:t>: OAuth App 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정보 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F2299-F526-450B-B240-C751DABB6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26" y="1741796"/>
            <a:ext cx="7305149" cy="4451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05B6BC-DB31-403B-BD4E-10D948F69638}"/>
              </a:ext>
            </a:extLst>
          </p:cNvPr>
          <p:cNvSpPr/>
          <p:nvPr/>
        </p:nvSpPr>
        <p:spPr>
          <a:xfrm>
            <a:off x="5263382" y="4484385"/>
            <a:ext cx="1665236" cy="1060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E9669D-B032-4A6E-A9CB-386FB75B5FD3}"/>
              </a:ext>
            </a:extLst>
          </p:cNvPr>
          <p:cNvSpPr/>
          <p:nvPr/>
        </p:nvSpPr>
        <p:spPr>
          <a:xfrm>
            <a:off x="4139824" y="2795380"/>
            <a:ext cx="810664" cy="219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54197-462D-4D4A-B6E3-FF3E1C122730}"/>
              </a:ext>
            </a:extLst>
          </p:cNvPr>
          <p:cNvSpPr/>
          <p:nvPr/>
        </p:nvSpPr>
        <p:spPr>
          <a:xfrm>
            <a:off x="2593596" y="5724046"/>
            <a:ext cx="689949" cy="20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42E37-255E-4236-A6F8-DDD93177FAA2}"/>
              </a:ext>
            </a:extLst>
          </p:cNvPr>
          <p:cNvSpPr txBox="1"/>
          <p:nvPr/>
        </p:nvSpPr>
        <p:spPr>
          <a:xfrm>
            <a:off x="2207290" y="5622872"/>
            <a:ext cx="45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D3A8E-7045-4A5F-889F-964D19583AF1}"/>
              </a:ext>
            </a:extLst>
          </p:cNvPr>
          <p:cNvSpPr txBox="1"/>
          <p:nvPr/>
        </p:nvSpPr>
        <p:spPr>
          <a:xfrm>
            <a:off x="3766920" y="2720277"/>
            <a:ext cx="45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ED0F2-94D7-4356-A1D1-DDC026FB968E}"/>
              </a:ext>
            </a:extLst>
          </p:cNvPr>
          <p:cNvSpPr/>
          <p:nvPr/>
        </p:nvSpPr>
        <p:spPr>
          <a:xfrm>
            <a:off x="4714255" y="4427825"/>
            <a:ext cx="2848804" cy="219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7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08562" y="291842"/>
            <a:ext cx="408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OAuth</a:t>
            </a:r>
            <a:r>
              <a:rPr lang="ko-KR" altLang="en-US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연동 방법</a:t>
            </a:r>
            <a:endParaRPr lang="ko-KR" altLang="en-US" sz="2800" spc="-113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BE2572-D94A-420E-AF39-5DB1835B19AA}"/>
              </a:ext>
            </a:extLst>
          </p:cNvPr>
          <p:cNvCxnSpPr>
            <a:cxnSpLocks/>
          </p:cNvCxnSpPr>
          <p:nvPr/>
        </p:nvCxnSpPr>
        <p:spPr>
          <a:xfrm>
            <a:off x="1808562" y="462456"/>
            <a:ext cx="0" cy="189187"/>
          </a:xfrm>
          <a:prstGeom prst="line">
            <a:avLst/>
          </a:prstGeom>
          <a:ln w="60325">
            <a:solidFill>
              <a:srgbClr val="7AAED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89A5E7-BCFC-42DD-BAF6-100EA394013E}"/>
              </a:ext>
            </a:extLst>
          </p:cNvPr>
          <p:cNvSpPr/>
          <p:nvPr/>
        </p:nvSpPr>
        <p:spPr>
          <a:xfrm>
            <a:off x="1808562" y="1135413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Helvetica Neue"/>
              </a:rPr>
              <a:t>3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단계</a:t>
            </a:r>
            <a:r>
              <a:rPr lang="en-US" altLang="ko-KR">
                <a:solidFill>
                  <a:srgbClr val="333333"/>
                </a:solidFill>
                <a:latin typeface="Helvetica Neue"/>
              </a:rPr>
              <a:t>: Scope 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결정하기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67EEE-B183-4354-BCDB-7CFA5079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76" y="1607537"/>
            <a:ext cx="8239648" cy="4788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618D8A-D2B2-4EEC-BB3F-2099DD6676A7}"/>
              </a:ext>
            </a:extLst>
          </p:cNvPr>
          <p:cNvSpPr/>
          <p:nvPr/>
        </p:nvSpPr>
        <p:spPr>
          <a:xfrm>
            <a:off x="3768034" y="2423670"/>
            <a:ext cx="931245" cy="269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A8AE70-C8F8-4E04-8093-88E1DB5D0937}"/>
              </a:ext>
            </a:extLst>
          </p:cNvPr>
          <p:cNvSpPr/>
          <p:nvPr/>
        </p:nvSpPr>
        <p:spPr>
          <a:xfrm>
            <a:off x="2194867" y="4977739"/>
            <a:ext cx="786144" cy="226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8AD1E-2CFD-4B4F-80EE-485E2CD2778D}"/>
              </a:ext>
            </a:extLst>
          </p:cNvPr>
          <p:cNvSpPr txBox="1"/>
          <p:nvPr/>
        </p:nvSpPr>
        <p:spPr>
          <a:xfrm>
            <a:off x="1815403" y="4881131"/>
            <a:ext cx="45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C9C1A-7F9C-4F06-93A1-F609E44AB133}"/>
              </a:ext>
            </a:extLst>
          </p:cNvPr>
          <p:cNvSpPr txBox="1"/>
          <p:nvPr/>
        </p:nvSpPr>
        <p:spPr>
          <a:xfrm>
            <a:off x="3395715" y="2408336"/>
            <a:ext cx="45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85703A-D098-47E7-842D-911337B38E5A}"/>
              </a:ext>
            </a:extLst>
          </p:cNvPr>
          <p:cNvSpPr/>
          <p:nvPr/>
        </p:nvSpPr>
        <p:spPr>
          <a:xfrm>
            <a:off x="3900922" y="4505353"/>
            <a:ext cx="2576734" cy="745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1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08562" y="291842"/>
            <a:ext cx="408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OAuth</a:t>
            </a:r>
            <a:r>
              <a:rPr lang="ko-KR" altLang="en-US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연동 방법</a:t>
            </a:r>
            <a:endParaRPr lang="ko-KR" altLang="en-US" sz="2800" spc="-113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BE2572-D94A-420E-AF39-5DB1835B19AA}"/>
              </a:ext>
            </a:extLst>
          </p:cNvPr>
          <p:cNvCxnSpPr>
            <a:cxnSpLocks/>
          </p:cNvCxnSpPr>
          <p:nvPr/>
        </p:nvCxnSpPr>
        <p:spPr>
          <a:xfrm>
            <a:off x="1808562" y="462456"/>
            <a:ext cx="0" cy="189187"/>
          </a:xfrm>
          <a:prstGeom prst="line">
            <a:avLst/>
          </a:prstGeom>
          <a:ln w="60325">
            <a:solidFill>
              <a:srgbClr val="7AAED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89A5E7-BCFC-42DD-BAF6-100EA394013E}"/>
              </a:ext>
            </a:extLst>
          </p:cNvPr>
          <p:cNvSpPr/>
          <p:nvPr/>
        </p:nvSpPr>
        <p:spPr>
          <a:xfrm>
            <a:off x="1808563" y="985675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Helvetica Neue"/>
              </a:rPr>
              <a:t>4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단계</a:t>
            </a:r>
            <a:r>
              <a:rPr lang="en-US" altLang="ko-KR">
                <a:solidFill>
                  <a:srgbClr val="333333"/>
                </a:solidFill>
                <a:latin typeface="Helvetica Neue"/>
              </a:rPr>
              <a:t>: Redirect URI 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입력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0A66CA-E7C9-4D22-BF83-4459BA681504}"/>
              </a:ext>
            </a:extLst>
          </p:cNvPr>
          <p:cNvGrpSpPr/>
          <p:nvPr/>
        </p:nvGrpSpPr>
        <p:grpSpPr>
          <a:xfrm>
            <a:off x="1709895" y="1840197"/>
            <a:ext cx="8772211" cy="4253193"/>
            <a:chOff x="185894" y="1619132"/>
            <a:chExt cx="8772211" cy="425319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7FFFD4E-7332-4DE9-BE7D-BAF0EC3F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894" y="1619132"/>
              <a:ext cx="8772211" cy="425319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21F901B-B003-484E-92B2-6D6B1A02AC5D}"/>
                </a:ext>
              </a:extLst>
            </p:cNvPr>
            <p:cNvSpPr/>
            <p:nvPr/>
          </p:nvSpPr>
          <p:spPr>
            <a:xfrm>
              <a:off x="565358" y="2095594"/>
              <a:ext cx="786144" cy="2269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FCE556-2F21-4D00-B64A-C07FE3FE01B0}"/>
                </a:ext>
              </a:extLst>
            </p:cNvPr>
            <p:cNvSpPr txBox="1"/>
            <p:nvPr/>
          </p:nvSpPr>
          <p:spPr>
            <a:xfrm>
              <a:off x="185894" y="1998987"/>
              <a:ext cx="454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1FE267-DBC3-450E-8A79-44794A609F8C}"/>
                </a:ext>
              </a:extLst>
            </p:cNvPr>
            <p:cNvSpPr txBox="1"/>
            <p:nvPr/>
          </p:nvSpPr>
          <p:spPr>
            <a:xfrm>
              <a:off x="2099198" y="4417836"/>
              <a:ext cx="454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②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020F409-1A65-409C-898C-1C338FCA110C}"/>
                </a:ext>
              </a:extLst>
            </p:cNvPr>
            <p:cNvSpPr/>
            <p:nvPr/>
          </p:nvSpPr>
          <p:spPr>
            <a:xfrm>
              <a:off x="2469031" y="3949531"/>
              <a:ext cx="6353421" cy="13059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C9026A-64A0-4FF7-8306-A42F0EFC4393}"/>
              </a:ext>
            </a:extLst>
          </p:cNvPr>
          <p:cNvSpPr/>
          <p:nvPr/>
        </p:nvSpPr>
        <p:spPr>
          <a:xfrm>
            <a:off x="2875502" y="1353487"/>
            <a:ext cx="6571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Helvetica Neue"/>
              </a:rPr>
              <a:t>Redirect URI  : https://developers.nugu.co.kr/app/callback.html</a:t>
            </a:r>
            <a:endParaRPr lang="ko-KR" altLang="en-US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1866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2528F0-5BA8-425A-9C0C-26C9551A2ADE}"/>
              </a:ext>
            </a:extLst>
          </p:cNvPr>
          <p:cNvSpPr/>
          <p:nvPr/>
        </p:nvSpPr>
        <p:spPr>
          <a:xfrm>
            <a:off x="2622209" y="1818697"/>
            <a:ext cx="1564407" cy="6328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08562" y="291842"/>
            <a:ext cx="408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OAuth</a:t>
            </a:r>
            <a:r>
              <a:rPr lang="ko-KR" altLang="en-US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연동 방법</a:t>
            </a:r>
            <a:endParaRPr lang="ko-KR" altLang="en-US" sz="2800" spc="-113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BE2572-D94A-420E-AF39-5DB1835B19AA}"/>
              </a:ext>
            </a:extLst>
          </p:cNvPr>
          <p:cNvCxnSpPr>
            <a:cxnSpLocks/>
          </p:cNvCxnSpPr>
          <p:nvPr/>
        </p:nvCxnSpPr>
        <p:spPr>
          <a:xfrm>
            <a:off x="1808562" y="462456"/>
            <a:ext cx="0" cy="189187"/>
          </a:xfrm>
          <a:prstGeom prst="line">
            <a:avLst/>
          </a:prstGeom>
          <a:ln w="60325">
            <a:solidFill>
              <a:srgbClr val="7AAED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203F12-A907-4EE4-BFFD-7ED98EF4ED74}"/>
              </a:ext>
            </a:extLst>
          </p:cNvPr>
          <p:cNvSpPr/>
          <p:nvPr/>
        </p:nvSpPr>
        <p:spPr>
          <a:xfrm>
            <a:off x="1808562" y="1135576"/>
            <a:ext cx="358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Helvetica Neue"/>
              </a:rPr>
              <a:t>5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단계</a:t>
            </a:r>
            <a:r>
              <a:rPr lang="en-US" altLang="ko-KR">
                <a:solidFill>
                  <a:srgbClr val="333333"/>
                </a:solidFill>
                <a:latin typeface="Helvetica Neue"/>
              </a:rPr>
              <a:t>: OAuth URL 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정보 확인하기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B7800-C3A0-490E-8E8B-99702F56F0BD}"/>
              </a:ext>
            </a:extLst>
          </p:cNvPr>
          <p:cNvSpPr/>
          <p:nvPr/>
        </p:nvSpPr>
        <p:spPr>
          <a:xfrm>
            <a:off x="4622474" y="1805201"/>
            <a:ext cx="527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https://developers.kakao.com/docs/restapi/user-management#%EB%A1%9C%EA%B7%B8%EC%9D%B8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50E23B-0849-47BA-B074-596196C71BEB}"/>
              </a:ext>
            </a:extLst>
          </p:cNvPr>
          <p:cNvSpPr/>
          <p:nvPr/>
        </p:nvSpPr>
        <p:spPr>
          <a:xfrm>
            <a:off x="4645805" y="3030988"/>
            <a:ext cx="6465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https://kauth.kakao.com/oauth/authorize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2ED43-1D6F-4A52-8396-D79D8463F825}"/>
              </a:ext>
            </a:extLst>
          </p:cNvPr>
          <p:cNvSpPr/>
          <p:nvPr/>
        </p:nvSpPr>
        <p:spPr>
          <a:xfrm>
            <a:off x="4768464" y="4344059"/>
            <a:ext cx="6279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https://kauth.kakao.com/oauth/token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5EE820-6F99-421F-BAEE-054B634DB9E7}"/>
              </a:ext>
            </a:extLst>
          </p:cNvPr>
          <p:cNvSpPr/>
          <p:nvPr/>
        </p:nvSpPr>
        <p:spPr>
          <a:xfrm>
            <a:off x="2664203" y="192871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333333"/>
                </a:solidFill>
                <a:latin typeface="Helvetica Neue"/>
              </a:rPr>
              <a:t>개발 가이드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C52C76-CFC9-4095-A1D1-8CFC4BC644CD}"/>
              </a:ext>
            </a:extLst>
          </p:cNvPr>
          <p:cNvSpPr/>
          <p:nvPr/>
        </p:nvSpPr>
        <p:spPr>
          <a:xfrm>
            <a:off x="2006296" y="3947429"/>
            <a:ext cx="2639508" cy="1291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F58B021-EC64-40CE-AE49-89369AE18866}"/>
              </a:ext>
            </a:extLst>
          </p:cNvPr>
          <p:cNvSpPr/>
          <p:nvPr/>
        </p:nvSpPr>
        <p:spPr>
          <a:xfrm>
            <a:off x="2583474" y="2876315"/>
            <a:ext cx="1564407" cy="6328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6AA024-03B3-4F00-AB7D-6006591E3C65}"/>
              </a:ext>
            </a:extLst>
          </p:cNvPr>
          <p:cNvSpPr/>
          <p:nvPr/>
        </p:nvSpPr>
        <p:spPr>
          <a:xfrm>
            <a:off x="2727785" y="2973722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로그인 </a:t>
            </a:r>
            <a:r>
              <a:rPr lang="en-US" altLang="ko-KR"/>
              <a:t>URL </a:t>
            </a:r>
            <a:endParaRPr lang="ko-KR" altLang="en-US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0D26FC-A062-4F87-933E-CA0A82AEA4B7}"/>
              </a:ext>
            </a:extLst>
          </p:cNvPr>
          <p:cNvSpPr/>
          <p:nvPr/>
        </p:nvSpPr>
        <p:spPr>
          <a:xfrm>
            <a:off x="2085552" y="4067060"/>
            <a:ext cx="2560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Access token URL</a:t>
            </a:r>
          </a:p>
          <a:p>
            <a:pPr algn="ctr"/>
            <a:r>
              <a:rPr lang="en-US" altLang="ko-KR">
                <a:solidFill>
                  <a:srgbClr val="333333"/>
                </a:solidFill>
                <a:latin typeface="Helvetica Neue"/>
              </a:rPr>
              <a:t>&amp;</a:t>
            </a:r>
          </a:p>
          <a:p>
            <a:pPr algn="ctr"/>
            <a:r>
              <a:rPr lang="en-US" altLang="ko-KR">
                <a:solidFill>
                  <a:srgbClr val="202124"/>
                </a:solidFill>
                <a:latin typeface="NotoKrB"/>
              </a:rPr>
              <a:t>Access token </a:t>
            </a:r>
            <a:r>
              <a:rPr lang="ko-KR" altLang="en-US">
                <a:solidFill>
                  <a:srgbClr val="202124"/>
                </a:solidFill>
                <a:latin typeface="NotoKrB"/>
              </a:rPr>
              <a:t>재발급 </a:t>
            </a:r>
            <a:r>
              <a:rPr lang="en-US" altLang="ko-KR">
                <a:solidFill>
                  <a:srgbClr val="202124"/>
                </a:solidFill>
                <a:latin typeface="NotoKrB"/>
              </a:rPr>
              <a:t>URL</a:t>
            </a:r>
            <a:endParaRPr lang="ko-KR" altLang="en-US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9680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08562" y="291842"/>
            <a:ext cx="408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OAuth</a:t>
            </a:r>
            <a:r>
              <a:rPr lang="ko-KR" altLang="en-US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연동 방법</a:t>
            </a:r>
            <a:endParaRPr lang="ko-KR" altLang="en-US" sz="2800" spc="-113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BE2572-D94A-420E-AF39-5DB1835B19AA}"/>
              </a:ext>
            </a:extLst>
          </p:cNvPr>
          <p:cNvCxnSpPr>
            <a:cxnSpLocks/>
          </p:cNvCxnSpPr>
          <p:nvPr/>
        </p:nvCxnSpPr>
        <p:spPr>
          <a:xfrm>
            <a:off x="1808562" y="462456"/>
            <a:ext cx="0" cy="189187"/>
          </a:xfrm>
          <a:prstGeom prst="line">
            <a:avLst/>
          </a:prstGeom>
          <a:ln w="60325">
            <a:solidFill>
              <a:srgbClr val="7AAED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086DF7-04D3-452F-9D5E-28832C4390D5}"/>
              </a:ext>
            </a:extLst>
          </p:cNvPr>
          <p:cNvSpPr/>
          <p:nvPr/>
        </p:nvSpPr>
        <p:spPr>
          <a:xfrm>
            <a:off x="1808562" y="1067526"/>
            <a:ext cx="5536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Helvetica Neue"/>
              </a:rPr>
              <a:t>6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단계</a:t>
            </a:r>
            <a:r>
              <a:rPr lang="en-US" altLang="ko-KR">
                <a:solidFill>
                  <a:srgbClr val="333333"/>
                </a:solidFill>
                <a:latin typeface="Helvetica Neue"/>
              </a:rPr>
              <a:t>: NUGU developers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에서 </a:t>
            </a:r>
            <a:r>
              <a:rPr lang="en-US" altLang="ko-KR">
                <a:solidFill>
                  <a:srgbClr val="333333"/>
                </a:solidFill>
                <a:latin typeface="Helvetica Neue"/>
              </a:rPr>
              <a:t>OAuth 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연동 정보 입력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ABFD1B-280A-4E50-8E8F-6BEFE9B2C047}"/>
              </a:ext>
            </a:extLst>
          </p:cNvPr>
          <p:cNvGrpSpPr/>
          <p:nvPr/>
        </p:nvGrpSpPr>
        <p:grpSpPr>
          <a:xfrm>
            <a:off x="4011718" y="1510630"/>
            <a:ext cx="4168565" cy="5055528"/>
            <a:chOff x="2053285" y="1517301"/>
            <a:chExt cx="4681270" cy="56773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3E76F46-3734-4518-B348-AD75BE9BA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285" y="1517301"/>
              <a:ext cx="4631030" cy="41248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1B250D-7CF3-4E81-8EFF-6B703F78F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066" y="5642149"/>
              <a:ext cx="3631489" cy="1552476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7A0E2-224F-4964-A235-ACD1BB3DAC17}"/>
              </a:ext>
            </a:extLst>
          </p:cNvPr>
          <p:cNvSpPr/>
          <p:nvPr/>
        </p:nvSpPr>
        <p:spPr>
          <a:xfrm>
            <a:off x="4946523" y="2718593"/>
            <a:ext cx="610300" cy="235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14D98-73C6-4C69-90C9-16B6D889246E}"/>
              </a:ext>
            </a:extLst>
          </p:cNvPr>
          <p:cNvSpPr/>
          <p:nvPr/>
        </p:nvSpPr>
        <p:spPr>
          <a:xfrm>
            <a:off x="6013565" y="2836404"/>
            <a:ext cx="1665236" cy="1060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D10C0F-B385-416D-B5D2-AE8A7214F79F}"/>
              </a:ext>
            </a:extLst>
          </p:cNvPr>
          <p:cNvSpPr/>
          <p:nvPr/>
        </p:nvSpPr>
        <p:spPr>
          <a:xfrm>
            <a:off x="6050315" y="5793465"/>
            <a:ext cx="1665236" cy="1060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2AB087-B88C-4604-AFE2-3975F6810545}"/>
              </a:ext>
            </a:extLst>
          </p:cNvPr>
          <p:cNvSpPr/>
          <p:nvPr/>
        </p:nvSpPr>
        <p:spPr>
          <a:xfrm>
            <a:off x="4946523" y="5680058"/>
            <a:ext cx="846020" cy="24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BA18C-D37C-4A58-9CF9-D4521B6C4986}"/>
              </a:ext>
            </a:extLst>
          </p:cNvPr>
          <p:cNvSpPr txBox="1"/>
          <p:nvPr/>
        </p:nvSpPr>
        <p:spPr>
          <a:xfrm>
            <a:off x="3282442" y="2651737"/>
            <a:ext cx="145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REST API </a:t>
            </a:r>
            <a:r>
              <a:rPr lang="ko-KR" altLang="en-US"/>
              <a:t>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A6390D-AC58-4D01-97B4-A5212FCD5B85}"/>
              </a:ext>
            </a:extLst>
          </p:cNvPr>
          <p:cNvCxnSpPr/>
          <p:nvPr/>
        </p:nvCxnSpPr>
        <p:spPr>
          <a:xfrm flipH="1">
            <a:off x="4576827" y="2836403"/>
            <a:ext cx="36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0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F97FAA-AD28-4D18-9A80-A7B99D9F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7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050C54-9837-4DEC-93FD-3465FDAC05A4}"/>
              </a:ext>
            </a:extLst>
          </p:cNvPr>
          <p:cNvSpPr/>
          <p:nvPr/>
        </p:nvSpPr>
        <p:spPr>
          <a:xfrm>
            <a:off x="6248399" y="1109517"/>
            <a:ext cx="5403851" cy="5644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066BD-5E41-4965-82FB-FCE310738E16}"/>
              </a:ext>
            </a:extLst>
          </p:cNvPr>
          <p:cNvSpPr txBox="1"/>
          <p:nvPr/>
        </p:nvSpPr>
        <p:spPr>
          <a:xfrm>
            <a:off x="1744909" y="1109518"/>
            <a:ext cx="4277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인류의 마지막 남은 생존자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pPr algn="r"/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하루에 주어진 빵은 단 한 개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!!</a:t>
            </a:r>
          </a:p>
          <a:p>
            <a:pPr algn="r"/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빵을 구매해 끝까지 살아남아라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FD93F-5B98-4F4C-9DD3-CE0015C274EB}"/>
              </a:ext>
            </a:extLst>
          </p:cNvPr>
          <p:cNvSpPr txBox="1"/>
          <p:nvPr/>
        </p:nvSpPr>
        <p:spPr>
          <a:xfrm>
            <a:off x="6477380" y="2714145"/>
            <a:ext cx="50407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플레이 방법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spc="-150" dirty="0">
                <a:solidFill>
                  <a:srgbClr val="FF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</a:t>
            </a:r>
            <a:r>
              <a:rPr lang="ko-KR" altLang="en-US" sz="1600" spc="-150" dirty="0">
                <a:solidFill>
                  <a:srgbClr val="FF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명의 플레이어가 실시간 매칭됩니다</a:t>
            </a:r>
            <a:endParaRPr lang="en-US" altLang="ko-KR" sz="1600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모든 플레이어는 </a:t>
            </a:r>
            <a:r>
              <a:rPr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빵</a:t>
            </a:r>
            <a:r>
              <a:rPr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2</a:t>
            </a:r>
            <a:r>
              <a:rPr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</a:t>
            </a:r>
            <a:r>
              <a:rPr lang="ko-KR" altLang="en-US" sz="1600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10</a:t>
            </a:r>
            <a:r>
              <a:rPr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만원</a:t>
            </a:r>
            <a:r>
              <a:rPr lang="ko-KR" altLang="en-US" sz="1600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가지고 있습니다</a:t>
            </a:r>
            <a:r>
              <a:rPr lang="en-US" altLang="ko-KR" sz="1600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하루에 한 번씩 배팅을 통해 빵을 구입할 수 있고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가장 많은 금액을 배팅한 플레이어가 빵을 차지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최고금액이 중복되면 아무도 빵을 얻지 못합니다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배팅한 금액은 모두 사라집니다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빵 한 개로 하루를 버틸 수 있고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남은 빵이 없을 경우 사망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708070-4EC2-4617-8B78-B3EFB2F5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8" y="301174"/>
            <a:ext cx="3314351" cy="3314351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78E2E2EC-F968-4E92-8EC5-97C2F581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4077" y="3928552"/>
            <a:ext cx="2830377" cy="28303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1D2C98-5F3B-4B48-9A00-96551C25B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65" y="4155795"/>
            <a:ext cx="1505754" cy="70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래픽 16" descr="사용자">
            <a:extLst>
              <a:ext uri="{FF2B5EF4-FFF2-40B4-BE49-F238E27FC236}">
                <a16:creationId xmlns:a16="http://schemas.microsoft.com/office/drawing/2014/main" id="{2A3C4D64-E2C9-4FCF-A1A4-78802AD036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931" y="2231827"/>
            <a:ext cx="2176436" cy="2176436"/>
          </a:xfrm>
          <a:prstGeom prst="rect">
            <a:avLst/>
          </a:prstGeom>
        </p:spPr>
      </p:pic>
      <p:pic>
        <p:nvPicPr>
          <p:cNvPr id="18" name="그래픽 17" descr="동전">
            <a:extLst>
              <a:ext uri="{FF2B5EF4-FFF2-40B4-BE49-F238E27FC236}">
                <a16:creationId xmlns:a16="http://schemas.microsoft.com/office/drawing/2014/main" id="{9B59FD91-4808-4E31-AD55-D6F35EE8B4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8250" y="6065607"/>
            <a:ext cx="364024" cy="3640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FA5CC1-4E01-4B7F-9BF6-CF9AC7291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30" y="5838149"/>
            <a:ext cx="308564" cy="147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5EA081-8B31-4B32-8BB3-9EE31652C019}"/>
              </a:ext>
            </a:extLst>
          </p:cNvPr>
          <p:cNvSpPr txBox="1"/>
          <p:nvPr/>
        </p:nvSpPr>
        <p:spPr>
          <a:xfrm>
            <a:off x="2956499" y="5757830"/>
            <a:ext cx="61865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x 2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1A35F-A9E3-467A-B868-0A8E3AB3455D}"/>
              </a:ext>
            </a:extLst>
          </p:cNvPr>
          <p:cNvSpPr txBox="1"/>
          <p:nvPr/>
        </p:nvSpPr>
        <p:spPr>
          <a:xfrm>
            <a:off x="2956499" y="6068909"/>
            <a:ext cx="93157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x 10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567148-A44D-4240-B52F-458495E4DAC6}"/>
              </a:ext>
            </a:extLst>
          </p:cNvPr>
          <p:cNvSpPr txBox="1"/>
          <p:nvPr/>
        </p:nvSpPr>
        <p:spPr>
          <a:xfrm>
            <a:off x="4622735" y="3928552"/>
            <a:ext cx="154171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배팅</a:t>
            </a:r>
            <a:r>
              <a:rPr lang="en-US" altLang="ko-KR" sz="2000" i="1" dirty="0"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3</a:t>
            </a:r>
            <a:r>
              <a:rPr lang="ko-KR" altLang="en-US" sz="2000" i="1" dirty="0"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만원</a:t>
            </a:r>
            <a:r>
              <a:rPr lang="en-US" altLang="ko-KR" sz="2000" i="1" dirty="0"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!!</a:t>
            </a:r>
            <a:endParaRPr lang="ko-KR" altLang="en-US" sz="2000" i="1" dirty="0"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47703-92E5-4AF3-999D-19CE344F95E0}"/>
              </a:ext>
            </a:extLst>
          </p:cNvPr>
          <p:cNvSpPr txBox="1"/>
          <p:nvPr/>
        </p:nvSpPr>
        <p:spPr>
          <a:xfrm>
            <a:off x="312723" y="127219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라스트브레드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6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EE678-17B1-4247-9AEB-AF55294E1DF9}"/>
              </a:ext>
            </a:extLst>
          </p:cNvPr>
          <p:cNvSpPr txBox="1"/>
          <p:nvPr/>
        </p:nvSpPr>
        <p:spPr>
          <a:xfrm>
            <a:off x="4578623" y="3755150"/>
            <a:ext cx="300748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6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  <a:ea typeface="+mj-ea"/>
              </a:rPr>
              <a:t>Audio Play</a:t>
            </a:r>
            <a:r>
              <a:rPr lang="ko-KR" altLang="en-US" sz="1866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  <a:ea typeface="+mj-ea"/>
              </a:rPr>
              <a:t>활용</a:t>
            </a:r>
          </a:p>
        </p:txBody>
      </p:sp>
      <p:pic>
        <p:nvPicPr>
          <p:cNvPr id="3" name="그래픽 2" descr="음표">
            <a:extLst>
              <a:ext uri="{FF2B5EF4-FFF2-40B4-BE49-F238E27FC236}">
                <a16:creationId xmlns:a16="http://schemas.microsoft.com/office/drawing/2014/main" id="{EFA64CCD-224C-409D-8695-36C17E9B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0984" y="2895714"/>
            <a:ext cx="642766" cy="6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4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음표">
            <a:extLst>
              <a:ext uri="{FF2B5EF4-FFF2-40B4-BE49-F238E27FC236}">
                <a16:creationId xmlns:a16="http://schemas.microsoft.com/office/drawing/2014/main" id="{FCB79FA6-ABDF-4C65-845E-BDFC40F1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6112" y="2688178"/>
            <a:ext cx="642766" cy="64276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C556930-43D5-4D5E-B7E8-07193FD79F77}"/>
              </a:ext>
            </a:extLst>
          </p:cNvPr>
          <p:cNvSpPr/>
          <p:nvPr/>
        </p:nvSpPr>
        <p:spPr>
          <a:xfrm>
            <a:off x="3714729" y="3610709"/>
            <a:ext cx="878479" cy="213316"/>
          </a:xfrm>
          <a:prstGeom prst="rightArrow">
            <a:avLst>
              <a:gd name="adj1" fmla="val 31548"/>
              <a:gd name="adj2" fmla="val 83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8" dirty="0">
              <a:latin typeface="Montserrat" panose="02000505000000020004" pitchFamily="2" charset="0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452B4-0BAE-40C9-9C3B-A176DAEF1E2E}"/>
              </a:ext>
            </a:extLst>
          </p:cNvPr>
          <p:cNvSpPr/>
          <p:nvPr/>
        </p:nvSpPr>
        <p:spPr>
          <a:xfrm>
            <a:off x="4269851" y="3132226"/>
            <a:ext cx="878479" cy="439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29" dirty="0">
                <a:solidFill>
                  <a:srgbClr val="FF0000"/>
                </a:solidFill>
                <a:latin typeface="Montserrat" panose="02000505000000020004" pitchFamily="2" charset="0"/>
                <a:ea typeface="나눔바른고딕" panose="020B0603020101020101" pitchFamily="50" charset="-127"/>
              </a:rPr>
              <a:t>Finished</a:t>
            </a:r>
          </a:p>
          <a:p>
            <a:pPr algn="ctr"/>
            <a:r>
              <a:rPr lang="en-US" altLang="ko-KR" sz="1129" dirty="0">
                <a:solidFill>
                  <a:srgbClr val="FF0000"/>
                </a:solidFill>
                <a:latin typeface="Montserrat" panose="02000505000000020004" pitchFamily="2" charset="0"/>
                <a:ea typeface="나눔바른고딕" panose="020B0603020101020101" pitchFamily="50" charset="-127"/>
              </a:rPr>
              <a:t>Event !</a:t>
            </a:r>
            <a:endParaRPr lang="en-US" altLang="ko-KR" sz="677" dirty="0">
              <a:solidFill>
                <a:srgbClr val="FF0000"/>
              </a:solidFill>
              <a:latin typeface="Montserrat" panose="02000505000000020004" pitchFamily="2" charset="0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CA8B1-3AAA-4F26-B20A-884FC27E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302" y="2239697"/>
            <a:ext cx="2998737" cy="18874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DD9E95-B10C-47DA-9BF4-4E762E81E7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52" y="3603384"/>
            <a:ext cx="1014919" cy="10149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AA3673-EDA2-4D21-BDA3-E6DCFF715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917" y="3183416"/>
            <a:ext cx="459418" cy="10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6251" y="2379895"/>
            <a:ext cx="23194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7187" y="3187825"/>
            <a:ext cx="231949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OAuth2 </a:t>
            </a:r>
            <a:r>
              <a:rPr lang="ko-KR" altLang="en-US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</a:t>
            </a:r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OAuth2 </a:t>
            </a:r>
            <a:r>
              <a:rPr lang="ko-KR" altLang="en-US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연동 방법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46674" y="2994180"/>
            <a:ext cx="298655" cy="333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7" name="Picture 4" descr="nugu developers logoì ëí ì´ë¯¸ì§ ê²ìê²°ê³¼">
            <a:extLst>
              <a:ext uri="{FF2B5EF4-FFF2-40B4-BE49-F238E27FC236}">
                <a16:creationId xmlns:a16="http://schemas.microsoft.com/office/drawing/2014/main" id="{27933342-EBEC-47C0-8A38-C43589CD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146" y="5194986"/>
            <a:ext cx="2035175" cy="149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73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2E1F66-E2CA-4B45-BFEC-35A1D874B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16" y="1752040"/>
            <a:ext cx="5922161" cy="1740483"/>
          </a:xfrm>
          <a:prstGeom prst="rect">
            <a:avLst/>
          </a:prstGeom>
        </p:spPr>
      </p:pic>
      <p:pic>
        <p:nvPicPr>
          <p:cNvPr id="4" name="그래픽 3" descr="음표">
            <a:extLst>
              <a:ext uri="{FF2B5EF4-FFF2-40B4-BE49-F238E27FC236}">
                <a16:creationId xmlns:a16="http://schemas.microsoft.com/office/drawing/2014/main" id="{B578C6F9-B5A5-4539-97CA-1CA46A8C7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3352" y="3579762"/>
            <a:ext cx="642766" cy="642766"/>
          </a:xfrm>
          <a:prstGeom prst="rect">
            <a:avLst/>
          </a:prstGeom>
        </p:spPr>
      </p:pic>
      <p:pic>
        <p:nvPicPr>
          <p:cNvPr id="6" name="그래픽 5" descr="음표">
            <a:extLst>
              <a:ext uri="{FF2B5EF4-FFF2-40B4-BE49-F238E27FC236}">
                <a16:creationId xmlns:a16="http://schemas.microsoft.com/office/drawing/2014/main" id="{17DE752B-DE75-4193-8F97-ED4255010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9725" y="3579762"/>
            <a:ext cx="642766" cy="642766"/>
          </a:xfrm>
          <a:prstGeom prst="rect">
            <a:avLst/>
          </a:prstGeom>
        </p:spPr>
      </p:pic>
      <p:pic>
        <p:nvPicPr>
          <p:cNvPr id="8" name="그래픽 7" descr="음표">
            <a:extLst>
              <a:ext uri="{FF2B5EF4-FFF2-40B4-BE49-F238E27FC236}">
                <a16:creationId xmlns:a16="http://schemas.microsoft.com/office/drawing/2014/main" id="{05B7AD20-1B60-4F1C-850B-D60358F1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7692" y="3579762"/>
            <a:ext cx="642766" cy="6427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CDBF26-CC15-4193-BC64-7DD1826CE5F4}"/>
              </a:ext>
            </a:extLst>
          </p:cNvPr>
          <p:cNvSpPr/>
          <p:nvPr/>
        </p:nvSpPr>
        <p:spPr>
          <a:xfrm>
            <a:off x="3542298" y="4140011"/>
            <a:ext cx="1227446" cy="23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3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Token: </a:t>
            </a:r>
            <a:r>
              <a:rPr lang="en-US" altLang="ko-KR" sz="903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start_sound</a:t>
            </a:r>
            <a:endParaRPr lang="en-US" altLang="ko-KR" sz="903" dirty="0">
              <a:solidFill>
                <a:schemeClr val="accent1">
                  <a:lumMod val="50000"/>
                </a:schemeClr>
              </a:solidFill>
              <a:latin typeface="Montserrat" panose="02000505000000020004" pitchFamily="2" charset="0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429457-1C10-49EE-AF80-482A8DED10E8}"/>
              </a:ext>
            </a:extLst>
          </p:cNvPr>
          <p:cNvSpPr/>
          <p:nvPr/>
        </p:nvSpPr>
        <p:spPr>
          <a:xfrm>
            <a:off x="5710306" y="4140011"/>
            <a:ext cx="1227446" cy="23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3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Token: </a:t>
            </a:r>
            <a:r>
              <a:rPr lang="en-US" altLang="ko-KR" sz="903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quiz_sound</a:t>
            </a:r>
            <a:endParaRPr lang="en-US" altLang="ko-KR" sz="903" dirty="0">
              <a:solidFill>
                <a:schemeClr val="accent1">
                  <a:lumMod val="50000"/>
                </a:schemeClr>
              </a:solidFill>
              <a:latin typeface="Montserrat" panose="02000505000000020004" pitchFamily="2" charset="0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3214BA-80F6-421C-9E36-CB5CC6715DDB}"/>
              </a:ext>
            </a:extLst>
          </p:cNvPr>
          <p:cNvSpPr/>
          <p:nvPr/>
        </p:nvSpPr>
        <p:spPr>
          <a:xfrm>
            <a:off x="7981786" y="4140011"/>
            <a:ext cx="1227446" cy="23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3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Token: </a:t>
            </a:r>
            <a:r>
              <a:rPr lang="en-US" altLang="ko-KR" sz="903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finish_sound</a:t>
            </a:r>
            <a:endParaRPr lang="en-US" altLang="ko-KR" sz="903" dirty="0">
              <a:solidFill>
                <a:schemeClr val="accent1">
                  <a:lumMod val="50000"/>
                </a:schemeClr>
              </a:solidFill>
              <a:latin typeface="Montserrat" panose="02000505000000020004" pitchFamily="2" charset="0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DE5805-F56E-47FE-AEBE-19A739C5F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251" y="4140011"/>
            <a:ext cx="352573" cy="7778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01CAA67-B556-4EA3-949F-4E32A1913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439" y="4140011"/>
            <a:ext cx="352573" cy="77781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1F38B2E-E33B-4429-BA8F-4E9F0028E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267" y="4140011"/>
            <a:ext cx="352573" cy="7778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A1FB07-113A-4D89-9968-7FFDF5ED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480" y="1752040"/>
            <a:ext cx="2975280" cy="262082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6944EE2-46AA-447B-810C-0108F48EE0F1}"/>
              </a:ext>
            </a:extLst>
          </p:cNvPr>
          <p:cNvSpPr/>
          <p:nvPr/>
        </p:nvSpPr>
        <p:spPr>
          <a:xfrm>
            <a:off x="6241285" y="2572841"/>
            <a:ext cx="512172" cy="11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8" dirty="0">
              <a:latin typeface="Montserrat" panose="02000505000000020004" pitchFamily="2" charset="0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DB1FC1-DD4D-49D7-A7B2-27468686B54E}"/>
              </a:ext>
            </a:extLst>
          </p:cNvPr>
          <p:cNvSpPr/>
          <p:nvPr/>
        </p:nvSpPr>
        <p:spPr>
          <a:xfrm>
            <a:off x="6800446" y="2531223"/>
            <a:ext cx="2264434" cy="439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Prompt : </a:t>
            </a:r>
            <a:r>
              <a:rPr lang="ko-KR" altLang="en-US" sz="1129" b="1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특별퀴즈가</a:t>
            </a:r>
            <a:r>
              <a:rPr lang="ko-KR" altLang="en-US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 준비되어 </a:t>
            </a:r>
            <a:r>
              <a:rPr lang="ko-KR" altLang="en-US" sz="1129" b="1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있</a:t>
            </a:r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….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1161B9B-5882-4A79-82C5-E943BA9BE461}"/>
              </a:ext>
            </a:extLst>
          </p:cNvPr>
          <p:cNvSpPr/>
          <p:nvPr/>
        </p:nvSpPr>
        <p:spPr>
          <a:xfrm>
            <a:off x="6241285" y="2917034"/>
            <a:ext cx="512172" cy="11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8" dirty="0">
              <a:latin typeface="Montserrat" panose="02000505000000020004" pitchFamily="2" charset="0"/>
              <a:ea typeface="+mj-ea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D2E0AC7-1755-48FC-ABC3-A4BE42948AA8}"/>
              </a:ext>
            </a:extLst>
          </p:cNvPr>
          <p:cNvSpPr/>
          <p:nvPr/>
        </p:nvSpPr>
        <p:spPr>
          <a:xfrm>
            <a:off x="6241285" y="3283879"/>
            <a:ext cx="512172" cy="11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8" dirty="0">
              <a:latin typeface="Montserrat" panose="02000505000000020004" pitchFamily="2" charset="0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4CF66-39E2-43DF-81DB-26F20EC50375}"/>
              </a:ext>
            </a:extLst>
          </p:cNvPr>
          <p:cNvSpPr/>
          <p:nvPr/>
        </p:nvSpPr>
        <p:spPr>
          <a:xfrm>
            <a:off x="6800446" y="3242261"/>
            <a:ext cx="2264434" cy="266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Prompt : 1</a:t>
            </a:r>
            <a:r>
              <a:rPr lang="ko-KR" altLang="en-US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번</a:t>
            </a:r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 NUGU,</a:t>
            </a:r>
            <a:r>
              <a:rPr lang="ko-KR" altLang="en-US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 </a:t>
            </a:r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2</a:t>
            </a:r>
            <a:r>
              <a:rPr lang="ko-KR" altLang="en-US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번</a:t>
            </a:r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 </a:t>
            </a:r>
            <a:r>
              <a:rPr lang="ko-KR" altLang="en-US" sz="1129" b="1" dirty="0" err="1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빅스비</a:t>
            </a:r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..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006D13A-B0DA-415F-AD24-5BC11B83446C}"/>
              </a:ext>
            </a:extLst>
          </p:cNvPr>
          <p:cNvSpPr/>
          <p:nvPr/>
        </p:nvSpPr>
        <p:spPr>
          <a:xfrm>
            <a:off x="6241285" y="3658135"/>
            <a:ext cx="512172" cy="11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8" dirty="0">
              <a:latin typeface="Montserrat" panose="02000505000000020004" pitchFamily="2" charset="0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598CF4-A945-4410-82A9-502CF9B8031A}"/>
              </a:ext>
            </a:extLst>
          </p:cNvPr>
          <p:cNvSpPr/>
          <p:nvPr/>
        </p:nvSpPr>
        <p:spPr>
          <a:xfrm>
            <a:off x="6800446" y="3616517"/>
            <a:ext cx="2264434" cy="439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Prompt : </a:t>
            </a:r>
            <a:r>
              <a:rPr lang="ko-KR" altLang="en-US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보너스 퀴즈가 준비되었</a:t>
            </a:r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DB5B8-0A90-42C0-BB81-CA0175FD7D91}"/>
              </a:ext>
            </a:extLst>
          </p:cNvPr>
          <p:cNvSpPr/>
          <p:nvPr/>
        </p:nvSpPr>
        <p:spPr>
          <a:xfrm>
            <a:off x="6802847" y="2887485"/>
            <a:ext cx="3002578" cy="266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Prompt : </a:t>
            </a:r>
            <a:r>
              <a:rPr lang="ko-KR" altLang="en-US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오늘의 퀴즈를 모두 완료하셨</a:t>
            </a:r>
            <a:r>
              <a:rPr lang="en-US" altLang="ko-KR" sz="1129" b="1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  <a:ea typeface="+mj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4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8" grpId="0" animBg="1"/>
      <p:bldP spid="19" grpId="0"/>
      <p:bldP spid="20" grpId="0" animBg="1"/>
      <p:bldP spid="21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038577-BBF8-A545-AEC7-EC5E505B9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843"/>
            <a:ext cx="12192000" cy="54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2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8353AC-3A31-4683-B8C0-CABA54436B4D}"/>
              </a:ext>
            </a:extLst>
          </p:cNvPr>
          <p:cNvSpPr/>
          <p:nvPr/>
        </p:nvSpPr>
        <p:spPr>
          <a:xfrm>
            <a:off x="2899967" y="2106805"/>
            <a:ext cx="1235897" cy="37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3" dirty="0">
                <a:latin typeface="+mn-ea"/>
              </a:rPr>
              <a:t>아리아</a:t>
            </a:r>
            <a:r>
              <a:rPr lang="en-US" altLang="ko-KR" sz="903" dirty="0">
                <a:latin typeface="+mn-ea"/>
              </a:rPr>
              <a:t>,</a:t>
            </a:r>
          </a:p>
          <a:p>
            <a:r>
              <a:rPr lang="ko-KR" altLang="en-US" sz="903" dirty="0">
                <a:latin typeface="+mn-ea"/>
              </a:rPr>
              <a:t>퀴즈 시작</a:t>
            </a:r>
            <a:r>
              <a:rPr lang="en-US" altLang="ko-KR" sz="903" dirty="0">
                <a:latin typeface="+mn-ea"/>
              </a:rPr>
              <a:t>!</a:t>
            </a:r>
            <a:endParaRPr lang="en-US" altLang="ko-KR" sz="508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4717CA-3F0B-4D88-A7FE-1C435427EFB6}"/>
              </a:ext>
            </a:extLst>
          </p:cNvPr>
          <p:cNvSpPr/>
          <p:nvPr/>
        </p:nvSpPr>
        <p:spPr>
          <a:xfrm>
            <a:off x="4064421" y="2071843"/>
            <a:ext cx="1235897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90" dirty="0">
                <a:latin typeface="+mn-ea"/>
              </a:rPr>
              <a:t>~~</a:t>
            </a:r>
            <a:r>
              <a:rPr lang="ko-KR" altLang="en-US" sz="790" dirty="0">
                <a:latin typeface="+mn-ea"/>
              </a:rPr>
              <a:t>무엇일까요</a:t>
            </a:r>
            <a:r>
              <a:rPr lang="en-US" altLang="ko-KR" sz="790" dirty="0">
                <a:latin typeface="+mn-ea"/>
              </a:rPr>
              <a:t>?</a:t>
            </a:r>
          </a:p>
          <a:p>
            <a:r>
              <a:rPr lang="ko-KR" altLang="en-US" sz="790" dirty="0">
                <a:latin typeface="+mn-ea"/>
              </a:rPr>
              <a:t>정답을 말씀해주세요</a:t>
            </a:r>
            <a:r>
              <a:rPr lang="en-US" altLang="ko-KR" sz="790" dirty="0">
                <a:latin typeface="+mn-ea"/>
              </a:rPr>
              <a:t>!</a:t>
            </a:r>
            <a:endParaRPr lang="en-US" altLang="ko-KR" sz="452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D1546D4-A1B3-4074-B435-BD941B20CC85}"/>
              </a:ext>
            </a:extLst>
          </p:cNvPr>
          <p:cNvSpPr/>
          <p:nvPr/>
        </p:nvSpPr>
        <p:spPr>
          <a:xfrm>
            <a:off x="5664317" y="2191787"/>
            <a:ext cx="1235897" cy="23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3" dirty="0">
                <a:latin typeface="+mn-ea"/>
              </a:rPr>
              <a:t>정답</a:t>
            </a:r>
            <a:r>
              <a:rPr lang="en-US" altLang="ko-KR" sz="903" dirty="0">
                <a:latin typeface="+mn-ea"/>
              </a:rPr>
              <a:t>, OO!!</a:t>
            </a:r>
            <a:endParaRPr lang="en-US" altLang="ko-KR" sz="508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E876A6-14AC-45AE-BC54-D10FA0A94B46}"/>
              </a:ext>
            </a:extLst>
          </p:cNvPr>
          <p:cNvSpPr/>
          <p:nvPr/>
        </p:nvSpPr>
        <p:spPr>
          <a:xfrm>
            <a:off x="6772299" y="2071843"/>
            <a:ext cx="1235897" cy="21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90" dirty="0">
                <a:latin typeface="+mn-ea"/>
              </a:rPr>
              <a:t>정답입니다</a:t>
            </a:r>
            <a:r>
              <a:rPr lang="en-US" altLang="ko-KR" sz="790" dirty="0">
                <a:latin typeface="+mn-ea"/>
              </a:rPr>
              <a:t>!!!</a:t>
            </a:r>
            <a:endParaRPr lang="en-US" altLang="ko-KR" sz="452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6098DC-32D6-4DB5-9233-1B2A6CBA8ED2}"/>
              </a:ext>
            </a:extLst>
          </p:cNvPr>
          <p:cNvSpPr/>
          <p:nvPr/>
        </p:nvSpPr>
        <p:spPr>
          <a:xfrm>
            <a:off x="8116906" y="2106805"/>
            <a:ext cx="1235897" cy="352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93" dirty="0">
                <a:latin typeface="+mn-ea"/>
              </a:rPr>
              <a:t>...</a:t>
            </a:r>
            <a:endParaRPr lang="en-US" altLang="ko-KR" sz="1129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118650-BF0C-4E72-962D-27D310CA1959}"/>
              </a:ext>
            </a:extLst>
          </p:cNvPr>
          <p:cNvSpPr/>
          <p:nvPr/>
        </p:nvSpPr>
        <p:spPr>
          <a:xfrm>
            <a:off x="9096972" y="2071843"/>
            <a:ext cx="1235897" cy="300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5" dirty="0">
                <a:latin typeface="+mn-ea"/>
              </a:rPr>
              <a:t>.....</a:t>
            </a:r>
            <a:endParaRPr lang="en-US" altLang="ko-KR" sz="903" dirty="0">
              <a:latin typeface="+mn-ea"/>
            </a:endParaRPr>
          </a:p>
        </p:txBody>
      </p:sp>
      <p:pic>
        <p:nvPicPr>
          <p:cNvPr id="70" name="그래픽 69" descr="사용자">
            <a:extLst>
              <a:ext uri="{FF2B5EF4-FFF2-40B4-BE49-F238E27FC236}">
                <a16:creationId xmlns:a16="http://schemas.microsoft.com/office/drawing/2014/main" id="{3F67C446-0292-49B4-A0CE-81AC74B36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7883" y="2303157"/>
            <a:ext cx="745736" cy="745736"/>
          </a:xfrm>
          <a:prstGeom prst="rect">
            <a:avLst/>
          </a:prstGeom>
        </p:spPr>
      </p:pic>
      <p:pic>
        <p:nvPicPr>
          <p:cNvPr id="71" name="그래픽 70" descr="사용자">
            <a:extLst>
              <a:ext uri="{FF2B5EF4-FFF2-40B4-BE49-F238E27FC236}">
                <a16:creationId xmlns:a16="http://schemas.microsoft.com/office/drawing/2014/main" id="{57448C5F-F008-40B3-A331-D4A701789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6334" y="2303157"/>
            <a:ext cx="745736" cy="745736"/>
          </a:xfrm>
          <a:prstGeom prst="rect">
            <a:avLst/>
          </a:prstGeom>
        </p:spPr>
      </p:pic>
      <p:pic>
        <p:nvPicPr>
          <p:cNvPr id="72" name="그래픽 71" descr="사용자">
            <a:extLst>
              <a:ext uri="{FF2B5EF4-FFF2-40B4-BE49-F238E27FC236}">
                <a16:creationId xmlns:a16="http://schemas.microsoft.com/office/drawing/2014/main" id="{E9E12170-F5E7-4A2A-80D2-1BB4783FF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967" y="2303157"/>
            <a:ext cx="745736" cy="74573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421275-F74D-4306-A916-D87C87CC91EB}"/>
              </a:ext>
            </a:extLst>
          </p:cNvPr>
          <p:cNvSpPr/>
          <p:nvPr/>
        </p:nvSpPr>
        <p:spPr>
          <a:xfrm>
            <a:off x="2899967" y="3649579"/>
            <a:ext cx="1235897" cy="37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3" dirty="0">
                <a:latin typeface="+mn-ea"/>
              </a:rPr>
              <a:t>아리아</a:t>
            </a:r>
            <a:r>
              <a:rPr lang="en-US" altLang="ko-KR" sz="903" dirty="0">
                <a:latin typeface="+mn-ea"/>
              </a:rPr>
              <a:t>,</a:t>
            </a:r>
          </a:p>
          <a:p>
            <a:r>
              <a:rPr lang="ko-KR" altLang="en-US" sz="903" dirty="0">
                <a:latin typeface="+mn-ea"/>
              </a:rPr>
              <a:t>퀴즈 시작</a:t>
            </a:r>
            <a:r>
              <a:rPr lang="en-US" altLang="ko-KR" sz="903" dirty="0">
                <a:latin typeface="+mn-ea"/>
              </a:rPr>
              <a:t>!</a:t>
            </a:r>
            <a:endParaRPr lang="en-US" altLang="ko-KR" sz="508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AB00DB-A78A-484E-A5A5-93E0096AA46C}"/>
              </a:ext>
            </a:extLst>
          </p:cNvPr>
          <p:cNvSpPr/>
          <p:nvPr/>
        </p:nvSpPr>
        <p:spPr>
          <a:xfrm>
            <a:off x="4064421" y="3614616"/>
            <a:ext cx="1235897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90" dirty="0">
                <a:latin typeface="+mn-ea"/>
              </a:rPr>
              <a:t>~~</a:t>
            </a:r>
            <a:r>
              <a:rPr lang="ko-KR" altLang="en-US" sz="790" dirty="0">
                <a:latin typeface="+mn-ea"/>
              </a:rPr>
              <a:t>무엇일까요</a:t>
            </a:r>
            <a:r>
              <a:rPr lang="en-US" altLang="ko-KR" sz="790" dirty="0">
                <a:latin typeface="+mn-ea"/>
              </a:rPr>
              <a:t>?</a:t>
            </a:r>
          </a:p>
          <a:p>
            <a:r>
              <a:rPr lang="ko-KR" altLang="en-US" sz="790" dirty="0">
                <a:latin typeface="+mn-ea"/>
              </a:rPr>
              <a:t>정답을 말씀해주세요</a:t>
            </a:r>
            <a:r>
              <a:rPr lang="en-US" altLang="ko-KR" sz="790" dirty="0">
                <a:latin typeface="+mn-ea"/>
              </a:rPr>
              <a:t>!</a:t>
            </a:r>
            <a:endParaRPr lang="en-US" altLang="ko-KR" sz="452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A43C7A-4021-4E0C-82AD-F50989D3FBFF}"/>
              </a:ext>
            </a:extLst>
          </p:cNvPr>
          <p:cNvSpPr/>
          <p:nvPr/>
        </p:nvSpPr>
        <p:spPr>
          <a:xfrm>
            <a:off x="5664317" y="3734560"/>
            <a:ext cx="1235897" cy="23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3" dirty="0">
                <a:latin typeface="+mn-ea"/>
              </a:rPr>
              <a:t>정답</a:t>
            </a:r>
            <a:r>
              <a:rPr lang="en-US" altLang="ko-KR" sz="903" dirty="0">
                <a:latin typeface="+mn-ea"/>
              </a:rPr>
              <a:t>, OO!!</a:t>
            </a:r>
            <a:endParaRPr lang="en-US" altLang="ko-KR" sz="508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A228CD-5803-4A55-A0C5-2C5B3A65E4CB}"/>
              </a:ext>
            </a:extLst>
          </p:cNvPr>
          <p:cNvSpPr/>
          <p:nvPr/>
        </p:nvSpPr>
        <p:spPr>
          <a:xfrm>
            <a:off x="6449412" y="3618007"/>
            <a:ext cx="1235897" cy="21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90" dirty="0">
                <a:latin typeface="+mn-ea"/>
              </a:rPr>
              <a:t>정답입니다</a:t>
            </a:r>
            <a:r>
              <a:rPr lang="en-US" altLang="ko-KR" sz="790" dirty="0">
                <a:latin typeface="+mn-ea"/>
              </a:rPr>
              <a:t>!!</a:t>
            </a:r>
            <a:endParaRPr lang="en-US" altLang="ko-KR" sz="452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0" name="그래픽 79" descr="사용자">
            <a:extLst>
              <a:ext uri="{FF2B5EF4-FFF2-40B4-BE49-F238E27FC236}">
                <a16:creationId xmlns:a16="http://schemas.microsoft.com/office/drawing/2014/main" id="{8DA846DC-E360-42F4-B12A-99EE7CE7A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7883" y="3845931"/>
            <a:ext cx="745736" cy="745736"/>
          </a:xfrm>
          <a:prstGeom prst="rect">
            <a:avLst/>
          </a:prstGeom>
        </p:spPr>
      </p:pic>
      <p:pic>
        <p:nvPicPr>
          <p:cNvPr id="81" name="그래픽 80" descr="사용자">
            <a:extLst>
              <a:ext uri="{FF2B5EF4-FFF2-40B4-BE49-F238E27FC236}">
                <a16:creationId xmlns:a16="http://schemas.microsoft.com/office/drawing/2014/main" id="{F5390FD5-09A8-40AD-B983-D07588B3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754" y="3845931"/>
            <a:ext cx="745736" cy="745736"/>
          </a:xfrm>
          <a:prstGeom prst="rect">
            <a:avLst/>
          </a:prstGeom>
        </p:spPr>
      </p:pic>
      <p:pic>
        <p:nvPicPr>
          <p:cNvPr id="82" name="그래픽 81" descr="사용자">
            <a:extLst>
              <a:ext uri="{FF2B5EF4-FFF2-40B4-BE49-F238E27FC236}">
                <a16:creationId xmlns:a16="http://schemas.microsoft.com/office/drawing/2014/main" id="{80AC1A29-C93C-4995-825F-610C209DF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967" y="3845931"/>
            <a:ext cx="745736" cy="745736"/>
          </a:xfrm>
          <a:prstGeom prst="rect">
            <a:avLst/>
          </a:prstGeom>
        </p:spPr>
      </p:pic>
      <p:pic>
        <p:nvPicPr>
          <p:cNvPr id="83" name="그래픽 82" descr="음표">
            <a:extLst>
              <a:ext uri="{FF2B5EF4-FFF2-40B4-BE49-F238E27FC236}">
                <a16:creationId xmlns:a16="http://schemas.microsoft.com/office/drawing/2014/main" id="{F9499969-C8DD-44C2-82A4-A4BE85C69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9138" y="3402458"/>
            <a:ext cx="373057" cy="373057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00D3DB-7FBF-44BE-AC69-CD75123C7944}"/>
              </a:ext>
            </a:extLst>
          </p:cNvPr>
          <p:cNvSpPr/>
          <p:nvPr/>
        </p:nvSpPr>
        <p:spPr>
          <a:xfrm>
            <a:off x="6934657" y="3706735"/>
            <a:ext cx="682021" cy="40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9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ko-KR" sz="903" dirty="0">
                <a:solidFill>
                  <a:srgbClr val="FF0000"/>
                </a:solidFill>
                <a:latin typeface="+mn-ea"/>
              </a:rPr>
              <a:t>[Directive]</a:t>
            </a:r>
            <a:endParaRPr lang="en-US" altLang="ko-KR" sz="395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35F415-11F7-4084-A8AA-70BDA5E1603E}"/>
              </a:ext>
            </a:extLst>
          </p:cNvPr>
          <p:cNvSpPr/>
          <p:nvPr/>
        </p:nvSpPr>
        <p:spPr>
          <a:xfrm>
            <a:off x="8167295" y="3614616"/>
            <a:ext cx="1235897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90" dirty="0">
                <a:latin typeface="+mn-ea"/>
              </a:rPr>
              <a:t>다음 문제입니다</a:t>
            </a:r>
            <a:r>
              <a:rPr lang="en-US" altLang="ko-KR" sz="790" dirty="0">
                <a:latin typeface="+mn-ea"/>
              </a:rPr>
              <a:t>!!</a:t>
            </a:r>
          </a:p>
          <a:p>
            <a:r>
              <a:rPr lang="en-US" altLang="ko-KR" sz="790" dirty="0">
                <a:latin typeface="+mn-ea"/>
              </a:rPr>
              <a:t>~</a:t>
            </a:r>
            <a:r>
              <a:rPr lang="ko-KR" altLang="en-US" sz="790" dirty="0">
                <a:latin typeface="+mn-ea"/>
              </a:rPr>
              <a:t>는 무엇일까요</a:t>
            </a:r>
            <a:r>
              <a:rPr lang="en-US" altLang="ko-KR" sz="790" dirty="0">
                <a:latin typeface="+mn-ea"/>
              </a:rPr>
              <a:t>?</a:t>
            </a:r>
            <a:endParaRPr lang="en-US" altLang="ko-KR" sz="452" dirty="0"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62FF49E-4B06-4B21-A905-0D863B297F30}"/>
              </a:ext>
            </a:extLst>
          </p:cNvPr>
          <p:cNvSpPr/>
          <p:nvPr/>
        </p:nvSpPr>
        <p:spPr>
          <a:xfrm>
            <a:off x="9096972" y="3763956"/>
            <a:ext cx="1235897" cy="23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3" dirty="0">
                <a:latin typeface="+mn-ea"/>
              </a:rPr>
              <a:t>정답</a:t>
            </a:r>
            <a:r>
              <a:rPr lang="en-US" altLang="ko-KR" sz="903" dirty="0">
                <a:latin typeface="+mn-ea"/>
              </a:rPr>
              <a:t>, OO!!</a:t>
            </a:r>
            <a:endParaRPr lang="en-US" altLang="ko-KR" sz="508" dirty="0">
              <a:latin typeface="+mn-ea"/>
            </a:endParaRPr>
          </a:p>
        </p:txBody>
      </p:sp>
      <p:sp>
        <p:nvSpPr>
          <p:cNvPr id="87" name="화살표: 위로 구부러짐 86">
            <a:extLst>
              <a:ext uri="{FF2B5EF4-FFF2-40B4-BE49-F238E27FC236}">
                <a16:creationId xmlns:a16="http://schemas.microsoft.com/office/drawing/2014/main" id="{67B658E8-1928-458B-AD70-EC95165AEFC5}"/>
              </a:ext>
            </a:extLst>
          </p:cNvPr>
          <p:cNvSpPr/>
          <p:nvPr/>
        </p:nvSpPr>
        <p:spPr>
          <a:xfrm flipH="1">
            <a:off x="6334204" y="4703864"/>
            <a:ext cx="2813617" cy="454716"/>
          </a:xfrm>
          <a:prstGeom prst="curvedUpArrow">
            <a:avLst>
              <a:gd name="adj1" fmla="val 25000"/>
              <a:gd name="adj2" fmla="val 81336"/>
              <a:gd name="adj3" fmla="val 30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8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6FD84E0-5298-45BC-B0A2-197515422053}"/>
              </a:ext>
            </a:extLst>
          </p:cNvPr>
          <p:cNvSpPr/>
          <p:nvPr/>
        </p:nvSpPr>
        <p:spPr>
          <a:xfrm>
            <a:off x="7458528" y="3597788"/>
            <a:ext cx="878479" cy="248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8" dirty="0">
                <a:solidFill>
                  <a:srgbClr val="FF0000"/>
                </a:solidFill>
                <a:latin typeface="+mn-ea"/>
              </a:rPr>
              <a:t>Finished</a:t>
            </a:r>
          </a:p>
          <a:p>
            <a:pPr algn="ctr"/>
            <a:r>
              <a:rPr lang="en-US" altLang="ko-KR" sz="508" dirty="0">
                <a:solidFill>
                  <a:srgbClr val="FF0000"/>
                </a:solidFill>
                <a:latin typeface="+mn-ea"/>
              </a:rPr>
              <a:t>Event !</a:t>
            </a:r>
            <a:endParaRPr lang="en-US" altLang="ko-KR" sz="31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9" name="화살표: 위로 구부러짐 88">
            <a:extLst>
              <a:ext uri="{FF2B5EF4-FFF2-40B4-BE49-F238E27FC236}">
                <a16:creationId xmlns:a16="http://schemas.microsoft.com/office/drawing/2014/main" id="{6D202DAC-E461-4548-8639-A54C14C04559}"/>
              </a:ext>
            </a:extLst>
          </p:cNvPr>
          <p:cNvSpPr/>
          <p:nvPr/>
        </p:nvSpPr>
        <p:spPr>
          <a:xfrm flipV="1">
            <a:off x="6449412" y="3157699"/>
            <a:ext cx="2953780" cy="448787"/>
          </a:xfrm>
          <a:prstGeom prst="curvedUpArrow">
            <a:avLst>
              <a:gd name="adj1" fmla="val 25000"/>
              <a:gd name="adj2" fmla="val 81336"/>
              <a:gd name="adj3" fmla="val 34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8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718F695-B4B6-4C2F-B0D2-D7B0466B6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003" y="2323369"/>
            <a:ext cx="348485" cy="7687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610C231-9C21-4867-B64F-949673170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40" y="2323369"/>
            <a:ext cx="348485" cy="7687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5776463-A0AC-4907-9190-3989A87BA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655" y="2323369"/>
            <a:ext cx="348485" cy="7687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3604458-47C3-461C-959E-571D15A31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003" y="3888230"/>
            <a:ext cx="348485" cy="7687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B9ECE22-4574-44D2-A38B-88D07603A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430" y="3888230"/>
            <a:ext cx="348485" cy="7687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508012-3192-41FD-83BE-5F58C8861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8196" y="3888230"/>
            <a:ext cx="348485" cy="7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4" grpId="0"/>
      <p:bldP spid="66" grpId="0"/>
      <p:bldP spid="67" grpId="0"/>
      <p:bldP spid="69" grpId="0"/>
      <p:bldP spid="73" grpId="0"/>
      <p:bldP spid="75" grpId="0"/>
      <p:bldP spid="76" grpId="0"/>
      <p:bldP spid="78" grpId="0"/>
      <p:bldP spid="84" grpId="0"/>
      <p:bldP spid="85" grpId="0"/>
      <p:bldP spid="86" grpId="0"/>
      <p:bldP spid="87" grpId="0" animBg="1"/>
      <p:bldP spid="88" grpId="0"/>
      <p:bldP spid="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87911" y="3263614"/>
            <a:ext cx="601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Thank You</a:t>
            </a:r>
            <a:endParaRPr lang="ko-KR" altLang="en-US" sz="3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91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사용자 그룹">
            <a:extLst>
              <a:ext uri="{FF2B5EF4-FFF2-40B4-BE49-F238E27FC236}">
                <a16:creationId xmlns:a16="http://schemas.microsoft.com/office/drawing/2014/main" id="{B3DCF773-FBBA-4FE2-8E3E-E964929B0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513" y="1435768"/>
            <a:ext cx="3216442" cy="3216442"/>
          </a:xfrm>
          <a:prstGeom prst="rect">
            <a:avLst/>
          </a:prstGeom>
        </p:spPr>
      </p:pic>
      <p:pic>
        <p:nvPicPr>
          <p:cNvPr id="1026" name="Picture 2" descr="ëêµ¬ì ëí ì´ë¯¸ì§ ê²ìê²°ê³¼">
            <a:extLst>
              <a:ext uri="{FF2B5EF4-FFF2-40B4-BE49-F238E27FC236}">
                <a16:creationId xmlns:a16="http://schemas.microsoft.com/office/drawing/2014/main" id="{D67C9B4B-F14F-4E44-9C7D-00DE99DA3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23" y="1802759"/>
            <a:ext cx="2420353" cy="258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504AA5-15B7-4EC6-AFB7-7558D6CC983E}"/>
              </a:ext>
            </a:extLst>
          </p:cNvPr>
          <p:cNvSpPr/>
          <p:nvPr/>
        </p:nvSpPr>
        <p:spPr>
          <a:xfrm>
            <a:off x="8529468" y="2646430"/>
            <a:ext cx="2122534" cy="142075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 서버</a:t>
            </a:r>
          </a:p>
        </p:txBody>
      </p:sp>
      <p:pic>
        <p:nvPicPr>
          <p:cNvPr id="8" name="그래픽 7" descr="조금 굽은 줄 화살표">
            <a:extLst>
              <a:ext uri="{FF2B5EF4-FFF2-40B4-BE49-F238E27FC236}">
                <a16:creationId xmlns:a16="http://schemas.microsoft.com/office/drawing/2014/main" id="{395CFB7B-B465-4D25-8838-9B2AFAC5B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5709" y="2899609"/>
            <a:ext cx="914400" cy="914400"/>
          </a:xfrm>
          <a:prstGeom prst="rect">
            <a:avLst/>
          </a:prstGeom>
        </p:spPr>
      </p:pic>
      <p:pic>
        <p:nvPicPr>
          <p:cNvPr id="12" name="그래픽 11" descr="조금 굽은 줄 화살표">
            <a:extLst>
              <a:ext uri="{FF2B5EF4-FFF2-40B4-BE49-F238E27FC236}">
                <a16:creationId xmlns:a16="http://schemas.microsoft.com/office/drawing/2014/main" id="{36FAFBD0-B0CE-4D64-B040-FF1F34B54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0382" y="2899609"/>
            <a:ext cx="914400" cy="914400"/>
          </a:xfrm>
          <a:prstGeom prst="rect">
            <a:avLst/>
          </a:prstGeom>
        </p:spPr>
      </p:pic>
      <p:pic>
        <p:nvPicPr>
          <p:cNvPr id="13" name="그래픽 12" descr="물음표">
            <a:extLst>
              <a:ext uri="{FF2B5EF4-FFF2-40B4-BE49-F238E27FC236}">
                <a16:creationId xmlns:a16="http://schemas.microsoft.com/office/drawing/2014/main" id="{C939C4D8-32B8-4DEC-A5C7-D3A72D49F9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33535" y="1732030"/>
            <a:ext cx="914400" cy="914400"/>
          </a:xfrm>
          <a:prstGeom prst="rect">
            <a:avLst/>
          </a:prstGeom>
        </p:spPr>
      </p:pic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C884F720-F2BE-4CBA-A3DB-B9D72767AA4A}"/>
              </a:ext>
            </a:extLst>
          </p:cNvPr>
          <p:cNvSpPr/>
          <p:nvPr/>
        </p:nvSpPr>
        <p:spPr>
          <a:xfrm>
            <a:off x="2033738" y="517358"/>
            <a:ext cx="1973780" cy="743980"/>
          </a:xfrm>
          <a:prstGeom prst="wedgeRoundRectCallout">
            <a:avLst/>
          </a:prstGeom>
          <a:ln w="76200">
            <a:solidFill>
              <a:srgbClr val="7AAED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내 점수 몇점이야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7187CF8D-ED1F-4AE6-A7AF-A7F33325F540}"/>
              </a:ext>
            </a:extLst>
          </p:cNvPr>
          <p:cNvSpPr/>
          <p:nvPr/>
        </p:nvSpPr>
        <p:spPr>
          <a:xfrm>
            <a:off x="3058464" y="2000378"/>
            <a:ext cx="1973780" cy="743980"/>
          </a:xfrm>
          <a:prstGeom prst="wedgeRoundRectCallout">
            <a:avLst/>
          </a:prstGeom>
          <a:ln w="76200">
            <a:solidFill>
              <a:srgbClr val="7AAED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내 점수 몇점이야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EC884E9-BAA4-4725-BBE0-E0522CEA18E3}"/>
              </a:ext>
            </a:extLst>
          </p:cNvPr>
          <p:cNvSpPr/>
          <p:nvPr/>
        </p:nvSpPr>
        <p:spPr>
          <a:xfrm>
            <a:off x="2817942" y="1101148"/>
            <a:ext cx="1973780" cy="743980"/>
          </a:xfrm>
          <a:prstGeom prst="wedgeRoundRectCallout">
            <a:avLst/>
          </a:prstGeom>
          <a:ln w="76200">
            <a:solidFill>
              <a:srgbClr val="7AAED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내 점수 몇점이야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70087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07348" y="3328305"/>
            <a:ext cx="678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나눔바른고딕 Light" panose="020B0603020101020101"/>
              </a:rPr>
              <a:t>인터넷 사용자들이 비밀번호를 제공하지 않고 다른 웹사이트 상의 자신들의 정보에 대해 웹사이트나 애플리케이션의 </a:t>
            </a:r>
            <a:r>
              <a:rPr lang="ko-KR" altLang="en-US" sz="2000" u="sng" spc="-15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7AAEDD"/>
                </a:highlight>
                <a:latin typeface="KoPub돋움체 Bold" panose="02020603020101020101" pitchFamily="18" charset="-127"/>
                <a:ea typeface="나눔바른고딕 Light" panose="020B0603020101020101"/>
              </a:rPr>
              <a:t>접근 권한을 부여</a:t>
            </a:r>
            <a:r>
              <a:rPr lang="ko-KR" altLang="en-US" sz="2000" spc="-15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나눔바른고딕 Light" panose="020B0603020101020101"/>
              </a:rPr>
              <a:t>할 수 있는 공통적인 수단으로서 사용되는</a:t>
            </a:r>
            <a:r>
              <a:rPr lang="en-US" altLang="ko-KR" sz="2000" spc="-15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나눔바른고딕 Light" panose="020B0603020101020101"/>
              </a:rPr>
              <a:t>, </a:t>
            </a:r>
            <a:r>
              <a:rPr lang="ko-KR" altLang="en-US" sz="2000" spc="-15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나눔바른고딕 Light" panose="020B0603020101020101"/>
              </a:rPr>
              <a:t>접근 위임을 위한 개방형 표준이다</a:t>
            </a:r>
            <a:r>
              <a:rPr lang="en-US" altLang="ko-KR" sz="2000" spc="-15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나눔바른고딕 Light" panose="020B0603020101020101"/>
              </a:rPr>
              <a:t>.</a:t>
            </a:r>
            <a:endParaRPr lang="ko-KR" altLang="en-US" sz="20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나눔바른고딕 Light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4B3BE-9F30-4078-870F-F59C2F26ACE9}"/>
              </a:ext>
            </a:extLst>
          </p:cNvPr>
          <p:cNvSpPr txBox="1"/>
          <p:nvPr/>
        </p:nvSpPr>
        <p:spPr>
          <a:xfrm>
            <a:off x="5282084" y="2457973"/>
            <a:ext cx="184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OAuth2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273068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639922" y="558652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10678B18-E0A2-4CDE-BD66-C67AAD8C2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54" y="691440"/>
            <a:ext cx="1574608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92E68E-702F-47FE-B955-AD9B5C71ADE0}"/>
              </a:ext>
            </a:extLst>
          </p:cNvPr>
          <p:cNvSpPr txBox="1"/>
          <p:nvPr/>
        </p:nvSpPr>
        <p:spPr>
          <a:xfrm>
            <a:off x="2746973" y="1887583"/>
            <a:ext cx="12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 서비스</a:t>
            </a:r>
            <a:endParaRPr lang="ko-KR" altLang="en-US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0367F0F9-F2CC-43EC-B1BD-B5BFF493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987" y="3667778"/>
            <a:ext cx="1574608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06B90D-226B-421F-95D3-B1869ADD363E}"/>
              </a:ext>
            </a:extLst>
          </p:cNvPr>
          <p:cNvSpPr txBox="1"/>
          <p:nvPr/>
        </p:nvSpPr>
        <p:spPr>
          <a:xfrm>
            <a:off x="9055606" y="5008350"/>
            <a:ext cx="12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</a:t>
            </a:r>
            <a:endParaRPr lang="ko-KR" altLang="en-US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312520D6-7889-40A7-B780-B348E395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54" y="3667778"/>
            <a:ext cx="1574608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5D2B3B-9632-4D88-A641-E0ECBFAE8EDE}"/>
              </a:ext>
            </a:extLst>
          </p:cNvPr>
          <p:cNvSpPr txBox="1"/>
          <p:nvPr/>
        </p:nvSpPr>
        <p:spPr>
          <a:xfrm>
            <a:off x="2860431" y="5337134"/>
            <a:ext cx="168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Facebook</a:t>
            </a:r>
          </a:p>
          <a:p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Google</a:t>
            </a:r>
          </a:p>
          <a:p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kakao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9B1C64-8BBE-47DC-B5ED-34ACCD3E10EA}"/>
              </a:ext>
            </a:extLst>
          </p:cNvPr>
          <p:cNvSpPr txBox="1"/>
          <p:nvPr/>
        </p:nvSpPr>
        <p:spPr>
          <a:xfrm>
            <a:off x="2567354" y="4972073"/>
            <a:ext cx="16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서비스</a:t>
            </a:r>
            <a:endParaRPr lang="ko-KR" altLang="en-US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47A06D8E-059F-4984-A997-4831C7AA9EBD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5709914" y="-285600"/>
            <a:ext cx="2385426" cy="552132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7A254D-B302-4255-B1A0-1D47FA6AFFC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352086" y="2572379"/>
            <a:ext cx="2572" cy="1095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4D303B-043C-433F-B253-22512A47D704}"/>
              </a:ext>
            </a:extLst>
          </p:cNvPr>
          <p:cNvSpPr txBox="1"/>
          <p:nvPr/>
        </p:nvSpPr>
        <p:spPr>
          <a:xfrm>
            <a:off x="1524000" y="3768064"/>
            <a:ext cx="168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ID,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Password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B5E819-8EE8-456A-81CF-815C289E0213}"/>
              </a:ext>
            </a:extLst>
          </p:cNvPr>
          <p:cNvSpPr txBox="1"/>
          <p:nvPr/>
        </p:nvSpPr>
        <p:spPr>
          <a:xfrm>
            <a:off x="1524000" y="779587"/>
            <a:ext cx="168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ID,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Password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DDB583B-6170-4F3F-98AE-8E1E2EECDA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09912" y="-296487"/>
            <a:ext cx="2385426" cy="552132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DF99A1-69E8-4E15-BF62-CEE2A08C663B}"/>
              </a:ext>
            </a:extLst>
          </p:cNvPr>
          <p:cNvCxnSpPr>
            <a:cxnSpLocks/>
          </p:cNvCxnSpPr>
          <p:nvPr/>
        </p:nvCxnSpPr>
        <p:spPr>
          <a:xfrm>
            <a:off x="3352944" y="2572378"/>
            <a:ext cx="0" cy="1084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031D330-D75A-4B1F-8D3B-5F12D537C40A}"/>
              </a:ext>
            </a:extLst>
          </p:cNvPr>
          <p:cNvSpPr txBox="1"/>
          <p:nvPr/>
        </p:nvSpPr>
        <p:spPr>
          <a:xfrm>
            <a:off x="2744401" y="2122013"/>
            <a:ext cx="12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nugu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41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8" grpId="0"/>
      <p:bldP spid="25" grpId="0"/>
      <p:bldP spid="26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6AE4AA93-C1C0-4487-8A39-E4C31A5F4C0D}"/>
              </a:ext>
            </a:extLst>
          </p:cNvPr>
          <p:cNvSpPr/>
          <p:nvPr/>
        </p:nvSpPr>
        <p:spPr>
          <a:xfrm>
            <a:off x="5035899" y="1939332"/>
            <a:ext cx="2120202" cy="1256044"/>
          </a:xfrm>
          <a:prstGeom prst="wedgeRoundRectCallo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/>
              <a:t>OAuth2</a:t>
            </a:r>
            <a:endParaRPr lang="ko-KR" altLang="en-US" sz="3600" b="1"/>
          </a:p>
        </p:txBody>
      </p:sp>
      <p:pic>
        <p:nvPicPr>
          <p:cNvPr id="7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450D5610-E92F-4464-9BE9-2C719D74F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350" y="3454736"/>
            <a:ext cx="1574608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2EF01730-BDAB-4018-862D-1928BA991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877" y="3454735"/>
            <a:ext cx="1574608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0B66FA24-4772-4163-BB15-91CE68F44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04" y="3454734"/>
            <a:ext cx="1574608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1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639922" y="558652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10678B18-E0A2-4CDE-BD66-C67AAD8C2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54" y="691440"/>
            <a:ext cx="1574608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92E68E-702F-47FE-B955-AD9B5C71ADE0}"/>
              </a:ext>
            </a:extLst>
          </p:cNvPr>
          <p:cNvSpPr txBox="1"/>
          <p:nvPr/>
        </p:nvSpPr>
        <p:spPr>
          <a:xfrm>
            <a:off x="2746973" y="1887583"/>
            <a:ext cx="12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 서비스</a:t>
            </a:r>
            <a:endParaRPr lang="ko-KR" altLang="en-US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0367F0F9-F2CC-43EC-B1BD-B5BFF493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987" y="3667778"/>
            <a:ext cx="1574608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06B90D-226B-421F-95D3-B1869ADD363E}"/>
              </a:ext>
            </a:extLst>
          </p:cNvPr>
          <p:cNvSpPr txBox="1"/>
          <p:nvPr/>
        </p:nvSpPr>
        <p:spPr>
          <a:xfrm>
            <a:off x="9055606" y="5008350"/>
            <a:ext cx="12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</a:t>
            </a:r>
            <a:endParaRPr lang="ko-KR" altLang="en-US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2" descr="ì¬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312520D6-7889-40A7-B780-B348E395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54" y="3667778"/>
            <a:ext cx="1574608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5D2B3B-9632-4D88-A641-E0ECBFAE8EDE}"/>
              </a:ext>
            </a:extLst>
          </p:cNvPr>
          <p:cNvSpPr txBox="1"/>
          <p:nvPr/>
        </p:nvSpPr>
        <p:spPr>
          <a:xfrm>
            <a:off x="2860431" y="5337134"/>
            <a:ext cx="168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Facebook</a:t>
            </a:r>
          </a:p>
          <a:p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Google</a:t>
            </a:r>
          </a:p>
          <a:p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kakao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9B1C64-8BBE-47DC-B5ED-34ACCD3E10EA}"/>
              </a:ext>
            </a:extLst>
          </p:cNvPr>
          <p:cNvSpPr txBox="1"/>
          <p:nvPr/>
        </p:nvSpPr>
        <p:spPr>
          <a:xfrm>
            <a:off x="2567354" y="4972073"/>
            <a:ext cx="16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서비스</a:t>
            </a:r>
            <a:endParaRPr lang="ko-KR" altLang="en-US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7A254D-B302-4255-B1A0-1D47FA6AFFC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354658" y="2582427"/>
            <a:ext cx="0" cy="1085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4D303B-043C-433F-B253-22512A47D704}"/>
              </a:ext>
            </a:extLst>
          </p:cNvPr>
          <p:cNvSpPr txBox="1"/>
          <p:nvPr/>
        </p:nvSpPr>
        <p:spPr>
          <a:xfrm>
            <a:off x="1524000" y="3768064"/>
            <a:ext cx="168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accessToken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B5E819-8EE8-456A-81CF-815C289E0213}"/>
              </a:ext>
            </a:extLst>
          </p:cNvPr>
          <p:cNvSpPr txBox="1"/>
          <p:nvPr/>
        </p:nvSpPr>
        <p:spPr>
          <a:xfrm>
            <a:off x="1524000" y="779587"/>
            <a:ext cx="168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accessToken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0D0F0-9831-4702-9365-AAA7E41A9D60}"/>
              </a:ext>
            </a:extLst>
          </p:cNvPr>
          <p:cNvSpPr txBox="1"/>
          <p:nvPr/>
        </p:nvSpPr>
        <p:spPr>
          <a:xfrm>
            <a:off x="2744401" y="2122013"/>
            <a:ext cx="12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nugu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래픽 2" descr="키">
            <a:extLst>
              <a:ext uri="{FF2B5EF4-FFF2-40B4-BE49-F238E27FC236}">
                <a16:creationId xmlns:a16="http://schemas.microsoft.com/office/drawing/2014/main" id="{D96F4077-0F38-4063-8356-FA66029AF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4021" y="658939"/>
            <a:ext cx="567771" cy="567771"/>
          </a:xfrm>
          <a:prstGeom prst="rect">
            <a:avLst/>
          </a:prstGeom>
        </p:spPr>
      </p:pic>
      <p:pic>
        <p:nvPicPr>
          <p:cNvPr id="20" name="그래픽 19" descr="키">
            <a:extLst>
              <a:ext uri="{FF2B5EF4-FFF2-40B4-BE49-F238E27FC236}">
                <a16:creationId xmlns:a16="http://schemas.microsoft.com/office/drawing/2014/main" id="{26800F19-3345-4C4B-AF41-465C05EB5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447" y="3638066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08563" y="291842"/>
            <a:ext cx="278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OAuth</a:t>
            </a:r>
            <a:r>
              <a:rPr lang="ko-KR" altLang="en-US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인증 절차</a:t>
            </a:r>
            <a:endParaRPr lang="ko-KR" altLang="en-US" sz="2800" spc="-113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BE2572-D94A-420E-AF39-5DB1835B19AA}"/>
              </a:ext>
            </a:extLst>
          </p:cNvPr>
          <p:cNvCxnSpPr>
            <a:cxnSpLocks/>
          </p:cNvCxnSpPr>
          <p:nvPr/>
        </p:nvCxnSpPr>
        <p:spPr>
          <a:xfrm>
            <a:off x="1808562" y="462456"/>
            <a:ext cx="0" cy="189187"/>
          </a:xfrm>
          <a:prstGeom prst="line">
            <a:avLst/>
          </a:prstGeom>
          <a:ln w="60325">
            <a:solidFill>
              <a:srgbClr val="7AAED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324282-63C7-4FCB-B8C0-989F46DE6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39" y="415775"/>
            <a:ext cx="1476147" cy="199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BADD72-C106-46C2-BA91-0AFF11ABBFF5}"/>
              </a:ext>
            </a:extLst>
          </p:cNvPr>
          <p:cNvGrpSpPr/>
          <p:nvPr/>
        </p:nvGrpSpPr>
        <p:grpSpPr>
          <a:xfrm>
            <a:off x="3179911" y="2752684"/>
            <a:ext cx="1987755" cy="1683380"/>
            <a:chOff x="387861" y="1477292"/>
            <a:chExt cx="2256426" cy="19109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29A7E4-5445-4F22-8CB4-111A3611F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61" y="1477292"/>
              <a:ext cx="2256426" cy="19109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050" name="Picture 2" descr="nuguì ëí ì´ë¯¸ì§ ê²ìê²°ê³¼">
              <a:extLst>
                <a:ext uri="{FF2B5EF4-FFF2-40B4-BE49-F238E27FC236}">
                  <a16:creationId xmlns:a16="http://schemas.microsoft.com/office/drawing/2014/main" id="{9A4C570B-272E-4AAD-8F87-EFC5BFB41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71928" y="2503314"/>
              <a:ext cx="781571" cy="781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22FCCF0-AB82-472F-A45B-A1D0809B5149}"/>
              </a:ext>
            </a:extLst>
          </p:cNvPr>
          <p:cNvSpPr txBox="1"/>
          <p:nvPr/>
        </p:nvSpPr>
        <p:spPr>
          <a:xfrm>
            <a:off x="1604322" y="4083119"/>
            <a:ext cx="152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애플리케이션</a:t>
            </a:r>
            <a:endParaRPr lang="en-US" altLang="ko-KR" spc="-15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45E257-A779-475D-8384-7E9F9682BC2E}"/>
              </a:ext>
            </a:extLst>
          </p:cNvPr>
          <p:cNvSpPr txBox="1"/>
          <p:nvPr/>
        </p:nvSpPr>
        <p:spPr>
          <a:xfrm>
            <a:off x="5905033" y="2512362"/>
            <a:ext cx="16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브라우저</a:t>
            </a:r>
            <a:endParaRPr lang="ko-KR" altLang="en-US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2294C71-F41B-4EA2-A52F-70C7F0A15DC2}"/>
              </a:ext>
            </a:extLst>
          </p:cNvPr>
          <p:cNvCxnSpPr>
            <a:cxnSpLocks/>
          </p:cNvCxnSpPr>
          <p:nvPr/>
        </p:nvCxnSpPr>
        <p:spPr>
          <a:xfrm flipV="1">
            <a:off x="4257743" y="1295041"/>
            <a:ext cx="2382452" cy="1374918"/>
          </a:xfrm>
          <a:prstGeom prst="bentConnector3">
            <a:avLst>
              <a:gd name="adj1" fmla="val 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6FBF18-9C52-4E75-8A87-B94C1342C667}"/>
              </a:ext>
            </a:extLst>
          </p:cNvPr>
          <p:cNvSpPr/>
          <p:nvPr/>
        </p:nvSpPr>
        <p:spPr>
          <a:xfrm>
            <a:off x="4105328" y="1933640"/>
            <a:ext cx="335280" cy="31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D839E5-6F2C-4389-BF3D-88D7EF044F9F}"/>
              </a:ext>
            </a:extLst>
          </p:cNvPr>
          <p:cNvCxnSpPr>
            <a:cxnSpLocks/>
          </p:cNvCxnSpPr>
          <p:nvPr/>
        </p:nvCxnSpPr>
        <p:spPr>
          <a:xfrm>
            <a:off x="8310880" y="2493482"/>
            <a:ext cx="0" cy="7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사각형: 둥근 모서리 2047">
            <a:extLst>
              <a:ext uri="{FF2B5EF4-FFF2-40B4-BE49-F238E27FC236}">
                <a16:creationId xmlns:a16="http://schemas.microsoft.com/office/drawing/2014/main" id="{EFE815AC-51E9-4AD5-A5BD-CCEECE90165B}"/>
              </a:ext>
            </a:extLst>
          </p:cNvPr>
          <p:cNvSpPr/>
          <p:nvPr/>
        </p:nvSpPr>
        <p:spPr>
          <a:xfrm>
            <a:off x="8016241" y="3271520"/>
            <a:ext cx="1483351" cy="12903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카카오 </a:t>
            </a:r>
            <a:r>
              <a:rPr lang="en-US" altLang="ko-KR"/>
              <a:t>Oauth </a:t>
            </a:r>
            <a:r>
              <a:rPr lang="ko-KR" altLang="en-US"/>
              <a:t>서버</a:t>
            </a:r>
          </a:p>
        </p:txBody>
      </p:sp>
      <p:cxnSp>
        <p:nvCxnSpPr>
          <p:cNvPr id="2053" name="직선 화살표 연결선 2052">
            <a:extLst>
              <a:ext uri="{FF2B5EF4-FFF2-40B4-BE49-F238E27FC236}">
                <a16:creationId xmlns:a16="http://schemas.microsoft.com/office/drawing/2014/main" id="{8999A465-AB94-40FD-8806-2700E6616385}"/>
              </a:ext>
            </a:extLst>
          </p:cNvPr>
          <p:cNvCxnSpPr>
            <a:cxnSpLocks/>
            <a:stCxn id="2048" idx="0"/>
          </p:cNvCxnSpPr>
          <p:nvPr/>
        </p:nvCxnSpPr>
        <p:spPr>
          <a:xfrm flipV="1">
            <a:off x="8757917" y="2493482"/>
            <a:ext cx="1" cy="7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5F111A-1BD6-44B1-988C-DE81E5C0F314}"/>
              </a:ext>
            </a:extLst>
          </p:cNvPr>
          <p:cNvSpPr/>
          <p:nvPr/>
        </p:nvSpPr>
        <p:spPr>
          <a:xfrm>
            <a:off x="8155662" y="2737336"/>
            <a:ext cx="335277" cy="31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E3AE99-737F-4366-973E-8A8879870DF4}"/>
              </a:ext>
            </a:extLst>
          </p:cNvPr>
          <p:cNvSpPr/>
          <p:nvPr/>
        </p:nvSpPr>
        <p:spPr>
          <a:xfrm>
            <a:off x="8617938" y="2737336"/>
            <a:ext cx="335280" cy="31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2056" name="연결선: 꺾임 2055">
            <a:extLst>
              <a:ext uri="{FF2B5EF4-FFF2-40B4-BE49-F238E27FC236}">
                <a16:creationId xmlns:a16="http://schemas.microsoft.com/office/drawing/2014/main" id="{73A1E7B5-E21D-4101-986F-06F15ADD9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3023" y="1635754"/>
            <a:ext cx="2047175" cy="105491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8AEC6F-3C5B-4227-9099-58309F68DA3A}"/>
              </a:ext>
            </a:extLst>
          </p:cNvPr>
          <p:cNvSpPr/>
          <p:nvPr/>
        </p:nvSpPr>
        <p:spPr>
          <a:xfrm>
            <a:off x="5969888" y="1501214"/>
            <a:ext cx="335280" cy="31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2058" name="직선 화살표 연결선 2057">
            <a:extLst>
              <a:ext uri="{FF2B5EF4-FFF2-40B4-BE49-F238E27FC236}">
                <a16:creationId xmlns:a16="http://schemas.microsoft.com/office/drawing/2014/main" id="{307AA091-22D3-4A76-8247-8E73C477629B}"/>
              </a:ext>
            </a:extLst>
          </p:cNvPr>
          <p:cNvCxnSpPr>
            <a:cxnSpLocks/>
          </p:cNvCxnSpPr>
          <p:nvPr/>
        </p:nvCxnSpPr>
        <p:spPr>
          <a:xfrm>
            <a:off x="5243764" y="3620498"/>
            <a:ext cx="279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직선 화살표 연결선 2059">
            <a:extLst>
              <a:ext uri="{FF2B5EF4-FFF2-40B4-BE49-F238E27FC236}">
                <a16:creationId xmlns:a16="http://schemas.microsoft.com/office/drawing/2014/main" id="{B5ECA19D-4B98-4C3C-9029-BA092F470BF2}"/>
              </a:ext>
            </a:extLst>
          </p:cNvPr>
          <p:cNvCxnSpPr>
            <a:cxnSpLocks/>
          </p:cNvCxnSpPr>
          <p:nvPr/>
        </p:nvCxnSpPr>
        <p:spPr>
          <a:xfrm flipH="1">
            <a:off x="5243763" y="4001393"/>
            <a:ext cx="274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531B03-6CDC-4113-A25B-6623ED030BB6}"/>
              </a:ext>
            </a:extLst>
          </p:cNvPr>
          <p:cNvSpPr/>
          <p:nvPr/>
        </p:nvSpPr>
        <p:spPr>
          <a:xfrm>
            <a:off x="6472554" y="3453703"/>
            <a:ext cx="335280" cy="31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6B3EED-3A14-4443-B312-1A061210323D}"/>
              </a:ext>
            </a:extLst>
          </p:cNvPr>
          <p:cNvSpPr/>
          <p:nvPr/>
        </p:nvSpPr>
        <p:spPr>
          <a:xfrm>
            <a:off x="6480892" y="3892946"/>
            <a:ext cx="335280" cy="31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E13AC93-4F56-44A1-A5DC-9BFB84F8160A}"/>
              </a:ext>
            </a:extLst>
          </p:cNvPr>
          <p:cNvSpPr/>
          <p:nvPr/>
        </p:nvSpPr>
        <p:spPr>
          <a:xfrm>
            <a:off x="3615074" y="5444121"/>
            <a:ext cx="1483351" cy="9929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 </a:t>
            </a:r>
            <a:endParaRPr lang="en-US" altLang="ko-KR"/>
          </a:p>
          <a:p>
            <a:pPr algn="ctr"/>
            <a:r>
              <a:rPr lang="ko-KR" altLang="en-US"/>
              <a:t>서버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3FACCDC-1A0E-4101-94D7-0E47C232F513}"/>
              </a:ext>
            </a:extLst>
          </p:cNvPr>
          <p:cNvSpPr/>
          <p:nvPr/>
        </p:nvSpPr>
        <p:spPr>
          <a:xfrm>
            <a:off x="6472555" y="5200489"/>
            <a:ext cx="1483351" cy="12559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카카오 </a:t>
            </a:r>
            <a:r>
              <a:rPr lang="en-US" altLang="ko-KR"/>
              <a:t>API </a:t>
            </a:r>
            <a:r>
              <a:rPr lang="ko-KR" altLang="en-US"/>
              <a:t>서버</a:t>
            </a:r>
          </a:p>
        </p:txBody>
      </p:sp>
      <p:cxnSp>
        <p:nvCxnSpPr>
          <p:cNvPr id="2064" name="직선 화살표 연결선 2063">
            <a:extLst>
              <a:ext uri="{FF2B5EF4-FFF2-40B4-BE49-F238E27FC236}">
                <a16:creationId xmlns:a16="http://schemas.microsoft.com/office/drawing/2014/main" id="{0E146106-10C3-406C-ACF2-575230658507}"/>
              </a:ext>
            </a:extLst>
          </p:cNvPr>
          <p:cNvCxnSpPr>
            <a:cxnSpLocks/>
          </p:cNvCxnSpPr>
          <p:nvPr/>
        </p:nvCxnSpPr>
        <p:spPr>
          <a:xfrm>
            <a:off x="4566684" y="4518790"/>
            <a:ext cx="0" cy="9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화살표 연결선 2065">
            <a:extLst>
              <a:ext uri="{FF2B5EF4-FFF2-40B4-BE49-F238E27FC236}">
                <a16:creationId xmlns:a16="http://schemas.microsoft.com/office/drawing/2014/main" id="{2126078A-9261-4EBF-9060-12ADD24764AC}"/>
              </a:ext>
            </a:extLst>
          </p:cNvPr>
          <p:cNvCxnSpPr/>
          <p:nvPr/>
        </p:nvCxnSpPr>
        <p:spPr>
          <a:xfrm>
            <a:off x="5154136" y="5828485"/>
            <a:ext cx="1318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직선 화살표 연결선 2067">
            <a:extLst>
              <a:ext uri="{FF2B5EF4-FFF2-40B4-BE49-F238E27FC236}">
                <a16:creationId xmlns:a16="http://schemas.microsoft.com/office/drawing/2014/main" id="{258CA1A9-81F4-4089-B6C0-1E67FE238CF2}"/>
              </a:ext>
            </a:extLst>
          </p:cNvPr>
          <p:cNvCxnSpPr/>
          <p:nvPr/>
        </p:nvCxnSpPr>
        <p:spPr>
          <a:xfrm flipH="1">
            <a:off x="5098424" y="6163099"/>
            <a:ext cx="137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AF6111-3A62-44A1-928F-B3DF441EA4EE}"/>
              </a:ext>
            </a:extLst>
          </p:cNvPr>
          <p:cNvSpPr/>
          <p:nvPr/>
        </p:nvSpPr>
        <p:spPr>
          <a:xfrm>
            <a:off x="4406625" y="4729449"/>
            <a:ext cx="335280" cy="31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DAC89B-4BA8-455C-BC2E-A42B57B44781}"/>
              </a:ext>
            </a:extLst>
          </p:cNvPr>
          <p:cNvSpPr/>
          <p:nvPr/>
        </p:nvSpPr>
        <p:spPr>
          <a:xfrm>
            <a:off x="5631764" y="5641036"/>
            <a:ext cx="335280" cy="31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71632B-2CD6-4BDA-8C8C-5B0977320189}"/>
              </a:ext>
            </a:extLst>
          </p:cNvPr>
          <p:cNvSpPr/>
          <p:nvPr/>
        </p:nvSpPr>
        <p:spPr>
          <a:xfrm>
            <a:off x="5631763" y="6050661"/>
            <a:ext cx="335281" cy="318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8D2BE881-66D7-4A12-9D3F-49AA373E35A2}"/>
              </a:ext>
            </a:extLst>
          </p:cNvPr>
          <p:cNvCxnSpPr>
            <a:cxnSpLocks/>
          </p:cNvCxnSpPr>
          <p:nvPr/>
        </p:nvCxnSpPr>
        <p:spPr>
          <a:xfrm rot="5400000">
            <a:off x="2683547" y="3735377"/>
            <a:ext cx="336762" cy="3202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79B4B41E-FA50-46B7-B685-B1D8D17FE7D0}"/>
              </a:ext>
            </a:extLst>
          </p:cNvPr>
          <p:cNvCxnSpPr>
            <a:cxnSpLocks/>
          </p:cNvCxnSpPr>
          <p:nvPr/>
        </p:nvCxnSpPr>
        <p:spPr>
          <a:xfrm rot="5400000">
            <a:off x="6267174" y="2159666"/>
            <a:ext cx="346304" cy="270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26DBC5D-F0B3-47B1-B702-57AC9BD34CDA}"/>
              </a:ext>
            </a:extLst>
          </p:cNvPr>
          <p:cNvGrpSpPr/>
          <p:nvPr/>
        </p:nvGrpSpPr>
        <p:grpSpPr>
          <a:xfrm>
            <a:off x="8323300" y="240936"/>
            <a:ext cx="1412116" cy="2255625"/>
            <a:chOff x="6799300" y="240935"/>
            <a:chExt cx="1412116" cy="22556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2BA8819-CA0B-435A-A57E-8541DF2E0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300" y="240935"/>
              <a:ext cx="1412116" cy="2255625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73D0FC3-49D0-4B65-BD33-979F64A4B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288" y="659579"/>
              <a:ext cx="97437" cy="130083"/>
            </a:xfrm>
            <a:prstGeom prst="rect">
              <a:avLst/>
            </a:prstGeom>
          </p:spPr>
        </p:pic>
      </p:grpSp>
      <p:pic>
        <p:nvPicPr>
          <p:cNvPr id="1028" name="Picture 4" descr="nugu developers logoì ëí ì´ë¯¸ì§ ê²ìê²°ê³¼">
            <a:extLst>
              <a:ext uri="{FF2B5EF4-FFF2-40B4-BE49-F238E27FC236}">
                <a16:creationId xmlns:a16="http://schemas.microsoft.com/office/drawing/2014/main" id="{C12A8876-E313-4B39-8439-F7623139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03" y="2697029"/>
            <a:ext cx="757901" cy="7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 animBg="1"/>
      <p:bldP spid="2048" grpId="0" animBg="1"/>
      <p:bldP spid="39" grpId="0" animBg="1"/>
      <p:bldP spid="40" grpId="0" animBg="1"/>
      <p:bldP spid="43" grpId="0" animBg="1"/>
      <p:bldP spid="48" grpId="0" animBg="1"/>
      <p:bldP spid="49" grpId="0" animBg="1"/>
      <p:bldP spid="52" grpId="0" animBg="1"/>
      <p:bldP spid="53" grpId="0" animBg="1"/>
      <p:bldP spid="63" grpId="0" animBg="1"/>
      <p:bldP spid="67" grpId="0" animBg="1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08562" y="291842"/>
            <a:ext cx="408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OAuth</a:t>
            </a:r>
            <a:r>
              <a:rPr lang="ko-KR" altLang="en-US" sz="2800" spc="-113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연동 방법</a:t>
            </a:r>
            <a:endParaRPr lang="ko-KR" altLang="en-US" sz="2800" spc="-113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BE2572-D94A-420E-AF39-5DB1835B19AA}"/>
              </a:ext>
            </a:extLst>
          </p:cNvPr>
          <p:cNvCxnSpPr>
            <a:cxnSpLocks/>
          </p:cNvCxnSpPr>
          <p:nvPr/>
        </p:nvCxnSpPr>
        <p:spPr>
          <a:xfrm>
            <a:off x="1808562" y="462456"/>
            <a:ext cx="0" cy="189187"/>
          </a:xfrm>
          <a:prstGeom prst="line">
            <a:avLst/>
          </a:prstGeom>
          <a:ln w="60325">
            <a:solidFill>
              <a:srgbClr val="7AAED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DF98C-CF1F-474A-A788-3E2317C79785}"/>
              </a:ext>
            </a:extLst>
          </p:cNvPr>
          <p:cNvSpPr/>
          <p:nvPr/>
        </p:nvSpPr>
        <p:spPr>
          <a:xfrm>
            <a:off x="1677072" y="985675"/>
            <a:ext cx="300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Helvetica Neue"/>
              </a:rPr>
              <a:t>1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단계</a:t>
            </a:r>
            <a:r>
              <a:rPr lang="en-US" altLang="ko-KR">
                <a:solidFill>
                  <a:srgbClr val="333333"/>
                </a:solidFill>
                <a:latin typeface="Helvetica Neue"/>
              </a:rPr>
              <a:t>: OAuth App </a:t>
            </a:r>
            <a:r>
              <a:rPr lang="ko-KR" altLang="en-US">
                <a:solidFill>
                  <a:srgbClr val="333333"/>
                </a:solidFill>
                <a:latin typeface="Helvetica Neue"/>
              </a:rPr>
              <a:t>생성하기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7DE8F0-54B3-4C8F-A60D-22D386AE5946}"/>
              </a:ext>
            </a:extLst>
          </p:cNvPr>
          <p:cNvSpPr/>
          <p:nvPr/>
        </p:nvSpPr>
        <p:spPr>
          <a:xfrm>
            <a:off x="1677072" y="1525620"/>
            <a:ext cx="30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https://developers.kakao.com/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F3F052-2E28-4544-B8F4-D574EDE7D2AC}"/>
              </a:ext>
            </a:extLst>
          </p:cNvPr>
          <p:cNvSpPr/>
          <p:nvPr/>
        </p:nvSpPr>
        <p:spPr>
          <a:xfrm>
            <a:off x="4683089" y="15256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접속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087B65-F3B2-4703-9FE9-BAAE234D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75" y="2196711"/>
            <a:ext cx="6981651" cy="3675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354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2426</TotalTime>
  <Words>478</Words>
  <Application>Microsoft Macintosh PowerPoint</Application>
  <PresentationFormat>와이드스크린</PresentationFormat>
  <Paragraphs>131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7" baseType="lpstr">
      <vt:lpstr>-윤고딕320</vt:lpstr>
      <vt:lpstr>나눔바른고딕 Light</vt:lpstr>
      <vt:lpstr>HY목각파임B</vt:lpstr>
      <vt:lpstr>KoPub돋움체 Bold</vt:lpstr>
      <vt:lpstr>맑은 고딕</vt:lpstr>
      <vt:lpstr>NotoKrB</vt:lpstr>
      <vt:lpstr>Yoon 윤고딕 520_TT</vt:lpstr>
      <vt:lpstr>Yoon 윤고딕 530_TT</vt:lpstr>
      <vt:lpstr>Arial</vt:lpstr>
      <vt:lpstr>Calibri</vt:lpstr>
      <vt:lpstr>Calibri Light</vt:lpstr>
      <vt:lpstr>Helvetica Neue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Hyunkyeong Kim</dc:creator>
  <cp:lastModifiedBy>한진섭</cp:lastModifiedBy>
  <cp:revision>292</cp:revision>
  <dcterms:created xsi:type="dcterms:W3CDTF">2017-05-24T07:22:05Z</dcterms:created>
  <dcterms:modified xsi:type="dcterms:W3CDTF">2020-08-11T13:45:58Z</dcterms:modified>
</cp:coreProperties>
</file>