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5"/>
    <p:restoredTop sz="94674"/>
  </p:normalViewPr>
  <p:slideViewPr>
    <p:cSldViewPr snapToGrid="0">
      <p:cViewPr>
        <p:scale>
          <a:sx n="120" d="100"/>
          <a:sy n="120" d="100"/>
        </p:scale>
        <p:origin x="225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FECA-5565-6BA0-AB89-9EE1A336C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3CC65-6737-6D45-D875-102AFB3B1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A5FFC-D0E5-0788-EE6D-29AFC103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85AE-ABBF-60CC-433E-4D7D82CF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49CF-ADC8-3230-ACB5-489C8103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94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0B3B-5132-7136-8BB0-402801F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D691-E847-AB20-A14E-3D158A1F1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6BE6C-5336-4E1C-C55B-D32E3CCF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9D87-5E0C-DB71-85D4-D1767A11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CE6C-93CB-F124-4FBF-D6105F81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748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73CE1-A339-A382-3001-D3DBBAFAF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F2F7D-0A50-7056-AEAE-3C5642B6C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DB48B-A2F0-3C87-D48F-DF0CDCF7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ADAA8-C803-A125-C24E-933CF389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FD57-B60F-AACD-1858-413A6FF8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492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3018-0A0A-EEDA-22E6-693B7B2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60E1-1AFD-44FB-471F-CD7E018D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4F76D-B442-CF39-4CC6-11E7D5E1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5EFA2-2A68-873D-E81F-4BFA5803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2F30B-8655-3564-F882-BC9E3C18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396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E170-303C-B19F-D785-CC3DC281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9713-C767-EFA4-4EB3-5F833922B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146B-9ACB-28F3-91C2-055E86D3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6469-AF08-65EC-AA76-CDC2D4DE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4C65-16DC-FBAF-FD94-287DC4AD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84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9AB-7F6A-6E3F-2852-3A10E38F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6087-B5D1-57F8-EDA8-2B170E301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D1B45-4D45-A038-DCFE-6FD9532CB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79D23-1A80-1FBF-B926-F944EABC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17A93-086C-AF65-4E18-B5B24A21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31CE-CB28-1C71-D4E6-3647D822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401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2749-8356-21AA-967C-5A6CDAD3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3CDC-302B-83C0-A7F2-852E76A7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9950-1A7C-8520-0053-7A4DE960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B24F5-960C-E72D-BDE4-9CFB002DD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E20A4-C0AB-012E-45B9-5CFEDB0A1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F352A-96C2-4E68-47FC-921C1738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16E6F-6501-9BEE-5187-2F09FAF9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0FFB2-BB90-05A0-E33A-F9B37680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239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2935-AEE6-67C2-ECEB-3FB23382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0F328-7649-3F0F-C00A-068C88C4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4E22A-8180-E0B9-2FB6-193CC38F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91EB7-419C-E0EE-F280-44C3FCF7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840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6B845-EAFD-C289-F882-E84A2B15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E3508-4303-CED0-0D35-6F63E5F6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59309-634D-B89F-8693-A4BB6D36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662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A280-2BCE-7219-14CE-226D9F14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3064-93EC-EF01-FD70-917B55B7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F2CC5-B612-99A3-698F-8D7BC75C0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5F899-F7AA-4153-D7BC-11354CD9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20BD9-F24E-FF46-A39F-F8FD4178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23575-7C52-E10D-0BF7-46A936CC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650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6E7B-FA41-718F-3798-FD1D895C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9C9E5-1D99-789C-6267-8852D1A6C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6F2D0-48EB-FF16-4CC3-7D6591391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0419-4216-C30E-29CD-FE508D27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119D-7E02-FE22-1EA8-C8B6B896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D4286-9576-51D5-04A9-ED7716FF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283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B6A3E-03DA-F8C8-B078-717265B7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3202-EE2C-BD94-969C-93D8CEBA6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EEDE-7CB1-9952-C5CF-1E8454E3B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19BCC-0EB4-3747-B4B8-55D04E3392CA}" type="datetimeFigureOut">
              <a:rPr lang="en-KR" smtClean="0"/>
              <a:t>5/23/24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1DB5-DC96-0844-51FA-AA482E38C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7870-CA43-D6C4-20E4-025F48159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5A876-C7B6-1446-9DA8-91741D6AEC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922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6E37-D34C-AED1-6970-F3933782B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04" y="2124319"/>
            <a:ext cx="11895992" cy="1589453"/>
          </a:xfrm>
        </p:spPr>
        <p:txBody>
          <a:bodyPr>
            <a:normAutofit/>
          </a:bodyPr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Factor Analysis – </a:t>
            </a:r>
            <a:b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KR" sz="4400" dirty="0">
                <a:latin typeface="Calibri" panose="020F0502020204030204" pitchFamily="34" charset="0"/>
                <a:cs typeface="Calibri" panose="020F0502020204030204" pitchFamily="34" charset="0"/>
              </a:rPr>
              <a:t>What Determines Patient Satisfaction?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2AE53-91F4-AAAB-1CFC-C8B8F1BE9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480" y="5646310"/>
            <a:ext cx="9144000" cy="930336"/>
          </a:xfrm>
        </p:spPr>
        <p:txBody>
          <a:bodyPr/>
          <a:lstStyle/>
          <a:p>
            <a:pPr algn="l"/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2019120256 JungHyun Kim</a:t>
            </a:r>
          </a:p>
          <a:p>
            <a:pPr algn="l"/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STAT401 (Multivariate Statistical Analysis)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1C84D-48F8-9A36-759D-8471374DB707}"/>
              </a:ext>
            </a:extLst>
          </p:cNvPr>
          <p:cNvCxnSpPr/>
          <p:nvPr/>
        </p:nvCxnSpPr>
        <p:spPr>
          <a:xfrm>
            <a:off x="284480" y="3877408"/>
            <a:ext cx="11637889" cy="0"/>
          </a:xfrm>
          <a:prstGeom prst="line">
            <a:avLst/>
          </a:prstGeom>
          <a:ln w="28575">
            <a:solidFill>
              <a:srgbClr val="7D001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1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5B2E4-4CD8-072A-D7FA-CA90FAF64BE4}"/>
              </a:ext>
            </a:extLst>
          </p:cNvPr>
          <p:cNvSpPr/>
          <p:nvPr/>
        </p:nvSpPr>
        <p:spPr>
          <a:xfrm>
            <a:off x="-70338" y="-158262"/>
            <a:ext cx="12361984" cy="1573823"/>
          </a:xfrm>
          <a:prstGeom prst="rect">
            <a:avLst/>
          </a:prstGeom>
          <a:solidFill>
            <a:srgbClr val="7D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B8615-B592-9082-B79C-F801D918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92566"/>
            <a:ext cx="10515600" cy="1325563"/>
          </a:xfrm>
        </p:spPr>
        <p:txBody>
          <a:bodyPr/>
          <a:lstStyle/>
          <a:p>
            <a:r>
              <a:rPr lang="en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B521-6471-ADB4-0265-BA38D1C7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0" y="1728911"/>
            <a:ext cx="10515600" cy="532376"/>
          </a:xfrm>
        </p:spPr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We can consider Factor scores for further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AB588-65B1-8992-CB0B-E9DBCD62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0" y="2533650"/>
            <a:ext cx="5067300" cy="179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3ACDF-B8B3-34F7-F34D-4C1EFC0506BF}"/>
              </a:ext>
            </a:extLst>
          </p:cNvPr>
          <p:cNvSpPr txBox="1"/>
          <p:nvPr/>
        </p:nvSpPr>
        <p:spPr>
          <a:xfrm>
            <a:off x="615460" y="4799450"/>
            <a:ext cx="11176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Demographic Information is given, we can compare results in terms of Factor Scores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02B0E-55DE-E8C2-04B7-398D83B48079}"/>
              </a:ext>
            </a:extLst>
          </p:cNvPr>
          <p:cNvSpPr txBox="1"/>
          <p:nvPr/>
        </p:nvSpPr>
        <p:spPr>
          <a:xfrm>
            <a:off x="615460" y="5322010"/>
            <a:ext cx="11374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Also, we can check that the mean is close to 0, variance is close 1 , which fits the theory.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4B1AAB-B91D-B493-617A-69D0C8B7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48" y="2540000"/>
            <a:ext cx="4860471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8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5B2E4-4CD8-072A-D7FA-CA90FAF64BE4}"/>
              </a:ext>
            </a:extLst>
          </p:cNvPr>
          <p:cNvSpPr/>
          <p:nvPr/>
        </p:nvSpPr>
        <p:spPr>
          <a:xfrm>
            <a:off x="-70338" y="-158262"/>
            <a:ext cx="12361984" cy="1573823"/>
          </a:xfrm>
          <a:prstGeom prst="rect">
            <a:avLst/>
          </a:prstGeom>
          <a:solidFill>
            <a:srgbClr val="7D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B8615-B592-9082-B79C-F801D918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92566"/>
            <a:ext cx="10515600" cy="1325563"/>
          </a:xfrm>
        </p:spPr>
        <p:txBody>
          <a:bodyPr/>
          <a:lstStyle/>
          <a:p>
            <a:r>
              <a:rPr lang="en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90842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5B2E4-4CD8-072A-D7FA-CA90FAF64BE4}"/>
              </a:ext>
            </a:extLst>
          </p:cNvPr>
          <p:cNvSpPr/>
          <p:nvPr/>
        </p:nvSpPr>
        <p:spPr>
          <a:xfrm>
            <a:off x="-70338" y="-158262"/>
            <a:ext cx="12361984" cy="1573823"/>
          </a:xfrm>
          <a:prstGeom prst="rect">
            <a:avLst/>
          </a:prstGeom>
          <a:solidFill>
            <a:srgbClr val="7D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B8615-B592-9082-B79C-F801D918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92566"/>
            <a:ext cx="10515600" cy="1325563"/>
          </a:xfrm>
        </p:spPr>
        <p:txBody>
          <a:bodyPr/>
          <a:lstStyle/>
          <a:p>
            <a:r>
              <a:rPr lang="en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B521-6471-ADB4-0265-BA38D1C7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0" y="1728911"/>
            <a:ext cx="10515600" cy="532376"/>
          </a:xfrm>
        </p:spPr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Measuring Customer Satisfaction is important in business context.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CD4303-0742-4336-5B3B-D01E971C8149}"/>
              </a:ext>
            </a:extLst>
          </p:cNvPr>
          <p:cNvSpPr txBox="1">
            <a:spLocks/>
          </p:cNvSpPr>
          <p:nvPr/>
        </p:nvSpPr>
        <p:spPr>
          <a:xfrm>
            <a:off x="424960" y="2319476"/>
            <a:ext cx="10515600" cy="5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More satisfied customer leads to sustainablility in the health care.</a:t>
            </a:r>
          </a:p>
        </p:txBody>
      </p:sp>
      <p:pic>
        <p:nvPicPr>
          <p:cNvPr id="1026" name="Picture 2" descr="Care Hope College">
            <a:extLst>
              <a:ext uri="{FF2B5EF4-FFF2-40B4-BE49-F238E27FC236}">
                <a16:creationId xmlns:a16="http://schemas.microsoft.com/office/drawing/2014/main" id="{338DB81A-4D84-A680-FA3D-94994352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9" y="3163278"/>
            <a:ext cx="4185627" cy="30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96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5B2E4-4CD8-072A-D7FA-CA90FAF64BE4}"/>
              </a:ext>
            </a:extLst>
          </p:cNvPr>
          <p:cNvSpPr/>
          <p:nvPr/>
        </p:nvSpPr>
        <p:spPr>
          <a:xfrm>
            <a:off x="-70338" y="-158262"/>
            <a:ext cx="12361984" cy="1573823"/>
          </a:xfrm>
          <a:prstGeom prst="rect">
            <a:avLst/>
          </a:prstGeom>
          <a:solidFill>
            <a:srgbClr val="7D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B8615-B592-9082-B79C-F801D918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92566"/>
            <a:ext cx="10515600" cy="1325563"/>
          </a:xfrm>
        </p:spPr>
        <p:txBody>
          <a:bodyPr/>
          <a:lstStyle/>
          <a:p>
            <a:r>
              <a:rPr lang="en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B521-6471-ADB4-0265-BA38D1C7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0" y="1728911"/>
            <a:ext cx="10515600" cy="532376"/>
          </a:xfrm>
        </p:spPr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Conduct Online Survey n = 453 with 17 Questions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89A98-E226-EBC0-B81D-25703188F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299387"/>
            <a:ext cx="6057900" cy="4229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B56715-3E24-D0CA-13D5-3DDA7B3C8CDB}"/>
              </a:ext>
            </a:extLst>
          </p:cNvPr>
          <p:cNvSpPr txBox="1">
            <a:spLocks/>
          </p:cNvSpPr>
          <p:nvPr/>
        </p:nvSpPr>
        <p:spPr>
          <a:xfrm>
            <a:off x="6691920" y="2476500"/>
            <a:ext cx="5398480" cy="400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Satisfaction in Hospital (1~3 Scale)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Q1: Check up appointment / Q2: Time waiting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Q3: Admin procedures / Q4: Hygiene and cleaning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Q5: Time of appointment / Q6: Quality/experience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Q7: Dr. Specialists available / Q8: Communication with Dr.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Q9: Exact diagnosis / Q10: Modern equipment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Q11: Friendly health care workers / Q12: Lab services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Q13: Availability of drugs / Q14: Waiting rooms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Q15: Hospital rooms / Q16: Quality parking, playing rooms, cafes</a:t>
            </a:r>
            <a:endParaRPr lang="en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4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5B2E4-4CD8-072A-D7FA-CA90FAF64BE4}"/>
              </a:ext>
            </a:extLst>
          </p:cNvPr>
          <p:cNvSpPr/>
          <p:nvPr/>
        </p:nvSpPr>
        <p:spPr>
          <a:xfrm>
            <a:off x="-70338" y="-158262"/>
            <a:ext cx="12361984" cy="1573823"/>
          </a:xfrm>
          <a:prstGeom prst="rect">
            <a:avLst/>
          </a:prstGeom>
          <a:solidFill>
            <a:srgbClr val="7D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B8615-B592-9082-B79C-F801D918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92566"/>
            <a:ext cx="10515600" cy="1325563"/>
          </a:xfrm>
        </p:spPr>
        <p:txBody>
          <a:bodyPr/>
          <a:lstStyle/>
          <a:p>
            <a:r>
              <a:rPr lang="en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B521-6471-ADB4-0265-BA38D1C7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0" y="1728911"/>
            <a:ext cx="10515600" cy="532376"/>
          </a:xfrm>
        </p:spPr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Check NA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6C414B-46A6-D406-95D8-BD0CEE0C8881}"/>
              </a:ext>
            </a:extLst>
          </p:cNvPr>
          <p:cNvSpPr txBox="1">
            <a:spLocks/>
          </p:cNvSpPr>
          <p:nvPr/>
        </p:nvSpPr>
        <p:spPr>
          <a:xfrm>
            <a:off x="424960" y="3807196"/>
            <a:ext cx="10515600" cy="5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Check Unsatisfied Customers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201EE-82D0-8129-8F1E-A88DC8FE275D}"/>
              </a:ext>
            </a:extLst>
          </p:cNvPr>
          <p:cNvSpPr txBox="1"/>
          <p:nvPr/>
        </p:nvSpPr>
        <p:spPr>
          <a:xfrm>
            <a:off x="666750" y="3226419"/>
            <a:ext cx="6191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 Missing Row with NA data</a:t>
            </a:r>
            <a:endParaRPr lang="en-KR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99FA79-647E-2874-9AB6-A1D34A62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352575"/>
            <a:ext cx="3733800" cy="85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DA4644-3349-616F-4A35-975523F9003D}"/>
              </a:ext>
            </a:extLst>
          </p:cNvPr>
          <p:cNvSpPr txBox="1"/>
          <p:nvPr/>
        </p:nvSpPr>
        <p:spPr>
          <a:xfrm>
            <a:off x="666749" y="5332123"/>
            <a:ext cx="7956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1: Satisfied, 2: Unsatisfied, 3: Partly Satisfied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F465F-78EC-3B9F-DD7A-A99092B5D392}"/>
              </a:ext>
            </a:extLst>
          </p:cNvPr>
          <p:cNvSpPr txBox="1"/>
          <p:nvPr/>
        </p:nvSpPr>
        <p:spPr>
          <a:xfrm>
            <a:off x="666749" y="5758082"/>
            <a:ext cx="9561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“Unsatisfied” Patients to check the reasons for unsatisfaction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35C4D8-B7C5-2858-54AF-E3D70A77A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223123"/>
            <a:ext cx="7772400" cy="9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0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5B2E4-4CD8-072A-D7FA-CA90FAF64BE4}"/>
              </a:ext>
            </a:extLst>
          </p:cNvPr>
          <p:cNvSpPr/>
          <p:nvPr/>
        </p:nvSpPr>
        <p:spPr>
          <a:xfrm>
            <a:off x="-70338" y="-158262"/>
            <a:ext cx="12361984" cy="1573823"/>
          </a:xfrm>
          <a:prstGeom prst="rect">
            <a:avLst/>
          </a:prstGeom>
          <a:solidFill>
            <a:srgbClr val="7D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B8615-B592-9082-B79C-F801D918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92566"/>
            <a:ext cx="10515600" cy="1325563"/>
          </a:xfrm>
        </p:spPr>
        <p:txBody>
          <a:bodyPr/>
          <a:lstStyle/>
          <a:p>
            <a:r>
              <a:rPr lang="en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B521-6471-ADB4-0265-BA38D1C7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0" y="1728911"/>
            <a:ext cx="10515600" cy="532376"/>
          </a:xfrm>
        </p:spPr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Check Correlation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77197-E6B7-90D0-48F6-22C70C23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04" y="2261287"/>
            <a:ext cx="7772400" cy="3317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438D2-9A5D-0A5D-682E-EB4A94085A20}"/>
              </a:ext>
            </a:extLst>
          </p:cNvPr>
          <p:cNvSpPr txBox="1"/>
          <p:nvPr/>
        </p:nvSpPr>
        <p:spPr>
          <a:xfrm>
            <a:off x="666749" y="5758082"/>
            <a:ext cx="9561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Negative Correlation and No High Correlation given.</a:t>
            </a:r>
          </a:p>
        </p:txBody>
      </p:sp>
    </p:spTree>
    <p:extLst>
      <p:ext uri="{BB962C8B-B14F-4D97-AF65-F5344CB8AC3E}">
        <p14:creationId xmlns:p14="http://schemas.microsoft.com/office/powerpoint/2010/main" val="16709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B2FB0-4087-089A-60A4-EDE462AA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009" y="1662549"/>
            <a:ext cx="3833804" cy="40683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F5B2E4-4CD8-072A-D7FA-CA90FAF64BE4}"/>
              </a:ext>
            </a:extLst>
          </p:cNvPr>
          <p:cNvSpPr/>
          <p:nvPr/>
        </p:nvSpPr>
        <p:spPr>
          <a:xfrm>
            <a:off x="-70338" y="-158262"/>
            <a:ext cx="12361984" cy="1573823"/>
          </a:xfrm>
          <a:prstGeom prst="rect">
            <a:avLst/>
          </a:prstGeom>
          <a:solidFill>
            <a:srgbClr val="7D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B8615-B592-9082-B79C-F801D918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92566"/>
            <a:ext cx="10515600" cy="1325563"/>
          </a:xfrm>
        </p:spPr>
        <p:txBody>
          <a:bodyPr/>
          <a:lstStyle/>
          <a:p>
            <a:r>
              <a:rPr lang="en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Factor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B521-6471-ADB4-0265-BA38D1C7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0" y="1728911"/>
            <a:ext cx="10515600" cy="532376"/>
          </a:xfrm>
        </p:spPr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Conduct PC Method to choose number of factors (p =4)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A70D9-86EB-8762-26F7-A71DF162D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2" y="2491543"/>
            <a:ext cx="7213132" cy="2615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638D85-FEDF-2E11-4B88-AEFBE9E242DC}"/>
              </a:ext>
            </a:extLst>
          </p:cNvPr>
          <p:cNvSpPr txBox="1"/>
          <p:nvPr/>
        </p:nvSpPr>
        <p:spPr>
          <a:xfrm>
            <a:off x="584792" y="5337510"/>
            <a:ext cx="9561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1. Kaiser’s Rule =&gt; Choose p = 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2. Cumulative Proportion =&gt; Choose p = 4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3. Scree Plot =&gt; Choose p = 4</a:t>
            </a:r>
          </a:p>
        </p:txBody>
      </p:sp>
    </p:spTree>
    <p:extLst>
      <p:ext uri="{BB962C8B-B14F-4D97-AF65-F5344CB8AC3E}">
        <p14:creationId xmlns:p14="http://schemas.microsoft.com/office/powerpoint/2010/main" val="185762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5B2E4-4CD8-072A-D7FA-CA90FAF64BE4}"/>
              </a:ext>
            </a:extLst>
          </p:cNvPr>
          <p:cNvSpPr/>
          <p:nvPr/>
        </p:nvSpPr>
        <p:spPr>
          <a:xfrm>
            <a:off x="-70338" y="-158262"/>
            <a:ext cx="12361984" cy="1573823"/>
          </a:xfrm>
          <a:prstGeom prst="rect">
            <a:avLst/>
          </a:prstGeom>
          <a:solidFill>
            <a:srgbClr val="7D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B8615-B592-9082-B79C-F801D918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92566"/>
            <a:ext cx="10515600" cy="1325563"/>
          </a:xfrm>
        </p:spPr>
        <p:txBody>
          <a:bodyPr/>
          <a:lstStyle/>
          <a:p>
            <a:r>
              <a:rPr lang="en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Factor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B521-6471-ADB4-0265-BA38D1C7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0" y="1728911"/>
            <a:ext cx="10515600" cy="532376"/>
          </a:xfrm>
        </p:spPr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Conduct Principal Factor Method with Varimax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ACB01-6A2A-0304-703C-290678C6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6" y="2261287"/>
            <a:ext cx="64897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6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5B2E4-4CD8-072A-D7FA-CA90FAF64BE4}"/>
              </a:ext>
            </a:extLst>
          </p:cNvPr>
          <p:cNvSpPr/>
          <p:nvPr/>
        </p:nvSpPr>
        <p:spPr>
          <a:xfrm>
            <a:off x="-70338" y="-158262"/>
            <a:ext cx="12361984" cy="1573823"/>
          </a:xfrm>
          <a:prstGeom prst="rect">
            <a:avLst/>
          </a:prstGeom>
          <a:solidFill>
            <a:srgbClr val="7D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B8615-B592-9082-B79C-F801D918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92566"/>
            <a:ext cx="10515600" cy="1325563"/>
          </a:xfrm>
        </p:spPr>
        <p:txBody>
          <a:bodyPr/>
          <a:lstStyle/>
          <a:p>
            <a:r>
              <a:rPr lang="en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Factor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B521-6471-ADB4-0265-BA38D1C7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0" y="1728911"/>
            <a:ext cx="10515600" cy="532376"/>
          </a:xfrm>
        </p:spPr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Assume Simple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C811B-D9C0-6C47-3C25-99A194CD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17" y="2545488"/>
            <a:ext cx="7772400" cy="1373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2F3CE-B0C5-15B0-7910-22FAE3AE7568}"/>
              </a:ext>
            </a:extLst>
          </p:cNvPr>
          <p:cNvSpPr txBox="1"/>
          <p:nvPr/>
        </p:nvSpPr>
        <p:spPr>
          <a:xfrm>
            <a:off x="614917" y="4341823"/>
            <a:ext cx="111765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F1 (Management) : Check Appointment, Waiting, Admin, Cleaning, Time of Appointment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F2 (Rooms) : Modern, Waiting Room, Hospital Room, Parking/Playing Rooms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F3 (Doctor) : Quality of Doctor, Specialists, Communication with doctor, Exact Diagnosis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F4 (Service) : Friendly Health Care, Lab Services, Available of Drugs </a:t>
            </a:r>
          </a:p>
        </p:txBody>
      </p:sp>
    </p:spTree>
    <p:extLst>
      <p:ext uri="{BB962C8B-B14F-4D97-AF65-F5344CB8AC3E}">
        <p14:creationId xmlns:p14="http://schemas.microsoft.com/office/powerpoint/2010/main" val="36186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5B2E4-4CD8-072A-D7FA-CA90FAF64BE4}"/>
              </a:ext>
            </a:extLst>
          </p:cNvPr>
          <p:cNvSpPr/>
          <p:nvPr/>
        </p:nvSpPr>
        <p:spPr>
          <a:xfrm>
            <a:off x="-70338" y="-158262"/>
            <a:ext cx="12361984" cy="1573823"/>
          </a:xfrm>
          <a:prstGeom prst="rect">
            <a:avLst/>
          </a:prstGeom>
          <a:solidFill>
            <a:srgbClr val="7D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B8615-B592-9082-B79C-F801D918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92566"/>
            <a:ext cx="10515600" cy="1325563"/>
          </a:xfrm>
        </p:spPr>
        <p:txBody>
          <a:bodyPr/>
          <a:lstStyle/>
          <a:p>
            <a:r>
              <a:rPr lang="en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Likelihood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B521-6471-ADB4-0265-BA38D1C7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0" y="1728911"/>
            <a:ext cx="10515600" cy="532376"/>
          </a:xfrm>
        </p:spPr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Conduct Maximum Likelihood Method with same factors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 = 4,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A964A-1EC0-0BCE-6625-1B9A336B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65" y="2518043"/>
            <a:ext cx="4100550" cy="2574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A20AC4-6E2F-D322-1000-A62BD938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8" y="2790376"/>
            <a:ext cx="6918251" cy="1272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59682-6596-87B7-B8A4-A699877A7FA0}"/>
              </a:ext>
            </a:extLst>
          </p:cNvPr>
          <p:cNvSpPr txBox="1"/>
          <p:nvPr/>
        </p:nvSpPr>
        <p:spPr>
          <a:xfrm>
            <a:off x="742507" y="5384240"/>
            <a:ext cx="11176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Gives same result with principal factor method with Simple Structure!</a:t>
            </a:r>
          </a:p>
        </p:txBody>
      </p:sp>
    </p:spTree>
    <p:extLst>
      <p:ext uri="{BB962C8B-B14F-4D97-AF65-F5344CB8AC3E}">
        <p14:creationId xmlns:p14="http://schemas.microsoft.com/office/powerpoint/2010/main" val="297714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397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Factor Analysis –  What Determines Patient Satisfaction?</vt:lpstr>
      <vt:lpstr>Motivation</vt:lpstr>
      <vt:lpstr>About DataSet</vt:lpstr>
      <vt:lpstr>About DataSet</vt:lpstr>
      <vt:lpstr>About DataSet</vt:lpstr>
      <vt:lpstr>Principal Factor Method</vt:lpstr>
      <vt:lpstr>Principal Factor Method</vt:lpstr>
      <vt:lpstr>Principal Factor Method</vt:lpstr>
      <vt:lpstr>Maximum Likelihood Method</vt:lpstr>
      <vt:lpstr>Further Application</vt:lpstr>
      <vt:lpstr>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정현 김</dc:creator>
  <cp:lastModifiedBy>정현 김</cp:lastModifiedBy>
  <cp:revision>2</cp:revision>
  <dcterms:created xsi:type="dcterms:W3CDTF">2024-05-23T09:49:42Z</dcterms:created>
  <dcterms:modified xsi:type="dcterms:W3CDTF">2024-05-23T10:43:39Z</dcterms:modified>
</cp:coreProperties>
</file>