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4413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9E7F1"/>
    <a:srgbClr val="FFFFC1"/>
    <a:srgbClr val="FDD196"/>
    <a:srgbClr val="D6BEDD"/>
    <a:srgbClr val="C2E8B9"/>
    <a:srgbClr val="A4C0DC"/>
    <a:srgbClr val="F8A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432"/>
      </p:cViewPr>
      <p:guideLst>
        <p:guide orient="horz" pos="13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2261"/>
            <a:ext cx="9144000" cy="1536465"/>
          </a:xfrm>
        </p:spPr>
        <p:txBody>
          <a:bodyPr anchor="b"/>
          <a:lstStyle>
            <a:lvl1pPr algn="ctr">
              <a:defRPr sz="38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7978"/>
            <a:ext cx="9144000" cy="1065514"/>
          </a:xfrm>
        </p:spPr>
        <p:txBody>
          <a:bodyPr/>
          <a:lstStyle>
            <a:lvl1pPr marL="0" indent="0" algn="ctr">
              <a:buNone/>
              <a:defRPr sz="1544"/>
            </a:lvl1pPr>
            <a:lvl2pPr marL="294208" indent="0" algn="ctr">
              <a:buNone/>
              <a:defRPr sz="1287"/>
            </a:lvl2pPr>
            <a:lvl3pPr marL="588416" indent="0" algn="ctr">
              <a:buNone/>
              <a:defRPr sz="1158"/>
            </a:lvl3pPr>
            <a:lvl4pPr marL="882625" indent="0" algn="ctr">
              <a:buNone/>
              <a:defRPr sz="1030"/>
            </a:lvl4pPr>
            <a:lvl5pPr marL="1176833" indent="0" algn="ctr">
              <a:buNone/>
              <a:defRPr sz="1030"/>
            </a:lvl5pPr>
            <a:lvl6pPr marL="1471041" indent="0" algn="ctr">
              <a:buNone/>
              <a:defRPr sz="1030"/>
            </a:lvl6pPr>
            <a:lvl7pPr marL="1765249" indent="0" algn="ctr">
              <a:buNone/>
              <a:defRPr sz="1030"/>
            </a:lvl7pPr>
            <a:lvl8pPr marL="2059457" indent="0" algn="ctr">
              <a:buNone/>
              <a:defRPr sz="1030"/>
            </a:lvl8pPr>
            <a:lvl9pPr marL="2353666" indent="0" algn="ctr">
              <a:buNone/>
              <a:defRPr sz="103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5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0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4965"/>
            <a:ext cx="2628900" cy="37400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4965"/>
            <a:ext cx="7734300" cy="37400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5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00248"/>
            <a:ext cx="10515600" cy="1835789"/>
          </a:xfrm>
        </p:spPr>
        <p:txBody>
          <a:bodyPr anchor="b"/>
          <a:lstStyle>
            <a:lvl1pPr>
              <a:defRPr sz="38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53405"/>
            <a:ext cx="10515600" cy="965398"/>
          </a:xfrm>
        </p:spPr>
        <p:txBody>
          <a:bodyPr/>
          <a:lstStyle>
            <a:lvl1pPr marL="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1pPr>
            <a:lvl2pPr marL="294208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2pPr>
            <a:lvl3pPr marL="588416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3pPr>
            <a:lvl4pPr marL="882625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4pPr>
            <a:lvl5pPr marL="1176833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5pPr>
            <a:lvl6pPr marL="1471041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6pPr>
            <a:lvl7pPr marL="1765249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7pPr>
            <a:lvl8pPr marL="2059457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8pPr>
            <a:lvl9pPr marL="2353666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5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4823"/>
            <a:ext cx="5181600" cy="28001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4823"/>
            <a:ext cx="5181600" cy="28001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3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4965"/>
            <a:ext cx="10515600" cy="85302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81859"/>
            <a:ext cx="5157787" cy="530203"/>
          </a:xfrm>
        </p:spPr>
        <p:txBody>
          <a:bodyPr anchor="b"/>
          <a:lstStyle>
            <a:lvl1pPr marL="0" indent="0">
              <a:buNone/>
              <a:defRPr sz="1544" b="1"/>
            </a:lvl1pPr>
            <a:lvl2pPr marL="294208" indent="0">
              <a:buNone/>
              <a:defRPr sz="1287" b="1"/>
            </a:lvl2pPr>
            <a:lvl3pPr marL="588416" indent="0">
              <a:buNone/>
              <a:defRPr sz="1158" b="1"/>
            </a:lvl3pPr>
            <a:lvl4pPr marL="882625" indent="0">
              <a:buNone/>
              <a:defRPr sz="1030" b="1"/>
            </a:lvl4pPr>
            <a:lvl5pPr marL="1176833" indent="0">
              <a:buNone/>
              <a:defRPr sz="1030" b="1"/>
            </a:lvl5pPr>
            <a:lvl6pPr marL="1471041" indent="0">
              <a:buNone/>
              <a:defRPr sz="1030" b="1"/>
            </a:lvl6pPr>
            <a:lvl7pPr marL="1765249" indent="0">
              <a:buNone/>
              <a:defRPr sz="1030" b="1"/>
            </a:lvl7pPr>
            <a:lvl8pPr marL="2059457" indent="0">
              <a:buNone/>
              <a:defRPr sz="1030" b="1"/>
            </a:lvl8pPr>
            <a:lvl9pPr marL="2353666" indent="0">
              <a:buNone/>
              <a:defRPr sz="103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12062"/>
            <a:ext cx="5157787" cy="23711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81859"/>
            <a:ext cx="5183188" cy="530203"/>
          </a:xfrm>
        </p:spPr>
        <p:txBody>
          <a:bodyPr anchor="b"/>
          <a:lstStyle>
            <a:lvl1pPr marL="0" indent="0">
              <a:buNone/>
              <a:defRPr sz="1544" b="1"/>
            </a:lvl1pPr>
            <a:lvl2pPr marL="294208" indent="0">
              <a:buNone/>
              <a:defRPr sz="1287" b="1"/>
            </a:lvl2pPr>
            <a:lvl3pPr marL="588416" indent="0">
              <a:buNone/>
              <a:defRPr sz="1158" b="1"/>
            </a:lvl3pPr>
            <a:lvl4pPr marL="882625" indent="0">
              <a:buNone/>
              <a:defRPr sz="1030" b="1"/>
            </a:lvl4pPr>
            <a:lvl5pPr marL="1176833" indent="0">
              <a:buNone/>
              <a:defRPr sz="1030" b="1"/>
            </a:lvl5pPr>
            <a:lvl6pPr marL="1471041" indent="0">
              <a:buNone/>
              <a:defRPr sz="1030" b="1"/>
            </a:lvl6pPr>
            <a:lvl7pPr marL="1765249" indent="0">
              <a:buNone/>
              <a:defRPr sz="1030" b="1"/>
            </a:lvl7pPr>
            <a:lvl8pPr marL="2059457" indent="0">
              <a:buNone/>
              <a:defRPr sz="1030" b="1"/>
            </a:lvl8pPr>
            <a:lvl9pPr marL="2353666" indent="0">
              <a:buNone/>
              <a:defRPr sz="103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12062"/>
            <a:ext cx="5183188" cy="23711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4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01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4217"/>
            <a:ext cx="3932237" cy="1029758"/>
          </a:xfrm>
        </p:spPr>
        <p:txBody>
          <a:bodyPr anchor="b"/>
          <a:lstStyle>
            <a:lvl1pPr>
              <a:defRPr sz="20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5427"/>
            <a:ext cx="6172200" cy="3136268"/>
          </a:xfrm>
        </p:spPr>
        <p:txBody>
          <a:bodyPr/>
          <a:lstStyle>
            <a:lvl1pPr>
              <a:defRPr sz="2059"/>
            </a:lvl1pPr>
            <a:lvl2pPr>
              <a:defRPr sz="1802"/>
            </a:lvl2pPr>
            <a:lvl3pPr>
              <a:defRPr sz="1544"/>
            </a:lvl3pPr>
            <a:lvl4pPr>
              <a:defRPr sz="1287"/>
            </a:lvl4pPr>
            <a:lvl5pPr>
              <a:defRPr sz="1287"/>
            </a:lvl5pPr>
            <a:lvl6pPr>
              <a:defRPr sz="1287"/>
            </a:lvl6pPr>
            <a:lvl7pPr>
              <a:defRPr sz="1287"/>
            </a:lvl7pPr>
            <a:lvl8pPr>
              <a:defRPr sz="1287"/>
            </a:lvl8pPr>
            <a:lvl9pPr>
              <a:defRPr sz="128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23975"/>
            <a:ext cx="3932237" cy="2452827"/>
          </a:xfrm>
        </p:spPr>
        <p:txBody>
          <a:bodyPr/>
          <a:lstStyle>
            <a:lvl1pPr marL="0" indent="0">
              <a:buNone/>
              <a:defRPr sz="1030"/>
            </a:lvl1pPr>
            <a:lvl2pPr marL="294208" indent="0">
              <a:buNone/>
              <a:defRPr sz="901"/>
            </a:lvl2pPr>
            <a:lvl3pPr marL="588416" indent="0">
              <a:buNone/>
              <a:defRPr sz="772"/>
            </a:lvl3pPr>
            <a:lvl4pPr marL="882625" indent="0">
              <a:buNone/>
              <a:defRPr sz="644"/>
            </a:lvl4pPr>
            <a:lvl5pPr marL="1176833" indent="0">
              <a:buNone/>
              <a:defRPr sz="644"/>
            </a:lvl5pPr>
            <a:lvl6pPr marL="1471041" indent="0">
              <a:buNone/>
              <a:defRPr sz="644"/>
            </a:lvl6pPr>
            <a:lvl7pPr marL="1765249" indent="0">
              <a:buNone/>
              <a:defRPr sz="644"/>
            </a:lvl7pPr>
            <a:lvl8pPr marL="2059457" indent="0">
              <a:buNone/>
              <a:defRPr sz="644"/>
            </a:lvl8pPr>
            <a:lvl9pPr marL="2353666" indent="0">
              <a:buNone/>
              <a:defRPr sz="6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0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4217"/>
            <a:ext cx="3932237" cy="1029758"/>
          </a:xfrm>
        </p:spPr>
        <p:txBody>
          <a:bodyPr anchor="b"/>
          <a:lstStyle>
            <a:lvl1pPr>
              <a:defRPr sz="20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5427"/>
            <a:ext cx="6172200" cy="3136268"/>
          </a:xfrm>
        </p:spPr>
        <p:txBody>
          <a:bodyPr anchor="t"/>
          <a:lstStyle>
            <a:lvl1pPr marL="0" indent="0">
              <a:buNone/>
              <a:defRPr sz="2059"/>
            </a:lvl1pPr>
            <a:lvl2pPr marL="294208" indent="0">
              <a:buNone/>
              <a:defRPr sz="1802"/>
            </a:lvl2pPr>
            <a:lvl3pPr marL="588416" indent="0">
              <a:buNone/>
              <a:defRPr sz="1544"/>
            </a:lvl3pPr>
            <a:lvl4pPr marL="882625" indent="0">
              <a:buNone/>
              <a:defRPr sz="1287"/>
            </a:lvl4pPr>
            <a:lvl5pPr marL="1176833" indent="0">
              <a:buNone/>
              <a:defRPr sz="1287"/>
            </a:lvl5pPr>
            <a:lvl6pPr marL="1471041" indent="0">
              <a:buNone/>
              <a:defRPr sz="1287"/>
            </a:lvl6pPr>
            <a:lvl7pPr marL="1765249" indent="0">
              <a:buNone/>
              <a:defRPr sz="1287"/>
            </a:lvl7pPr>
            <a:lvl8pPr marL="2059457" indent="0">
              <a:buNone/>
              <a:defRPr sz="1287"/>
            </a:lvl8pPr>
            <a:lvl9pPr marL="2353666" indent="0">
              <a:buNone/>
              <a:defRPr sz="128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23975"/>
            <a:ext cx="3932237" cy="2452827"/>
          </a:xfrm>
        </p:spPr>
        <p:txBody>
          <a:bodyPr/>
          <a:lstStyle>
            <a:lvl1pPr marL="0" indent="0">
              <a:buNone/>
              <a:defRPr sz="1030"/>
            </a:lvl1pPr>
            <a:lvl2pPr marL="294208" indent="0">
              <a:buNone/>
              <a:defRPr sz="901"/>
            </a:lvl2pPr>
            <a:lvl3pPr marL="588416" indent="0">
              <a:buNone/>
              <a:defRPr sz="772"/>
            </a:lvl3pPr>
            <a:lvl4pPr marL="882625" indent="0">
              <a:buNone/>
              <a:defRPr sz="644"/>
            </a:lvl4pPr>
            <a:lvl5pPr marL="1176833" indent="0">
              <a:buNone/>
              <a:defRPr sz="644"/>
            </a:lvl5pPr>
            <a:lvl6pPr marL="1471041" indent="0">
              <a:buNone/>
              <a:defRPr sz="644"/>
            </a:lvl6pPr>
            <a:lvl7pPr marL="1765249" indent="0">
              <a:buNone/>
              <a:defRPr sz="644"/>
            </a:lvl7pPr>
            <a:lvl8pPr marL="2059457" indent="0">
              <a:buNone/>
              <a:defRPr sz="644"/>
            </a:lvl8pPr>
            <a:lvl9pPr marL="2353666" indent="0">
              <a:buNone/>
              <a:defRPr sz="6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4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4965"/>
            <a:ext cx="10515600" cy="853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4823"/>
            <a:ext cx="10515600" cy="2800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90429"/>
            <a:ext cx="2743200" cy="23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90429"/>
            <a:ext cx="4114800" cy="23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90429"/>
            <a:ext cx="2743200" cy="23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8416" rtl="0" eaLnBrk="1" latinLnBrk="0" hangingPunct="1">
        <a:lnSpc>
          <a:spcPct val="90000"/>
        </a:lnSpc>
        <a:spcBef>
          <a:spcPct val="0"/>
        </a:spcBef>
        <a:buNone/>
        <a:defRPr sz="2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104" indent="-147104" algn="l" defTabSz="588416" rtl="0" eaLnBrk="1" latinLnBrk="0" hangingPunct="1">
        <a:lnSpc>
          <a:spcPct val="90000"/>
        </a:lnSpc>
        <a:spcBef>
          <a:spcPts val="644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41312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2pPr>
      <a:lvl3pPr marL="735521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287" kern="1200">
          <a:solidFill>
            <a:schemeClr val="tx1"/>
          </a:solidFill>
          <a:latin typeface="+mn-lt"/>
          <a:ea typeface="+mn-ea"/>
          <a:cs typeface="+mn-cs"/>
        </a:defRPr>
      </a:lvl3pPr>
      <a:lvl4pPr marL="1029729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4pPr>
      <a:lvl5pPr marL="1323937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5pPr>
      <a:lvl6pPr marL="1618145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6pPr>
      <a:lvl7pPr marL="1912353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7pPr>
      <a:lvl8pPr marL="2206562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8pPr>
      <a:lvl9pPr marL="2500770" indent="-147104" algn="l" defTabSz="588416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94208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2pPr>
      <a:lvl3pPr marL="588416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882625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4pPr>
      <a:lvl5pPr marL="1176833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5pPr>
      <a:lvl6pPr marL="1471041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6pPr>
      <a:lvl7pPr marL="1765249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7pPr>
      <a:lvl8pPr marL="2059457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8pPr>
      <a:lvl9pPr marL="2353666" algn="l" defTabSz="588416" rtl="0" eaLnBrk="1" latinLnBrk="0" hangingPunct="1">
        <a:defRPr sz="1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>
            <a:extLst>
              <a:ext uri="{FF2B5EF4-FFF2-40B4-BE49-F238E27FC236}">
                <a16:creationId xmlns:a16="http://schemas.microsoft.com/office/drawing/2014/main" id="{A81B8AA1-DBBC-45D2-A8FE-E44B943FFFC0}"/>
              </a:ext>
            </a:extLst>
          </p:cNvPr>
          <p:cNvSpPr/>
          <p:nvPr/>
        </p:nvSpPr>
        <p:spPr>
          <a:xfrm>
            <a:off x="0" y="738"/>
            <a:ext cx="12192000" cy="4412512"/>
          </a:xfrm>
          <a:prstGeom prst="rect">
            <a:avLst/>
          </a:prstGeom>
          <a:noFill/>
          <a:ln w="381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4BBDE34-E006-4A97-87A8-16FE2E5CD972}"/>
              </a:ext>
            </a:extLst>
          </p:cNvPr>
          <p:cNvGrpSpPr/>
          <p:nvPr/>
        </p:nvGrpSpPr>
        <p:grpSpPr>
          <a:xfrm>
            <a:off x="-89209" y="255511"/>
            <a:ext cx="12167738" cy="4031662"/>
            <a:chOff x="-110835" y="203933"/>
            <a:chExt cx="12167738" cy="4031662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7535F3F-A6CD-4CE7-80FD-E615D6430701}"/>
                </a:ext>
              </a:extLst>
            </p:cNvPr>
            <p:cNvSpPr/>
            <p:nvPr/>
          </p:nvSpPr>
          <p:spPr>
            <a:xfrm>
              <a:off x="136451" y="1867995"/>
              <a:ext cx="1643647" cy="921528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Raw data of each Brazilian states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FD3D151-CA1E-4B37-9A70-209ED627A95E}"/>
                </a:ext>
              </a:extLst>
            </p:cNvPr>
            <p:cNvSpPr/>
            <p:nvPr/>
          </p:nvSpPr>
          <p:spPr>
            <a:xfrm>
              <a:off x="2612488" y="2073827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EEMD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F1D8298-1A27-483A-AD7E-64F7221FBCE0}"/>
                </a:ext>
              </a:extLst>
            </p:cNvPr>
            <p:cNvSpPr/>
            <p:nvPr/>
          </p:nvSpPr>
          <p:spPr>
            <a:xfrm>
              <a:off x="7923183" y="1530503"/>
              <a:ext cx="1111864" cy="800736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en-US" sz="2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2515E8A-A773-451B-BB1D-E8DD96671324}"/>
                </a:ext>
              </a:extLst>
            </p:cNvPr>
            <p:cNvSpPr/>
            <p:nvPr/>
          </p:nvSpPr>
          <p:spPr>
            <a:xfrm>
              <a:off x="10352479" y="1939067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P</a:t>
              </a:r>
              <a:r>
                <a:rPr lang="en-US" b="1" dirty="0" err="1">
                  <a:solidFill>
                    <a:schemeClr val="tx1"/>
                  </a:solidFill>
                  <a:latin typeface="Agency FB" panose="020B0503020202020204" pitchFamily="34" charset="0"/>
                </a:rPr>
                <a:t>erformance</a:t>
              </a:r>
              <a:r>
                <a:rPr lang="en-US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 tests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21D578F-B08E-428D-99D5-84B3896A3CF9}"/>
                </a:ext>
              </a:extLst>
            </p:cNvPr>
            <p:cNvSpPr/>
            <p:nvPr/>
          </p:nvSpPr>
          <p:spPr>
            <a:xfrm>
              <a:off x="10357790" y="2650807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Feature importance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FE6EB78-E803-4758-AC02-8C2648EBD80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1780099" y="2322939"/>
              <a:ext cx="832389" cy="58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4ADF7287-B814-4B22-A4A2-A21D5594C6E7}"/>
                </a:ext>
              </a:extLst>
            </p:cNvPr>
            <p:cNvCxnSpPr>
              <a:cxnSpLocks/>
              <a:stCxn id="133" idx="3"/>
              <a:endCxn id="19" idx="1"/>
            </p:cNvCxnSpPr>
            <p:nvPr/>
          </p:nvCxnSpPr>
          <p:spPr>
            <a:xfrm>
              <a:off x="6649532" y="1291606"/>
              <a:ext cx="1273651" cy="639266"/>
            </a:xfrm>
            <a:prstGeom prst="bentConnector3">
              <a:avLst>
                <a:gd name="adj1" fmla="val 5037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8907EF25-3CDD-4F34-9944-9D41B4A20246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9035047" y="1930871"/>
              <a:ext cx="1317432" cy="2573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Angulado 56">
              <a:extLst>
                <a:ext uri="{FF2B5EF4-FFF2-40B4-BE49-F238E27FC236}">
                  <a16:creationId xmlns:a16="http://schemas.microsoft.com/office/drawing/2014/main" id="{1FB776BF-20BF-496C-8C97-5823DC707760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9035047" y="1930871"/>
              <a:ext cx="1322743" cy="969048"/>
            </a:xfrm>
            <a:prstGeom prst="bentConnector3">
              <a:avLst>
                <a:gd name="adj1" fmla="val 4982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F592C567-6A43-4515-A63A-0E909064616C}"/>
                </a:ext>
              </a:extLst>
            </p:cNvPr>
            <p:cNvCxnSpPr>
              <a:cxnSpLocks/>
              <a:stCxn id="11" idx="0"/>
              <a:endCxn id="129" idx="0"/>
            </p:cNvCxnSpPr>
            <p:nvPr/>
          </p:nvCxnSpPr>
          <p:spPr>
            <a:xfrm rot="5400000" flipH="1" flipV="1">
              <a:off x="2717655" y="-1350899"/>
              <a:ext cx="1459513" cy="4978275"/>
            </a:xfrm>
            <a:prstGeom prst="bentConnector3">
              <a:avLst>
                <a:gd name="adj1" fmla="val 11690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1F85883-C1BF-4FF8-BC8D-9AD6848174C1}"/>
                </a:ext>
              </a:extLst>
            </p:cNvPr>
            <p:cNvSpPr txBox="1"/>
            <p:nvPr/>
          </p:nvSpPr>
          <p:spPr>
            <a:xfrm rot="5400000">
              <a:off x="-84112" y="564102"/>
              <a:ext cx="1015663" cy="106911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b="1" dirty="0">
                  <a:latin typeface="Agency FB" panose="020B0503020202020204" pitchFamily="34" charset="0"/>
                </a:rPr>
                <a:t>Urban Mobility</a:t>
              </a:r>
            </a:p>
            <a:p>
              <a:pPr algn="r"/>
              <a:r>
                <a:rPr lang="en-US" b="1" dirty="0">
                  <a:latin typeface="Agency FB" panose="020B0503020202020204" pitchFamily="34" charset="0"/>
                </a:rPr>
                <a:t>Information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448C83-38EB-44C7-BB53-14562DB3CAED}"/>
                </a:ext>
              </a:extLst>
            </p:cNvPr>
            <p:cNvSpPr txBox="1"/>
            <p:nvPr/>
          </p:nvSpPr>
          <p:spPr>
            <a:xfrm rot="5400000">
              <a:off x="1970393" y="1490271"/>
              <a:ext cx="800219" cy="106911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000" b="1" dirty="0">
                  <a:latin typeface="Agency FB" panose="020B0503020202020204" pitchFamily="34" charset="0"/>
                </a:rPr>
                <a:t>COVID-19 cases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07B38C5-18B5-4B57-95FE-0A7F1BE7A437}"/>
                </a:ext>
              </a:extLst>
            </p:cNvPr>
            <p:cNvSpPr/>
            <p:nvPr/>
          </p:nvSpPr>
          <p:spPr>
            <a:xfrm rot="5400000">
              <a:off x="7475287" y="-262861"/>
              <a:ext cx="492443" cy="1426031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US" sz="2000" b="1" dirty="0">
                  <a:latin typeface="Agency FB" panose="020B0503020202020204" pitchFamily="34" charset="0"/>
                </a:rPr>
                <a:t>IMF predictions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F404DBD6-4AC9-4779-8005-492FFE857D51}"/>
                </a:ext>
              </a:extLst>
            </p:cNvPr>
            <p:cNvSpPr/>
            <p:nvPr/>
          </p:nvSpPr>
          <p:spPr>
            <a:xfrm rot="5400000">
              <a:off x="9475670" y="501675"/>
              <a:ext cx="1415772" cy="1557535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sz="2000" b="1" dirty="0">
                  <a:latin typeface="Agency FB" panose="020B0503020202020204" pitchFamily="34" charset="0"/>
                </a:rPr>
                <a:t>EEMD-ELM</a:t>
              </a:r>
              <a:br>
                <a:rPr lang="en-US" sz="2000" b="1" dirty="0">
                  <a:latin typeface="Agency FB" panose="020B0503020202020204" pitchFamily="34" charset="0"/>
                </a:rPr>
              </a:br>
              <a:r>
                <a:rPr lang="en-US" sz="2000" b="1" dirty="0">
                  <a:latin typeface="Agency FB" panose="020B0503020202020204" pitchFamily="34" charset="0"/>
                </a:rPr>
                <a:t>EEMD-LSTM</a:t>
              </a:r>
            </a:p>
            <a:p>
              <a:r>
                <a:rPr lang="en-US" sz="2000" b="1" dirty="0">
                  <a:latin typeface="Agency FB" panose="020B0503020202020204" pitchFamily="34" charset="0"/>
                </a:rPr>
                <a:t>EEMD-SVR</a:t>
              </a:r>
            </a:p>
            <a:p>
              <a:r>
                <a:rPr lang="en-US" sz="2000" b="1" dirty="0">
                  <a:latin typeface="Agency FB" panose="020B0503020202020204" pitchFamily="34" charset="0"/>
                </a:rPr>
                <a:t>EEMD-</a:t>
              </a:r>
              <a:r>
                <a:rPr lang="en-US" sz="2000" b="1" dirty="0" err="1">
                  <a:latin typeface="Agency FB" panose="020B0503020202020204" pitchFamily="34" charset="0"/>
                </a:rPr>
                <a:t>XGBoost</a:t>
              </a:r>
              <a:endParaRPr lang="en-US" sz="2000" b="1" dirty="0">
                <a:latin typeface="Agency FB" panose="020B0503020202020204" pitchFamily="34" charset="0"/>
              </a:endParaRPr>
            </a:p>
          </p:txBody>
        </p:sp>
        <p:sp>
          <p:nvSpPr>
            <p:cNvPr id="79" name="Chave Esquerda 78">
              <a:extLst>
                <a:ext uri="{FF2B5EF4-FFF2-40B4-BE49-F238E27FC236}">
                  <a16:creationId xmlns:a16="http://schemas.microsoft.com/office/drawing/2014/main" id="{9199B253-7B04-4119-B178-E79665BD597C}"/>
                </a:ext>
              </a:extLst>
            </p:cNvPr>
            <p:cNvSpPr/>
            <p:nvPr/>
          </p:nvSpPr>
          <p:spPr>
            <a:xfrm rot="16200000">
              <a:off x="2347352" y="1457013"/>
              <a:ext cx="197212" cy="4369124"/>
            </a:xfrm>
            <a:prstGeom prst="leftBrace">
              <a:avLst>
                <a:gd name="adj1" fmla="val 168157"/>
                <a:gd name="adj2" fmla="val 5017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Agency FB" panose="020B0503020202020204" pitchFamily="34" charset="0"/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63647305-1B4A-4B88-8991-E127707E89DE}"/>
                </a:ext>
              </a:extLst>
            </p:cNvPr>
            <p:cNvSpPr txBox="1"/>
            <p:nvPr/>
          </p:nvSpPr>
          <p:spPr>
            <a:xfrm>
              <a:off x="261396" y="3835485"/>
              <a:ext cx="4369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gency FB" panose="020B0503020202020204" pitchFamily="34" charset="0"/>
                </a:rPr>
                <a:t>Decomposition phase</a:t>
              </a:r>
            </a:p>
          </p:txBody>
        </p:sp>
        <p:sp>
          <p:nvSpPr>
            <p:cNvPr id="81" name="Chave Esquerda 80">
              <a:extLst>
                <a:ext uri="{FF2B5EF4-FFF2-40B4-BE49-F238E27FC236}">
                  <a16:creationId xmlns:a16="http://schemas.microsoft.com/office/drawing/2014/main" id="{2E8C4999-9574-4E9A-A594-5ABCA4C39BB0}"/>
                </a:ext>
              </a:extLst>
            </p:cNvPr>
            <p:cNvSpPr/>
            <p:nvPr/>
          </p:nvSpPr>
          <p:spPr>
            <a:xfrm rot="16200000">
              <a:off x="7383150" y="1385163"/>
              <a:ext cx="197211" cy="4516658"/>
            </a:xfrm>
            <a:prstGeom prst="leftBrace">
              <a:avLst>
                <a:gd name="adj1" fmla="val 104930"/>
                <a:gd name="adj2" fmla="val 4978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Agency FB" panose="020B0503020202020204" pitchFamily="34" charset="0"/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79D35F62-38E5-4259-9125-88080FE8691F}"/>
                </a:ext>
              </a:extLst>
            </p:cNvPr>
            <p:cNvSpPr txBox="1"/>
            <p:nvPr/>
          </p:nvSpPr>
          <p:spPr>
            <a:xfrm>
              <a:off x="5212077" y="3829233"/>
              <a:ext cx="451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gency FB" panose="020B0503020202020204" pitchFamily="34" charset="0"/>
                </a:rPr>
                <a:t>Training and Integration phase</a:t>
              </a:r>
            </a:p>
          </p:txBody>
        </p:sp>
        <p:sp>
          <p:nvSpPr>
            <p:cNvPr id="83" name="Chave Esquerda 82">
              <a:extLst>
                <a:ext uri="{FF2B5EF4-FFF2-40B4-BE49-F238E27FC236}">
                  <a16:creationId xmlns:a16="http://schemas.microsoft.com/office/drawing/2014/main" id="{486B3EEB-1E84-4433-A957-B1C0AC2ADD05}"/>
                </a:ext>
              </a:extLst>
            </p:cNvPr>
            <p:cNvSpPr/>
            <p:nvPr/>
          </p:nvSpPr>
          <p:spPr>
            <a:xfrm rot="16200000">
              <a:off x="10938650" y="2621928"/>
              <a:ext cx="197211" cy="2039294"/>
            </a:xfrm>
            <a:prstGeom prst="leftBrace">
              <a:avLst>
                <a:gd name="adj1" fmla="val 67668"/>
                <a:gd name="adj2" fmla="val 5047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Agency FB" panose="020B0503020202020204" pitchFamily="34" charset="0"/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DEEA1E2-B537-48D2-986C-286D0AD89AB2}"/>
                </a:ext>
              </a:extLst>
            </p:cNvPr>
            <p:cNvSpPr txBox="1"/>
            <p:nvPr/>
          </p:nvSpPr>
          <p:spPr>
            <a:xfrm>
              <a:off x="10004904" y="3829232"/>
              <a:ext cx="2039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gency FB" panose="020B0503020202020204" pitchFamily="34" charset="0"/>
                </a:rPr>
                <a:t>Performance Metrics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E4318D-D5D0-43C5-AD49-9C52697E9027}"/>
                </a:ext>
              </a:extLst>
            </p:cNvPr>
            <p:cNvSpPr txBox="1"/>
            <p:nvPr/>
          </p:nvSpPr>
          <p:spPr>
            <a:xfrm>
              <a:off x="2166585" y="390771"/>
              <a:ext cx="2511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gency FB" panose="020B0503020202020204" pitchFamily="34" charset="0"/>
                </a:rPr>
                <a:t>IMF</a:t>
              </a:r>
              <a:r>
                <a:rPr lang="en-US" sz="2000" b="1" baseline="-25000" dirty="0">
                  <a:latin typeface="Agency FB" panose="020B0503020202020204" pitchFamily="34" charset="0"/>
                </a:rPr>
                <a:t>1</a:t>
              </a:r>
              <a:r>
                <a:rPr lang="en-US" sz="2000" b="1" dirty="0">
                  <a:latin typeface="Agency FB" panose="020B0503020202020204" pitchFamily="34" charset="0"/>
                </a:rPr>
                <a:t>, IMF</a:t>
              </a:r>
              <a:r>
                <a:rPr lang="en-US" sz="2000" b="1" baseline="-25000" dirty="0">
                  <a:latin typeface="Agency FB" panose="020B0503020202020204" pitchFamily="34" charset="0"/>
                </a:rPr>
                <a:t>2</a:t>
              </a:r>
              <a:r>
                <a:rPr lang="en-US" sz="2000" b="1" dirty="0">
                  <a:latin typeface="Agency FB" panose="020B0503020202020204" pitchFamily="34" charset="0"/>
                </a:rPr>
                <a:t>, IMF</a:t>
              </a:r>
              <a:r>
                <a:rPr lang="en-US" sz="2000" b="1" baseline="-25000" dirty="0">
                  <a:latin typeface="Agency FB" panose="020B0503020202020204" pitchFamily="34" charset="0"/>
                </a:rPr>
                <a:t>3</a:t>
              </a:r>
              <a:r>
                <a:rPr lang="en-US" sz="2000" b="1" dirty="0">
                  <a:latin typeface="Agency FB" panose="020B0503020202020204" pitchFamily="34" charset="0"/>
                </a:rPr>
                <a:t>, IMF</a:t>
              </a:r>
              <a:r>
                <a:rPr lang="en-US" sz="2000" b="1" baseline="-25000" dirty="0">
                  <a:latin typeface="Agency FB" panose="020B0503020202020204" pitchFamily="34" charset="0"/>
                </a:rPr>
                <a:t>4</a:t>
              </a:r>
              <a:r>
                <a:rPr lang="en-US" sz="2000" b="1" dirty="0">
                  <a:latin typeface="Agency FB" panose="020B0503020202020204" pitchFamily="34" charset="0"/>
                </a:rPr>
                <a:t>, IMF</a:t>
              </a:r>
              <a:r>
                <a:rPr lang="en-US" sz="2000" b="1" baseline="-25000" dirty="0">
                  <a:latin typeface="Agency FB" panose="020B0503020202020204" pitchFamily="34" charset="0"/>
                </a:rPr>
                <a:t>5</a:t>
              </a:r>
              <a:r>
                <a:rPr lang="en-US" sz="2000" b="1" dirty="0">
                  <a:latin typeface="Agency FB" panose="020B0503020202020204" pitchFamily="34" charset="0"/>
                </a:rPr>
                <a:t>, and Residual</a:t>
              </a:r>
              <a:endParaRPr lang="pt-BR" sz="2000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8B91D065-BE08-4D3D-95F3-7267CE0B393F}"/>
                </a:ext>
              </a:extLst>
            </p:cNvPr>
            <p:cNvSpPr/>
            <p:nvPr/>
          </p:nvSpPr>
          <p:spPr>
            <a:xfrm>
              <a:off x="5217823" y="408481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ELM</a:t>
              </a:r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7967607D-FB85-47EC-8E96-CA4E908F77E1}"/>
                </a:ext>
              </a:extLst>
            </p:cNvPr>
            <p:cNvSpPr/>
            <p:nvPr/>
          </p:nvSpPr>
          <p:spPr>
            <a:xfrm>
              <a:off x="5212079" y="1042493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LSTM</a:t>
              </a:r>
            </a:p>
          </p:txBody>
        </p:sp>
        <p:cxnSp>
          <p:nvCxnSpPr>
            <p:cNvPr id="150" name="Conector: Angulado 149">
              <a:extLst>
                <a:ext uri="{FF2B5EF4-FFF2-40B4-BE49-F238E27FC236}">
                  <a16:creationId xmlns:a16="http://schemas.microsoft.com/office/drawing/2014/main" id="{8442AEDC-C5D0-4C87-941E-F0BF4F96E775}"/>
                </a:ext>
              </a:extLst>
            </p:cNvPr>
            <p:cNvCxnSpPr>
              <a:cxnSpLocks/>
              <a:stCxn id="129" idx="3"/>
              <a:endCxn id="19" idx="1"/>
            </p:cNvCxnSpPr>
            <p:nvPr/>
          </p:nvCxnSpPr>
          <p:spPr>
            <a:xfrm>
              <a:off x="6655277" y="657593"/>
              <a:ext cx="1267906" cy="127327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A50EF050-65DB-4F42-B85E-9A6B32A17C8B}"/>
                </a:ext>
              </a:extLst>
            </p:cNvPr>
            <p:cNvSpPr/>
            <p:nvPr/>
          </p:nvSpPr>
          <p:spPr>
            <a:xfrm>
              <a:off x="5212079" y="1683435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SVR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EAEF68A2-A040-46B0-BD89-30C80089CD7B}"/>
                </a:ext>
              </a:extLst>
            </p:cNvPr>
            <p:cNvSpPr/>
            <p:nvPr/>
          </p:nvSpPr>
          <p:spPr>
            <a:xfrm>
              <a:off x="5223426" y="2320957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err="1">
                  <a:solidFill>
                    <a:schemeClr val="tx1"/>
                  </a:solidFill>
                  <a:latin typeface="Agency FB" panose="020B0503020202020204" pitchFamily="34" charset="0"/>
                </a:rPr>
                <a:t>XGBoost</a:t>
              </a:r>
              <a:endParaRPr lang="en-US" sz="24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79" name="Conector: Angulado 178">
              <a:extLst>
                <a:ext uri="{FF2B5EF4-FFF2-40B4-BE49-F238E27FC236}">
                  <a16:creationId xmlns:a16="http://schemas.microsoft.com/office/drawing/2014/main" id="{35A0D328-07F7-4A8B-8B96-995FAE284268}"/>
                </a:ext>
              </a:extLst>
            </p:cNvPr>
            <p:cNvCxnSpPr>
              <a:stCxn id="12" idx="3"/>
              <a:endCxn id="133" idx="1"/>
            </p:cNvCxnSpPr>
            <p:nvPr/>
          </p:nvCxnSpPr>
          <p:spPr>
            <a:xfrm flipV="1">
              <a:off x="4049940" y="1291606"/>
              <a:ext cx="1162137" cy="103133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: Angulado 181">
              <a:extLst>
                <a:ext uri="{FF2B5EF4-FFF2-40B4-BE49-F238E27FC236}">
                  <a16:creationId xmlns:a16="http://schemas.microsoft.com/office/drawing/2014/main" id="{5303668A-29D7-4213-BD3F-81EFF21FE291}"/>
                </a:ext>
              </a:extLst>
            </p:cNvPr>
            <p:cNvCxnSpPr>
              <a:stCxn id="12" idx="3"/>
              <a:endCxn id="129" idx="1"/>
            </p:cNvCxnSpPr>
            <p:nvPr/>
          </p:nvCxnSpPr>
          <p:spPr>
            <a:xfrm flipV="1">
              <a:off x="4049942" y="657593"/>
              <a:ext cx="1167882" cy="166534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: Angulado 183">
              <a:extLst>
                <a:ext uri="{FF2B5EF4-FFF2-40B4-BE49-F238E27FC236}">
                  <a16:creationId xmlns:a16="http://schemas.microsoft.com/office/drawing/2014/main" id="{9BFAE120-3C33-4803-9CFF-5635EBB814C4}"/>
                </a:ext>
              </a:extLst>
            </p:cNvPr>
            <p:cNvCxnSpPr>
              <a:stCxn id="12" idx="3"/>
              <a:endCxn id="174" idx="1"/>
            </p:cNvCxnSpPr>
            <p:nvPr/>
          </p:nvCxnSpPr>
          <p:spPr>
            <a:xfrm flipV="1">
              <a:off x="4049940" y="1932546"/>
              <a:ext cx="1162137" cy="39039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: Angulado 185">
              <a:extLst>
                <a:ext uri="{FF2B5EF4-FFF2-40B4-BE49-F238E27FC236}">
                  <a16:creationId xmlns:a16="http://schemas.microsoft.com/office/drawing/2014/main" id="{8E6EDC7A-61F1-4F5E-9389-0131E1A8A554}"/>
                </a:ext>
              </a:extLst>
            </p:cNvPr>
            <p:cNvCxnSpPr>
              <a:stCxn id="12" idx="3"/>
              <a:endCxn id="175" idx="1"/>
            </p:cNvCxnSpPr>
            <p:nvPr/>
          </p:nvCxnSpPr>
          <p:spPr>
            <a:xfrm>
              <a:off x="4049942" y="2322938"/>
              <a:ext cx="1173484" cy="247130"/>
            </a:xfrm>
            <a:prstGeom prst="bentConnector3">
              <a:avLst>
                <a:gd name="adj1" fmla="val 4979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: Angulado 191">
              <a:extLst>
                <a:ext uri="{FF2B5EF4-FFF2-40B4-BE49-F238E27FC236}">
                  <a16:creationId xmlns:a16="http://schemas.microsoft.com/office/drawing/2014/main" id="{84A4D53E-0194-41E9-8CDF-BA861366A794}"/>
                </a:ext>
              </a:extLst>
            </p:cNvPr>
            <p:cNvCxnSpPr>
              <a:cxnSpLocks/>
              <a:stCxn id="175" idx="3"/>
              <a:endCxn id="19" idx="1"/>
            </p:cNvCxnSpPr>
            <p:nvPr/>
          </p:nvCxnSpPr>
          <p:spPr>
            <a:xfrm flipV="1">
              <a:off x="6660879" y="1930871"/>
              <a:ext cx="1262304" cy="639198"/>
            </a:xfrm>
            <a:prstGeom prst="bentConnector3">
              <a:avLst>
                <a:gd name="adj1" fmla="val 498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2AE8AFA-8DF4-48A6-AAD5-6E947CF01321}"/>
                </a:ext>
              </a:extLst>
            </p:cNvPr>
            <p:cNvSpPr/>
            <p:nvPr/>
          </p:nvSpPr>
          <p:spPr>
            <a:xfrm>
              <a:off x="5212077" y="2954701"/>
              <a:ext cx="1437454" cy="498223"/>
            </a:xfrm>
            <a:prstGeom prst="rect">
              <a:avLst/>
            </a:prstGeom>
            <a:solidFill>
              <a:srgbClr val="D9E7F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ARIMA</a:t>
              </a:r>
              <a:endParaRPr lang="en-US" sz="24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17C82B82-EA54-4D65-9DA5-F5088FC8BFDD}"/>
                </a:ext>
              </a:extLst>
            </p:cNvPr>
            <p:cNvCxnSpPr>
              <a:stCxn id="11" idx="3"/>
              <a:endCxn id="62" idx="1"/>
            </p:cNvCxnSpPr>
            <p:nvPr/>
          </p:nvCxnSpPr>
          <p:spPr>
            <a:xfrm>
              <a:off x="1780099" y="2328759"/>
              <a:ext cx="3431978" cy="875054"/>
            </a:xfrm>
            <a:prstGeom prst="bentConnector3">
              <a:avLst>
                <a:gd name="adj1" fmla="val 1244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358EA030-142A-48A9-A8B2-650A7D500F8E}"/>
                </a:ext>
              </a:extLst>
            </p:cNvPr>
            <p:cNvCxnSpPr>
              <a:stCxn id="62" idx="3"/>
              <a:endCxn id="20" idx="1"/>
            </p:cNvCxnSpPr>
            <p:nvPr/>
          </p:nvCxnSpPr>
          <p:spPr>
            <a:xfrm flipV="1">
              <a:off x="6649531" y="2188179"/>
              <a:ext cx="3702948" cy="1015635"/>
            </a:xfrm>
            <a:prstGeom prst="bentConnector3">
              <a:avLst>
                <a:gd name="adj1" fmla="val 8222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C0F73AA5-CFA6-47ED-8FC0-6E8A7D099EBD}"/>
                </a:ext>
              </a:extLst>
            </p:cNvPr>
            <p:cNvSpPr/>
            <p:nvPr/>
          </p:nvSpPr>
          <p:spPr>
            <a:xfrm rot="5400000">
              <a:off x="7255140" y="2262624"/>
              <a:ext cx="492443" cy="1579920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US" sz="2000" b="1" dirty="0">
                  <a:latin typeface="Agency FB" panose="020B0503020202020204" pitchFamily="34" charset="0"/>
                </a:rPr>
                <a:t>ARIMA prediction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2BB446D8-58EB-4FB7-95E9-BB5269C3BDEB}"/>
                </a:ext>
              </a:extLst>
            </p:cNvPr>
            <p:cNvCxnSpPr>
              <a:stCxn id="174" idx="3"/>
              <a:endCxn id="19" idx="1"/>
            </p:cNvCxnSpPr>
            <p:nvPr/>
          </p:nvCxnSpPr>
          <p:spPr>
            <a:xfrm flipV="1">
              <a:off x="6649533" y="1930871"/>
              <a:ext cx="1273650" cy="16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52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21</cp:revision>
  <dcterms:created xsi:type="dcterms:W3CDTF">2020-05-12T15:29:37Z</dcterms:created>
  <dcterms:modified xsi:type="dcterms:W3CDTF">2020-09-21T16:10:20Z</dcterms:modified>
</cp:coreProperties>
</file>