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3"/>
  </p:notesMasterIdLst>
  <p:handoutMasterIdLst>
    <p:handoutMasterId r:id="rId44"/>
  </p:handoutMasterIdLst>
  <p:sldIdLst>
    <p:sldId id="1109" r:id="rId3"/>
    <p:sldId id="1141" r:id="rId4"/>
    <p:sldId id="1142" r:id="rId5"/>
    <p:sldId id="1143" r:id="rId6"/>
    <p:sldId id="1144" r:id="rId7"/>
    <p:sldId id="1128" r:id="rId8"/>
    <p:sldId id="1087" r:id="rId9"/>
    <p:sldId id="1136" r:id="rId10"/>
    <p:sldId id="1158" r:id="rId11"/>
    <p:sldId id="1150" r:id="rId12"/>
    <p:sldId id="1162" r:id="rId13"/>
    <p:sldId id="1137" r:id="rId14"/>
    <p:sldId id="1151" r:id="rId15"/>
    <p:sldId id="1161" r:id="rId16"/>
    <p:sldId id="1163" r:id="rId17"/>
    <p:sldId id="1138" r:id="rId18"/>
    <p:sldId id="1157" r:id="rId19"/>
    <p:sldId id="1139" r:id="rId20"/>
    <p:sldId id="1156" r:id="rId21"/>
    <p:sldId id="1093" r:id="rId22"/>
    <p:sldId id="1095" r:id="rId23"/>
    <p:sldId id="1097" r:id="rId24"/>
    <p:sldId id="1098" r:id="rId25"/>
    <p:sldId id="1099" r:id="rId26"/>
    <p:sldId id="1160" r:id="rId27"/>
    <p:sldId id="1100" r:id="rId28"/>
    <p:sldId id="1101" r:id="rId29"/>
    <p:sldId id="1159" r:id="rId30"/>
    <p:sldId id="1164" r:id="rId31"/>
    <p:sldId id="1165" r:id="rId32"/>
    <p:sldId id="1177" r:id="rId33"/>
    <p:sldId id="1175" r:id="rId34"/>
    <p:sldId id="1176" r:id="rId35"/>
    <p:sldId id="1166" r:id="rId36"/>
    <p:sldId id="1167" r:id="rId37"/>
    <p:sldId id="1168" r:id="rId38"/>
    <p:sldId id="1169" r:id="rId39"/>
    <p:sldId id="1172" r:id="rId40"/>
    <p:sldId id="1173" r:id="rId41"/>
    <p:sldId id="1174" r:id="rId42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DDE3FF"/>
    <a:srgbClr val="E5E9FF"/>
    <a:srgbClr val="002E8A"/>
    <a:srgbClr val="FFFFCC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5320" autoAdjust="0"/>
  </p:normalViewPr>
  <p:slideViewPr>
    <p:cSldViewPr>
      <p:cViewPr varScale="1">
        <p:scale>
          <a:sx n="96" d="100"/>
          <a:sy n="96" d="100"/>
        </p:scale>
        <p:origin x="96" y="666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43989E2B-1BD9-470C-A48D-EF57D152718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54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32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3961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748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0388" y="981075"/>
            <a:ext cx="6000750" cy="40005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6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3961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9566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49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0591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3348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9500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0178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475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0178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1916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590348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7800366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41178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43428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82346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7594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81842392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788879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1115581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73098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778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421719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8567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7908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24445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0364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1623283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427339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66ADC91F-20E1-41D7-9D01-C2760BD08351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8600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Rectangle 3"/>
          <p:cNvSpPr>
            <a:spLocks noChangeArrowheads="1"/>
          </p:cNvSpPr>
          <p:nvPr/>
        </p:nvSpPr>
        <p:spPr bwMode="auto">
          <a:xfrm>
            <a:off x="606996" y="2741613"/>
            <a:ext cx="1656184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14-1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860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프로그래스바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시크바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8612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 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5760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4375" y="2428875"/>
            <a:ext cx="8929688" cy="9286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&lt;uses-permission android:name="android.permission.INTERNET" /&gt;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9450" y="3500438"/>
            <a:ext cx="8928100" cy="295275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0644" name="TextBox 2"/>
          <p:cNvSpPr txBox="1">
            <a:spLocks noChangeArrowheads="1"/>
          </p:cNvSpPr>
          <p:nvPr/>
        </p:nvSpPr>
        <p:spPr bwMode="auto">
          <a:xfrm>
            <a:off x="822325" y="3624263"/>
            <a:ext cx="90011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웹브라우저는 크롬 브라우저 내장</a:t>
            </a:r>
            <a:endParaRPr kumimoji="0" lang="en-US" altLang="ko-KR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  <a:sym typeface="Wingdings" panose="05000000000000000000" pitchFamily="2" charset="2"/>
              </a:rPr>
              <a:t>HTML5 </a:t>
            </a:r>
            <a:r>
              <a:rPr kumimoji="0"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  <a:sym typeface="Wingdings" panose="05000000000000000000" pitchFamily="2" charset="2"/>
              </a:rPr>
              <a:t>표준 태그들을 이용한 기능이 지속적으로 추가되고 있음</a:t>
            </a:r>
            <a:endParaRPr kumimoji="0" lang="en-US" altLang="ko-KR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웹브라우저를 앱 안에 넣고 싶은 경우에는 웹뷰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(WebView)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를 사용하면 되는데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XML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레이아웃에서는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&lt;WebView&gt;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태그로 정의함</a:t>
            </a:r>
            <a:endParaRPr kumimoji="0" lang="ko-KR" altLang="en-US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82875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 사용하기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064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75" y="973138"/>
            <a:ext cx="8929688" cy="138430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&lt;WebView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…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4696487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96023" cy="369332"/>
          </a:xfrm>
        </p:spPr>
        <p:txBody>
          <a:bodyPr/>
          <a:lstStyle/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72" y="1019281"/>
            <a:ext cx="3457575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980728"/>
            <a:ext cx="4962525" cy="2914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4437112"/>
            <a:ext cx="3076575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4988" y="4149080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asset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879846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0" y="1196752"/>
            <a:ext cx="8572500" cy="455295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35388" y="357301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자바스크립트 엔진 켜기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86713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19353" cy="369332"/>
          </a:xfrm>
        </p:spPr>
        <p:txBody>
          <a:bodyPr/>
          <a:lstStyle/>
          <a:p>
            <a:r>
              <a:rPr lang="en-US" altLang="ko-KR" dirty="0" err="1" smtClean="0"/>
              <a:t>WebView</a:t>
            </a:r>
            <a:r>
              <a:rPr lang="ko-KR" altLang="en-US" dirty="0" smtClean="0"/>
              <a:t>의 기본설정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44961"/>
              </p:ext>
            </p:extLst>
          </p:nvPr>
        </p:nvGraphicFramePr>
        <p:xfrm>
          <a:off x="318964" y="1196752"/>
          <a:ext cx="9433048" cy="306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800410792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133353996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8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setSaveFormData</a:t>
                      </a:r>
                    </a:p>
                    <a:p>
                      <a:pPr latinLnBrk="1"/>
                      <a:r>
                        <a:rPr lang="en-US" altLang="ko-KR" smtClean="0"/>
                        <a:t>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HTML</a:t>
                      </a:r>
                      <a:r>
                        <a:rPr lang="ko-KR" altLang="en-US" sz="1600" smtClean="0"/>
                        <a:t>의 </a:t>
                      </a:r>
                      <a:r>
                        <a:rPr lang="en-US" altLang="ko-KR" sz="1600" smtClean="0"/>
                        <a:t>Form</a:t>
                      </a:r>
                      <a:r>
                        <a:rPr lang="ko-KR" altLang="en-US" sz="1600" smtClean="0"/>
                        <a:t>에 입력했던 내용들 중에서 비밀번호를 제외한 내용들을 다음번 입력시에 활용하기 위해서 저장할지에 대한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setSavePassword</a:t>
                      </a:r>
                    </a:p>
                    <a:p>
                      <a:pPr latinLnBrk="1"/>
                      <a:r>
                        <a:rPr lang="en-US" altLang="ko-KR" smtClean="0"/>
                        <a:t>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HTML</a:t>
                      </a:r>
                      <a:r>
                        <a:rPr lang="ko-KR" altLang="en-US" sz="1600" smtClean="0"/>
                        <a:t>의 </a:t>
                      </a:r>
                      <a:r>
                        <a:rPr lang="en-US" altLang="ko-KR" sz="1600" smtClean="0"/>
                        <a:t>Form</a:t>
                      </a:r>
                      <a:r>
                        <a:rPr lang="ko-KR" altLang="en-US" sz="1600" smtClean="0"/>
                        <a:t>에 입력했던 내용들 중에서 비밀번호값을 다음번 입력시에 활용하기 위해서 저장할지에 대한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setSupportZoom</a:t>
                      </a:r>
                    </a:p>
                    <a:p>
                      <a:pPr latinLnBrk="1"/>
                      <a:r>
                        <a:rPr lang="en-US" altLang="ko-KR" smtClean="0"/>
                        <a:t>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손가락으로 화면을 확대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축소 하는 기능을 사용할지에 대한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rgbClr val="FF0000"/>
                          </a:solidFill>
                        </a:rPr>
                        <a:t>setJavascriptEnabled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boolean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HTML </a:t>
                      </a:r>
                      <a:r>
                        <a:rPr lang="ko-KR" altLang="en-US" sz="1600" dirty="0" smtClean="0"/>
                        <a:t>안에서 </a:t>
                      </a:r>
                      <a:r>
                        <a:rPr lang="en-US" altLang="ko-KR" sz="1600" dirty="0" err="1" smtClean="0"/>
                        <a:t>Javascript</a:t>
                      </a:r>
                      <a:r>
                        <a:rPr lang="ko-KR" altLang="en-US" sz="1600" dirty="0" smtClean="0"/>
                        <a:t>를 허용할지 여부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04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077195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/>
          <p:cNvPicPr>
            <a:picLocks noChangeAspect="1"/>
          </p:cNvPicPr>
          <p:nvPr/>
        </p:nvPicPr>
        <p:blipFill rotWithShape="1">
          <a:blip r:embed="rId2"/>
          <a:srcRect t="20005" b="45511"/>
          <a:stretch/>
        </p:blipFill>
        <p:spPr>
          <a:xfrm>
            <a:off x="895028" y="2060848"/>
            <a:ext cx="8401050" cy="190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" y="4221088"/>
            <a:ext cx="7335341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제목 1"/>
          <p:cNvSpPr txBox="1">
            <a:spLocks noGrp="1"/>
          </p:cNvSpPr>
          <p:nvPr>
            <p:ph type="title"/>
          </p:nvPr>
        </p:nvSpPr>
        <p:spPr>
          <a:xfrm>
            <a:off x="828675" y="201613"/>
            <a:ext cx="2214645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WebViewClient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53319" y="1782688"/>
            <a:ext cx="51435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각종 알림 및 요청을 받게되는 </a:t>
            </a:r>
            <a:r>
              <a:rPr lang="en-US" altLang="ko-KR" dirty="0" err="1"/>
              <a:t>WebViewClient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53319" y="1124744"/>
            <a:ext cx="8064896" cy="46208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webView.setWebViewClient(new MyWebViewClient());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864713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46979" cy="369332"/>
          </a:xfrm>
        </p:spPr>
        <p:txBody>
          <a:bodyPr/>
          <a:lstStyle/>
          <a:p>
            <a:r>
              <a:rPr lang="en-US" altLang="ko-KR" smtClean="0"/>
              <a:t>WebViewClient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56400" y="3140968"/>
          <a:ext cx="9793089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849">
                  <a:extLst>
                    <a:ext uri="{9D8B030D-6E8A-4147-A177-3AD203B41FA5}">
                      <a16:colId xmlns:a16="http://schemas.microsoft.com/office/drawing/2014/main" val="199644130"/>
                    </a:ext>
                  </a:extLst>
                </a:gridCol>
                <a:gridCol w="6656240">
                  <a:extLst>
                    <a:ext uri="{9D8B030D-6E8A-4147-A177-3AD203B41FA5}">
                      <a16:colId xmlns:a16="http://schemas.microsoft.com/office/drawing/2014/main" val="430070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메서드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3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 Boolean </a:t>
                      </a:r>
                      <a:r>
                        <a:rPr lang="en-US" altLang="ko-KR" b="1" dirty="0" err="1" smtClean="0">
                          <a:solidFill>
                            <a:srgbClr val="FF0000"/>
                          </a:solidFill>
                        </a:rPr>
                        <a:t>shouldOverrideUrlLoading</a:t>
                      </a:r>
                      <a:endParaRPr lang="en-US" altLang="ko-K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WebView</a:t>
                      </a:r>
                      <a:r>
                        <a:rPr lang="en-US" altLang="ko-KR" baseline="0" dirty="0" smtClean="0"/>
                        <a:t> view, String </a:t>
                      </a:r>
                      <a:r>
                        <a:rPr lang="en-US" altLang="ko-KR" baseline="0" dirty="0" err="1" smtClean="0"/>
                        <a:t>url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</a:t>
                      </a:r>
                      <a:r>
                        <a:rPr lang="en-US" altLang="ko-KR" sz="1600" dirty="0" smtClean="0"/>
                        <a:t>html</a:t>
                      </a:r>
                      <a:r>
                        <a:rPr lang="ko-KR" altLang="en-US" sz="1600" dirty="0" smtClean="0"/>
                        <a:t>페이지의 링크를 클릭하였을 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자동으로 호출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 </a:t>
                      </a:r>
                      <a:r>
                        <a:rPr lang="en-US" altLang="ko-KR" sz="1600" dirty="0" err="1" smtClean="0"/>
                        <a:t>WebView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컴포넌트 자신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사용자가 클릭한 링크에 지정된 </a:t>
                      </a:r>
                      <a:r>
                        <a:rPr lang="en-US" altLang="ko-KR" sz="1600" dirty="0" err="1" smtClean="0"/>
                        <a:t>url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8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Public void</a:t>
                      </a:r>
                    </a:p>
                    <a:p>
                      <a:pPr latinLnBrk="1"/>
                      <a:r>
                        <a:rPr lang="en-US" altLang="ko-KR" b="1" smtClean="0">
                          <a:solidFill>
                            <a:srgbClr val="FF0000"/>
                          </a:solidFill>
                        </a:rPr>
                        <a:t>onPageStarted</a:t>
                      </a:r>
                    </a:p>
                    <a:p>
                      <a:pPr latinLnBrk="1"/>
                      <a:r>
                        <a:rPr lang="en-US" altLang="ko-KR" smtClean="0"/>
                        <a:t>(WebView view, String url,</a:t>
                      </a:r>
                    </a:p>
                    <a:p>
                      <a:pPr latinLnBrk="1"/>
                      <a:r>
                        <a:rPr lang="en-US" altLang="ko-KR" smtClean="0"/>
                        <a:t>Bitmap favicon)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일반적으로 이 메서드에서 로딩바를 띄우는 작업을 한다</a:t>
                      </a:r>
                      <a:endParaRPr lang="en-US" altLang="ko-KR" sz="16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/>
                        <a:t>WebView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자신</a:t>
                      </a:r>
                      <a:endParaRPr lang="en-US" altLang="ko-KR" sz="1600" baseline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smtClean="0"/>
                        <a:t>사용자가 클릭한 링크에 지정된 </a:t>
                      </a:r>
                      <a:r>
                        <a:rPr lang="en-US" altLang="ko-KR" sz="1600" baseline="0" smtClean="0"/>
                        <a:t>url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smtClean="0"/>
                        <a:t>해당 </a:t>
                      </a:r>
                      <a:r>
                        <a:rPr lang="en-US" altLang="ko-KR" sz="1600" baseline="0" smtClean="0"/>
                        <a:t>html</a:t>
                      </a:r>
                      <a:r>
                        <a:rPr lang="ko-KR" altLang="en-US" sz="1600" baseline="0" smtClean="0"/>
                        <a:t>에서 정의하고 있는 즐겨찾기 아이콘 이미지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9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 void</a:t>
                      </a: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rgbClr val="FF0000"/>
                          </a:solidFill>
                        </a:rPr>
                        <a:t>onPageFinished</a:t>
                      </a:r>
                      <a:endParaRPr lang="en-US" altLang="ko-K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WebView</a:t>
                      </a:r>
                      <a:r>
                        <a:rPr lang="en-US" altLang="ko-KR" dirty="0" smtClean="0"/>
                        <a:t> view, String </a:t>
                      </a:r>
                      <a:r>
                        <a:rPr lang="en-US" altLang="ko-KR" dirty="0" err="1" smtClean="0"/>
                        <a:t>url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Html</a:t>
                      </a:r>
                      <a:r>
                        <a:rPr lang="ko-KR" altLang="en-US" sz="1600" dirty="0" smtClean="0"/>
                        <a:t>페이지가 로딩이 종료되면 자동으로 호출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baseline="0" dirty="0" err="1" smtClean="0"/>
                        <a:t>WebView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자신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사용자가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클릭한 링크에 지정된 </a:t>
                      </a:r>
                      <a:r>
                        <a:rPr lang="en-US" altLang="ko-KR" sz="1600" baseline="0" dirty="0" err="1" smtClean="0"/>
                        <a:t>url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해당 </a:t>
                      </a:r>
                      <a:r>
                        <a:rPr lang="en-US" altLang="ko-KR" sz="1600" baseline="0" dirty="0" smtClean="0"/>
                        <a:t>html</a:t>
                      </a:r>
                      <a:r>
                        <a:rPr lang="ko-KR" altLang="en-US" sz="1600" baseline="0" dirty="0" smtClean="0"/>
                        <a:t>에서 정의하고 있는 </a:t>
                      </a:r>
                      <a:r>
                        <a:rPr lang="ko-KR" altLang="en-US" sz="1600" baseline="0" dirty="0" err="1" smtClean="0"/>
                        <a:t>즐겨찾기</a:t>
                      </a:r>
                      <a:r>
                        <a:rPr lang="ko-KR" altLang="en-US" sz="1600" baseline="0" dirty="0" smtClean="0"/>
                        <a:t> 아이콘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24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244" y="908720"/>
            <a:ext cx="9721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mtClean="0"/>
              <a:t>WebView </a:t>
            </a:r>
            <a:r>
              <a:rPr lang="ko-KR" altLang="en-US" smtClean="0"/>
              <a:t>안에서 페이지 이동을 위하여 링크를 클릭하게 되면 </a:t>
            </a:r>
            <a:r>
              <a:rPr lang="en-US" altLang="ko-KR" smtClean="0"/>
              <a:t>WebView</a:t>
            </a:r>
            <a:r>
              <a:rPr lang="ko-KR" altLang="en-US" smtClean="0"/>
              <a:t>안에서 페이지 이동이 발생하는 것이 아니라</a:t>
            </a:r>
            <a:r>
              <a:rPr lang="en-US" altLang="ko-KR" smtClean="0"/>
              <a:t>, </a:t>
            </a:r>
            <a:r>
              <a:rPr lang="ko-KR" altLang="en-US" smtClean="0"/>
              <a:t>시스템 내장 웹 브라우저가 실행되는 결과를 보여준다</a:t>
            </a:r>
            <a:r>
              <a:rPr lang="en-US" altLang="ko-KR" smtClean="0"/>
              <a:t>.  </a:t>
            </a:r>
            <a:r>
              <a:rPr lang="ko-KR" altLang="en-US" smtClean="0"/>
              <a:t>이는 </a:t>
            </a:r>
            <a:r>
              <a:rPr lang="en-US" altLang="ko-KR" smtClean="0"/>
              <a:t>WebView </a:t>
            </a:r>
            <a:r>
              <a:rPr lang="ko-KR" altLang="en-US" smtClean="0"/>
              <a:t>컴포넌트의 기본 특성이다</a:t>
            </a:r>
            <a:r>
              <a:rPr lang="en-US" altLang="ko-KR" smtClean="0"/>
              <a:t>.  WebView</a:t>
            </a:r>
            <a:r>
              <a:rPr lang="ko-KR" altLang="en-US" smtClean="0"/>
              <a:t>안에서의 페이지 이동을 처리하기 위해서는 </a:t>
            </a:r>
            <a:r>
              <a:rPr lang="en-US" altLang="ko-KR" smtClean="0"/>
              <a:t>WebView</a:t>
            </a:r>
            <a:r>
              <a:rPr lang="ko-KR" altLang="en-US" smtClean="0"/>
              <a:t>에게 </a:t>
            </a:r>
            <a:r>
              <a:rPr lang="en-US" altLang="ko-KR" smtClean="0"/>
              <a:t>WebViewClient</a:t>
            </a:r>
            <a:r>
              <a:rPr lang="ko-KR" altLang="en-US" smtClean="0"/>
              <a:t>클래스에 대한 객체를 설정해야 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mtClean="0"/>
              <a:t>WebViewClient </a:t>
            </a:r>
            <a:r>
              <a:rPr lang="ko-KR" altLang="en-US" smtClean="0"/>
              <a:t>클래스는 자체적으로 사용할 수 있는 클래스가 아니라</a:t>
            </a:r>
            <a:r>
              <a:rPr lang="en-US" altLang="ko-KR" smtClean="0"/>
              <a:t>, </a:t>
            </a:r>
            <a:r>
              <a:rPr lang="ko-KR" altLang="en-US" smtClean="0"/>
              <a:t>개발자가 이를 상속받는 사용자 정의 클래스를 직접 만들어야 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38829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836712"/>
            <a:ext cx="8659886" cy="5730682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6043017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자바스크립트와 </a:t>
            </a:r>
            <a:r>
              <a:rPr lang="ko-KR" altLang="en-US" dirty="0" err="1" smtClean="0"/>
              <a:t>자바연동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48419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47639" cy="369332"/>
          </a:xfrm>
        </p:spPr>
        <p:txBody>
          <a:bodyPr/>
          <a:lstStyle/>
          <a:p>
            <a:r>
              <a:rPr lang="en-US" altLang="ko-KR" smtClean="0"/>
              <a:t>Javascript Interface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4988" y="1196752"/>
            <a:ext cx="9505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WebView</a:t>
            </a:r>
            <a:r>
              <a:rPr lang="ko-KR" altLang="en-US" smtClean="0"/>
              <a:t>에서는 </a:t>
            </a:r>
            <a:r>
              <a:rPr lang="en-US" altLang="ko-KR" smtClean="0"/>
              <a:t>Javascript Interface</a:t>
            </a:r>
            <a:r>
              <a:rPr lang="ko-KR" altLang="en-US" smtClean="0"/>
              <a:t>라는 기술을 통하여 우리가 </a:t>
            </a:r>
            <a:r>
              <a:rPr lang="en-US" altLang="ko-KR" smtClean="0"/>
              <a:t>Android </a:t>
            </a:r>
            <a:r>
              <a:rPr lang="ko-KR" altLang="en-US" smtClean="0"/>
              <a:t>안에 구현해 놓은 특정 클래스에 대해서 </a:t>
            </a:r>
            <a:r>
              <a:rPr lang="en-US" altLang="ko-KR" smtClean="0"/>
              <a:t>Javascript</a:t>
            </a:r>
            <a:r>
              <a:rPr lang="ko-KR" altLang="en-US" smtClean="0"/>
              <a:t>로 접근할 수 있는 방법을 제공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616" y="4183120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파일 자바스크립트에서 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8" y="2188468"/>
            <a:ext cx="782955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4" y="4669879"/>
            <a:ext cx="9289032" cy="723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139732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4890889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WebChromeClient</a:t>
            </a:r>
            <a:endParaRPr lang="ko-KR" altLang="en-US" dirty="0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/>
          <a:srcRect t="55137"/>
          <a:stretch/>
        </p:blipFill>
        <p:spPr>
          <a:xfrm>
            <a:off x="751012" y="1484784"/>
            <a:ext cx="8401050" cy="24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1738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89536" cy="369332"/>
          </a:xfrm>
        </p:spPr>
        <p:txBody>
          <a:bodyPr/>
          <a:lstStyle/>
          <a:p>
            <a:r>
              <a:rPr lang="en-US" altLang="ko-KR" smtClean="0"/>
              <a:t>WebChromeClient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8964" y="1052736"/>
            <a:ext cx="94330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Javascript</a:t>
            </a:r>
            <a:r>
              <a:rPr lang="ko-KR" altLang="en-US" smtClean="0"/>
              <a:t>의 </a:t>
            </a:r>
            <a:r>
              <a:rPr lang="en-US" altLang="ko-KR" smtClean="0"/>
              <a:t>alert</a:t>
            </a:r>
            <a:r>
              <a:rPr lang="ko-KR" altLang="en-US" smtClean="0"/>
              <a:t>과 </a:t>
            </a:r>
            <a:r>
              <a:rPr lang="en-US" altLang="ko-KR" smtClean="0"/>
              <a:t>confirm()</a:t>
            </a:r>
            <a:r>
              <a:rPr lang="ko-KR" altLang="en-US" smtClean="0"/>
              <a:t>함수가 호출되었을 경우 </a:t>
            </a:r>
            <a:r>
              <a:rPr lang="en-US" altLang="ko-KR" smtClean="0"/>
              <a:t>WebView</a:t>
            </a:r>
            <a:r>
              <a:rPr lang="ko-KR" altLang="en-US" smtClean="0"/>
              <a:t>에 연결된 </a:t>
            </a:r>
            <a:r>
              <a:rPr lang="en-US" altLang="ko-KR" smtClean="0"/>
              <a:t>WebChromeClient</a:t>
            </a:r>
            <a:r>
              <a:rPr lang="ko-KR" altLang="en-US" smtClean="0"/>
              <a:t>라는 클래스에 대한 객체를 통하여 </a:t>
            </a:r>
            <a:r>
              <a:rPr lang="en-US" altLang="ko-KR" smtClean="0"/>
              <a:t>onJsAlert()</a:t>
            </a:r>
            <a:r>
              <a:rPr lang="ko-KR" altLang="en-US" smtClean="0"/>
              <a:t>메서드와 </a:t>
            </a:r>
            <a:r>
              <a:rPr lang="en-US" altLang="ko-KR" smtClean="0"/>
              <a:t>onJsConfirm()</a:t>
            </a:r>
            <a:r>
              <a:rPr lang="ko-KR" altLang="en-US" smtClean="0"/>
              <a:t>메서드를 호출하게 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996" y="1916832"/>
            <a:ext cx="762952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36" y="3476908"/>
            <a:ext cx="971550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964" y="4449671"/>
            <a:ext cx="9729872" cy="597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86139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6659" cy="369332"/>
          </a:xfrm>
        </p:spPr>
        <p:txBody>
          <a:bodyPr/>
          <a:lstStyle/>
          <a:p>
            <a:r>
              <a:rPr lang="ko-KR" altLang="en-US" dirty="0" err="1" smtClean="0"/>
              <a:t>프로그래스바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6575"/>
          <a:stretch/>
        </p:blipFill>
        <p:spPr>
          <a:xfrm>
            <a:off x="246956" y="980728"/>
            <a:ext cx="9965046" cy="28083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964" y="1580059"/>
            <a:ext cx="4297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중간 </a:t>
            </a:r>
            <a:r>
              <a:rPr kumimoji="0" lang="ko-KR" altLang="en-US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중간 상태 정보를 보여주는 가장 좋은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99320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그룹 22"/>
          <p:cNvGrpSpPr>
            <a:grpSpLocks/>
          </p:cNvGrpSpPr>
          <p:nvPr/>
        </p:nvGrpSpPr>
        <p:grpSpPr bwMode="auto">
          <a:xfrm>
            <a:off x="785813" y="3286125"/>
            <a:ext cx="2786062" cy="1000125"/>
            <a:chOff x="785782" y="3000372"/>
            <a:chExt cx="2857520" cy="822325"/>
          </a:xfrm>
        </p:grpSpPr>
        <p:sp>
          <p:nvSpPr>
            <p:cNvPr id="242710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 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</a:p>
          </p:txBody>
        </p:sp>
        <p:sp>
          <p:nvSpPr>
            <p:cNvPr id="242711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143000"/>
            <a:ext cx="3786188" cy="1143000"/>
            <a:chOff x="0" y="0"/>
            <a:chExt cx="1232" cy="975"/>
          </a:xfrm>
        </p:grpSpPr>
        <p:sp>
          <p:nvSpPr>
            <p:cNvPr id="24270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42707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24270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웹브라우저 포함하기 예제</a:t>
                </a:r>
              </a:p>
            </p:txBody>
          </p:sp>
          <p:sp>
            <p:nvSpPr>
              <p:cNvPr id="24270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242692" name="직사각형 27"/>
          <p:cNvSpPr>
            <a:spLocks noChangeArrowheads="1"/>
          </p:cNvSpPr>
          <p:nvPr/>
        </p:nvSpPr>
        <p:spPr bwMode="auto">
          <a:xfrm>
            <a:off x="785813" y="2286000"/>
            <a:ext cx="5143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 위젯을 이용한 화면 구성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추가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693" name="직사각형 27"/>
          <p:cNvSpPr>
            <a:spLocks noChangeArrowheads="1"/>
          </p:cNvSpPr>
          <p:nvPr/>
        </p:nvSpPr>
        <p:spPr bwMode="auto">
          <a:xfrm>
            <a:off x="714375" y="4286250"/>
            <a:ext cx="2643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액티비티를 위한</a:t>
            </a:r>
            <a:r>
              <a:rPr lang="en-US" altLang="ko-KR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2694" name="그룹 25"/>
          <p:cNvGrpSpPr>
            <a:grpSpLocks/>
          </p:cNvGrpSpPr>
          <p:nvPr/>
        </p:nvGrpSpPr>
        <p:grpSpPr bwMode="auto">
          <a:xfrm>
            <a:off x="3643313" y="3302000"/>
            <a:ext cx="2786062" cy="1000125"/>
            <a:chOff x="785782" y="3000372"/>
            <a:chExt cx="2857520" cy="822325"/>
          </a:xfrm>
        </p:grpSpPr>
        <p:sp>
          <p:nvSpPr>
            <p:cNvPr id="24270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웹페이지와 자바스크립트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 작성</a:t>
              </a:r>
            </a:p>
          </p:txBody>
        </p:sp>
        <p:sp>
          <p:nvSpPr>
            <p:cNvPr id="24270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242695" name="직사각형 27"/>
          <p:cNvSpPr>
            <a:spLocks noChangeArrowheads="1"/>
          </p:cNvSpPr>
          <p:nvPr/>
        </p:nvSpPr>
        <p:spPr bwMode="auto">
          <a:xfrm>
            <a:off x="3571875" y="4302125"/>
            <a:ext cx="27860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보여줄 웹 페이지 작성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액션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2696" name="그룹 25"/>
          <p:cNvGrpSpPr>
            <a:grpSpLocks/>
          </p:cNvGrpSpPr>
          <p:nvPr/>
        </p:nvGrpSpPr>
        <p:grpSpPr bwMode="auto">
          <a:xfrm>
            <a:off x="785813" y="5048250"/>
            <a:ext cx="2786062" cy="1000125"/>
            <a:chOff x="785782" y="3000372"/>
            <a:chExt cx="2857520" cy="822325"/>
          </a:xfrm>
        </p:grpSpPr>
        <p:sp>
          <p:nvSpPr>
            <p:cNvPr id="24270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24270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242697" name="직사각형 27"/>
          <p:cNvSpPr>
            <a:spLocks noChangeArrowheads="1"/>
          </p:cNvSpPr>
          <p:nvPr/>
        </p:nvSpPr>
        <p:spPr bwMode="auto">
          <a:xfrm>
            <a:off x="714375" y="6048375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 설정과 이벤트 처리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 포함하기 예제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6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0325" y="1628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이미지파일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activity_main.xml </a:t>
            </a:r>
            <a:r>
              <a:rPr lang="ko-KR" altLang="en-US" dirty="0" smtClean="0">
                <a:solidFill>
                  <a:srgbClr val="FF0000"/>
                </a:solidFill>
              </a:rPr>
              <a:t>복사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75" y="835025"/>
            <a:ext cx="1884177" cy="3136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852" y="832919"/>
            <a:ext cx="1898841" cy="31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2438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54275" cy="369887"/>
          </a:xfrm>
        </p:spPr>
        <p:txBody>
          <a:bodyPr/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ssets </a:t>
            </a: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폴더 만들기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678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6789" name="_x177899680" descr="P02_S004_0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1916113"/>
            <a:ext cx="6492875" cy="4249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0" name="내용 개체 틀 2"/>
          <p:cNvSpPr txBox="1">
            <a:spLocks/>
          </p:cNvSpPr>
          <p:nvPr/>
        </p:nvSpPr>
        <p:spPr bwMode="auto">
          <a:xfrm>
            <a:off x="534988" y="947738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페이지를 넣어두기 위한 폴더로 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assets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폴더 사용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419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54913" cy="369332"/>
          </a:xfrm>
        </p:spPr>
        <p:txBody>
          <a:bodyPr/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004" y="6380469"/>
            <a:ext cx="390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C000"/>
                </a:solidFill>
              </a:rPr>
              <a:t>confirm(“</a:t>
            </a:r>
            <a:r>
              <a:rPr lang="ko-KR" altLang="en-US" i="1" dirty="0" smtClean="0">
                <a:solidFill>
                  <a:srgbClr val="FFC000"/>
                </a:solidFill>
              </a:rPr>
              <a:t>확인을 선택하였습니다</a:t>
            </a:r>
            <a:r>
              <a:rPr lang="en-US" altLang="ko-KR" i="1" dirty="0" smtClean="0">
                <a:solidFill>
                  <a:srgbClr val="FFC000"/>
                </a:solidFill>
              </a:rPr>
              <a:t>”);</a:t>
            </a:r>
            <a:r>
              <a:rPr lang="ko-KR" altLang="en-US" i="1" dirty="0" smtClean="0">
                <a:solidFill>
                  <a:srgbClr val="FFC000"/>
                </a:solidFill>
              </a:rPr>
              <a:t>로 바꿔보기</a:t>
            </a:r>
            <a:endParaRPr lang="ko-KR" altLang="en-US" i="1" dirty="0">
              <a:solidFill>
                <a:srgbClr val="FFC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08719"/>
            <a:ext cx="8963025" cy="5133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31332" y="4509120"/>
            <a:ext cx="108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 smtClean="0">
                <a:solidFill>
                  <a:srgbClr val="FF0000"/>
                </a:solidFill>
              </a:rPr>
              <a:t>changeFace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()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184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692696"/>
            <a:ext cx="6675462" cy="60917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41221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4" y="577376"/>
            <a:ext cx="7655197" cy="6234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7159724" y="5805264"/>
            <a:ext cx="1008112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169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3" y="586969"/>
            <a:ext cx="7128792" cy="6251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58523" y="2060848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//</a:t>
            </a:r>
            <a:r>
              <a:rPr lang="ko-KR" altLang="en-US" sz="1200" dirty="0" smtClean="0">
                <a:solidFill>
                  <a:srgbClr val="FF0000"/>
                </a:solidFill>
              </a:rPr>
              <a:t>애플리케이션에서 정의한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메소드로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웹페이지에서 호출함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592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692696"/>
            <a:ext cx="8280920" cy="59706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68" y="3573016"/>
            <a:ext cx="3290666" cy="15173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9770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16075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앱 실행 화면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088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0885" name="_x177897440" descr="P02_S004_0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1744663"/>
            <a:ext cx="2232025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6" name="_x177894480" descr="P02_S004_0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1744663"/>
            <a:ext cx="223361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091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990" y="1124744"/>
            <a:ext cx="948404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UI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구성을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html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을 이용하여 개발</a:t>
            </a:r>
            <a:endParaRPr lang="en-US" altLang="ko-KR" sz="18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웹 기반의 서비스를 애플리케이션 형태로 제공할 때 유용</a:t>
            </a:r>
            <a:endParaRPr lang="en-US" altLang="ko-KR" sz="1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애플리케이션 내에서 몇몇 화면을 </a:t>
            </a:r>
            <a:r>
              <a:rPr lang="en-US" altLang="ko-KR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Web</a:t>
            </a:r>
            <a:r>
              <a:rPr lang="ko-KR" altLang="en-US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으로 제공해 줄 때 유용</a:t>
            </a:r>
            <a:endParaRPr lang="en-US" altLang="ko-KR" sz="1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Local html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및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remote html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이용 가능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로컬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html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은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asset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폴더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Javascript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를 이용한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java method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호출 가능</a:t>
            </a:r>
            <a:r>
              <a:rPr lang="en-US" altLang="ko-KR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en-US" altLang="ko-KR" sz="18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 (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자바클래스공개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함수에는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@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JavascriptInterface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선언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Java code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를 이용한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java script function 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호출 가능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webView.loadUrl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(“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javascript.lineChart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()”)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Web</a:t>
            </a:r>
            <a:r>
              <a:rPr lang="ko-KR" altLang="en-US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과 관련된 다양한 이벤트 처리 가능</a:t>
            </a:r>
            <a:endParaRPr lang="en-US" altLang="ko-KR" sz="18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1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WebViewClient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en-US" altLang="ko-KR" sz="1800" dirty="0" err="1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WebChromeClient</a:t>
            </a:r>
            <a:r>
              <a:rPr lang="en-US" altLang="ko-KR" sz="1800" dirty="0" smtClean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endParaRPr lang="ko-KR" altLang="en-US" sz="1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2256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196752"/>
            <a:ext cx="9405794" cy="50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316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6659" cy="369332"/>
          </a:xfrm>
        </p:spPr>
        <p:txBody>
          <a:bodyPr/>
          <a:lstStyle/>
          <a:p>
            <a:r>
              <a:rPr lang="ko-KR" altLang="en-US" dirty="0" err="1" smtClean="0"/>
              <a:t>프로그래스바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764704"/>
            <a:ext cx="9070602" cy="58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5969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196752"/>
            <a:ext cx="9835325" cy="47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5487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6991" r="36726"/>
          <a:stretch/>
        </p:blipFill>
        <p:spPr>
          <a:xfrm>
            <a:off x="220755" y="1952215"/>
            <a:ext cx="6374538" cy="23846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6282"/>
          <a:stretch/>
        </p:blipFill>
        <p:spPr>
          <a:xfrm>
            <a:off x="215785" y="4821630"/>
            <a:ext cx="9388336" cy="1080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34988" y="907096"/>
            <a:ext cx="7431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Spannable.setSpan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obj</a:t>
            </a:r>
            <a:r>
              <a:rPr lang="en-US" altLang="ko-KR" sz="3200" dirty="0" smtClean="0"/>
              <a:t>, start, end, flag)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18964" y="1673850"/>
            <a:ext cx="145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Spannable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5" y="4512636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040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764503"/>
            <a:ext cx="3486150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97" y="34676"/>
            <a:ext cx="3096344" cy="246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15" y="2497924"/>
            <a:ext cx="9733683" cy="36450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46" y="6218139"/>
            <a:ext cx="9750435" cy="639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9150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4" y="4365104"/>
            <a:ext cx="8839200" cy="1914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97" y="1124745"/>
            <a:ext cx="5929971" cy="29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70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1056353"/>
            <a:ext cx="10087098" cy="48929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356650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" y="1052736"/>
            <a:ext cx="10074531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54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939168"/>
            <a:ext cx="10106148" cy="55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6932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6" y="908720"/>
            <a:ext cx="7231905" cy="53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954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972" y="1196752"/>
            <a:ext cx="9649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957317_10"/>
                <a:ea typeface="돋움" panose="020B0600000101010101" pitchFamily="50" charset="-127"/>
              </a:rPr>
              <a:t>* </a:t>
            </a:r>
            <a:r>
              <a:rPr lang="en-US" altLang="ko-KR" dirty="0">
                <a:latin typeface="957317_10"/>
                <a:ea typeface="돋움" panose="020B0600000101010101" pitchFamily="50" charset="-127"/>
              </a:rPr>
              <a:t>Density</a:t>
            </a:r>
            <a:r>
              <a:rPr lang="ko-KR" altLang="en-US" dirty="0">
                <a:latin typeface="957317_10"/>
                <a:ea typeface="돋움" panose="020B0600000101010101" pitchFamily="50" charset="-127"/>
              </a:rPr>
              <a:t>란</a:t>
            </a:r>
            <a:r>
              <a:rPr lang="en-US" altLang="ko-KR" dirty="0">
                <a:latin typeface="957317_10"/>
                <a:ea typeface="돋움" panose="020B0600000101010101" pitchFamily="50" charset="-127"/>
              </a:rPr>
              <a:t>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  </a:t>
            </a:r>
            <a:r>
              <a:rPr lang="en-US" altLang="ko-KR" dirty="0" err="1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px</a:t>
            </a:r>
            <a:r>
              <a:rPr lang="en-US" altLang="ko-KR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와 </a:t>
            </a:r>
            <a:r>
              <a:rPr lang="en-US" altLang="ko-KR" dirty="0" err="1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dp</a:t>
            </a:r>
            <a:r>
              <a:rPr lang="en-US" altLang="ko-KR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간의 비율이다</a:t>
            </a:r>
            <a:r>
              <a:rPr lang="en-US" altLang="ko-KR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. </a:t>
            </a:r>
            <a:r>
              <a:rPr lang="en-US" altLang="ko-KR" dirty="0" err="1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xdpi</a:t>
            </a:r>
            <a:r>
              <a:rPr lang="ko-KR" altLang="en-US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의 모바일폰에서는  </a:t>
            </a:r>
            <a:r>
              <a:rPr lang="en-US" altLang="ko-KR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1dp </a:t>
            </a:r>
            <a:r>
              <a:rPr lang="ko-KR" altLang="en-US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는 </a:t>
            </a:r>
            <a:r>
              <a:rPr lang="en-US" altLang="ko-KR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3px</a:t>
            </a:r>
            <a:r>
              <a:rPr lang="ko-KR" altLang="en-US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와 같다</a:t>
            </a:r>
            <a:r>
              <a:rPr lang="en-US" altLang="ko-KR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. (</a:t>
            </a:r>
            <a:r>
              <a:rPr lang="ko-KR" altLang="en-US" dirty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모바일 기기 해상도에 따라 값이 달라진다</a:t>
            </a:r>
            <a:r>
              <a:rPr lang="en-US" altLang="ko-KR" dirty="0" smtClean="0">
                <a:solidFill>
                  <a:srgbClr val="FF0000"/>
                </a:solidFill>
                <a:latin typeface="957317_10"/>
                <a:ea typeface="돋움" panose="020B0600000101010101" pitchFamily="50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7" y="1844824"/>
            <a:ext cx="57816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827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0" y="44624"/>
            <a:ext cx="7041803" cy="35861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76" y="3748721"/>
            <a:ext cx="6997600" cy="31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187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 smtClean="0"/>
              <a:t>시크바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052736"/>
            <a:ext cx="9344422" cy="5342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3020" y="3723782"/>
            <a:ext cx="806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progress</a:t>
            </a:r>
            <a:r>
              <a:rPr lang="ko-KR" altLang="en-US" sz="1200" dirty="0" smtClean="0"/>
              <a:t>는 변경된 값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fromUser</a:t>
            </a:r>
            <a:r>
              <a:rPr lang="ko-KR" altLang="en-US" sz="1200" dirty="0" smtClean="0"/>
              <a:t>는 변경된 값이 사용자의 입력에 의한 것인지 아니면 코드에서 변경된 것인지 구별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096600"/>
      </p:ext>
    </p:extLst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1772816"/>
            <a:ext cx="9042797" cy="30759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9577485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 smtClean="0"/>
              <a:t>시크바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196752"/>
            <a:ext cx="9613329" cy="23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44863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smtClean="0"/>
              <a:t>MainActivity.java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34029"/>
          <a:stretch/>
        </p:blipFill>
        <p:spPr bwMode="auto">
          <a:xfrm>
            <a:off x="671042" y="1340768"/>
            <a:ext cx="8972550" cy="391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260429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8600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Rectangle 3"/>
          <p:cNvSpPr>
            <a:spLocks noChangeArrowheads="1"/>
          </p:cNvSpPr>
          <p:nvPr/>
        </p:nvSpPr>
        <p:spPr bwMode="auto">
          <a:xfrm>
            <a:off x="606996" y="2741613"/>
            <a:ext cx="1656184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11-2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860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웹 브라우저 사용하기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8612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 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3718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8" y="980728"/>
            <a:ext cx="8524875" cy="529590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018021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31573"/>
              </p:ext>
            </p:extLst>
          </p:nvPr>
        </p:nvGraphicFramePr>
        <p:xfrm>
          <a:off x="895028" y="1484784"/>
          <a:ext cx="7776864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56054389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447049307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7427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화려하고 다양한 </a:t>
                      </a:r>
                      <a:r>
                        <a:rPr lang="ko-KR" altLang="en-US" dirty="0" err="1" smtClean="0"/>
                        <a:t>화면제공</a:t>
                      </a:r>
                      <a:r>
                        <a:rPr lang="ko-KR" altLang="en-US" dirty="0" smtClean="0"/>
                        <a:t>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제작 및 유지보수 비용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2944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높은 퍼포먼스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많은 디바이스와 플랫폼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825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디바이스 기능의 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554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4868" y="1052736"/>
            <a:ext cx="681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NativeWeb</a:t>
            </a:r>
            <a:r>
              <a:rPr lang="en-US" altLang="ko-KR" sz="2000" b="1" dirty="0" smtClean="0"/>
              <a:t> : </a:t>
            </a:r>
            <a:r>
              <a:rPr lang="ko-KR" altLang="en-US" sz="2000" b="1" dirty="0" smtClean="0"/>
              <a:t>플랫폼에 종속적인 기술로 만드는 앱</a:t>
            </a:r>
            <a:endParaRPr lang="ko-KR" altLang="en-US" sz="2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44916"/>
              </p:ext>
            </p:extLst>
          </p:nvPr>
        </p:nvGraphicFramePr>
        <p:xfrm>
          <a:off x="933260" y="4113152"/>
          <a:ext cx="7738632" cy="212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87">
                  <a:extLst>
                    <a:ext uri="{9D8B030D-6E8A-4147-A177-3AD203B41FA5}">
                      <a16:colId xmlns:a16="http://schemas.microsoft.com/office/drawing/2014/main" val="560543891"/>
                    </a:ext>
                  </a:extLst>
                </a:gridCol>
                <a:gridCol w="3592545">
                  <a:extLst>
                    <a:ext uri="{9D8B030D-6E8A-4147-A177-3AD203B41FA5}">
                      <a16:colId xmlns:a16="http://schemas.microsoft.com/office/drawing/2014/main" val="3447049307"/>
                    </a:ext>
                  </a:extLst>
                </a:gridCol>
              </a:tblGrid>
              <a:tr h="53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74274"/>
                  </a:ext>
                </a:extLst>
              </a:tr>
              <a:tr h="53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 Device, Platform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디바이스 기능의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29442"/>
                  </a:ext>
                </a:extLst>
              </a:tr>
              <a:tr h="53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Realtime</a:t>
                      </a:r>
                      <a:r>
                        <a:rPr lang="en-US" altLang="ko-KR" dirty="0" smtClean="0"/>
                        <a:t> Update(</a:t>
                      </a:r>
                      <a:r>
                        <a:rPr lang="ko-KR" altLang="en-US" dirty="0" smtClean="0"/>
                        <a:t>빠른 유지 보수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Accessibility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8254"/>
                  </a:ext>
                </a:extLst>
              </a:tr>
              <a:tr h="53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 Web Standard Technology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5541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241" y="3681928"/>
            <a:ext cx="681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WebView</a:t>
            </a:r>
            <a:r>
              <a:rPr lang="en-US" altLang="ko-KR" sz="2000" b="1" dirty="0" smtClean="0"/>
              <a:t> : </a:t>
            </a:r>
            <a:r>
              <a:rPr lang="ko-KR" altLang="en-US" sz="2000" b="1" dirty="0" smtClean="0"/>
              <a:t>브라우저로 서비스 하는 웹사이트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8313049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39301</TotalTime>
  <Words>678</Words>
  <Application>Microsoft Office PowerPoint</Application>
  <PresentationFormat>35mm 슬라이드</PresentationFormat>
  <Paragraphs>142</Paragraphs>
  <Slides>40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7" baseType="lpstr">
      <vt:lpstr>957317_10</vt:lpstr>
      <vt:lpstr>HY동녘B</vt:lpstr>
      <vt:lpstr>굴림</vt:lpstr>
      <vt:lpstr>나눔고딕</vt:lpstr>
      <vt:lpstr>나눔고딕 ExtraBold</vt:lpstr>
      <vt:lpstr>돋움</vt:lpstr>
      <vt:lpstr>돋움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프로그래스바</vt:lpstr>
      <vt:lpstr>프로그래스바</vt:lpstr>
      <vt:lpstr>시크바</vt:lpstr>
      <vt:lpstr>시크바</vt:lpstr>
      <vt:lpstr>MainActivity.java</vt:lpstr>
      <vt:lpstr>PowerPoint 프레젠테이션</vt:lpstr>
      <vt:lpstr>PowerPoint 프레젠테이션</vt:lpstr>
      <vt:lpstr>PowerPoint 프레젠테이션</vt:lpstr>
      <vt:lpstr>웹브라우저 사용하기</vt:lpstr>
      <vt:lpstr>WebView 활용</vt:lpstr>
      <vt:lpstr>PowerPoint 프레젠테이션</vt:lpstr>
      <vt:lpstr>WebView의 기본설정</vt:lpstr>
      <vt:lpstr>WebViewClient</vt:lpstr>
      <vt:lpstr>WebViewClient 클래스</vt:lpstr>
      <vt:lpstr>PowerPoint 프레젠테이션</vt:lpstr>
      <vt:lpstr>Javascript Interface</vt:lpstr>
      <vt:lpstr>PowerPoint 프레젠테이션</vt:lpstr>
      <vt:lpstr>WebChromeClient 클래스</vt:lpstr>
      <vt:lpstr>웹브라우저 포함하기 예제</vt:lpstr>
      <vt:lpstr>assets 폴더 만들기</vt:lpstr>
      <vt:lpstr>index.html</vt:lpstr>
      <vt:lpstr>activity_main.xml</vt:lpstr>
      <vt:lpstr>MainActivity.java</vt:lpstr>
      <vt:lpstr>MainActivity.java</vt:lpstr>
      <vt:lpstr>MainActivity.java</vt:lpstr>
      <vt:lpstr>앱 실행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3309</cp:revision>
  <dcterms:modified xsi:type="dcterms:W3CDTF">2019-09-16T05:33:35Z</dcterms:modified>
</cp:coreProperties>
</file>